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0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1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42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43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74"/>
  </p:notesMasterIdLst>
  <p:handoutMasterIdLst>
    <p:handoutMasterId r:id="rId75"/>
  </p:handoutMasterIdLst>
  <p:sldIdLst>
    <p:sldId id="340" r:id="rId2"/>
    <p:sldId id="416" r:id="rId3"/>
    <p:sldId id="346" r:id="rId4"/>
    <p:sldId id="341" r:id="rId5"/>
    <p:sldId id="417" r:id="rId6"/>
    <p:sldId id="342" r:id="rId7"/>
    <p:sldId id="343" r:id="rId8"/>
    <p:sldId id="377" r:id="rId9"/>
    <p:sldId id="415" r:id="rId10"/>
    <p:sldId id="347" r:id="rId11"/>
    <p:sldId id="348" r:id="rId12"/>
    <p:sldId id="349" r:id="rId13"/>
    <p:sldId id="350" r:id="rId14"/>
    <p:sldId id="351" r:id="rId15"/>
    <p:sldId id="352" r:id="rId16"/>
    <p:sldId id="360" r:id="rId17"/>
    <p:sldId id="353" r:id="rId18"/>
    <p:sldId id="354" r:id="rId19"/>
    <p:sldId id="357" r:id="rId20"/>
    <p:sldId id="420" r:id="rId21"/>
    <p:sldId id="366" r:id="rId22"/>
    <p:sldId id="379" r:id="rId23"/>
    <p:sldId id="367" r:id="rId24"/>
    <p:sldId id="361" r:id="rId25"/>
    <p:sldId id="362" r:id="rId26"/>
    <p:sldId id="380" r:id="rId27"/>
    <p:sldId id="381" r:id="rId28"/>
    <p:sldId id="419" r:id="rId29"/>
    <p:sldId id="382" r:id="rId30"/>
    <p:sldId id="383" r:id="rId31"/>
    <p:sldId id="384" r:id="rId32"/>
    <p:sldId id="385" r:id="rId33"/>
    <p:sldId id="364" r:id="rId34"/>
    <p:sldId id="386" r:id="rId35"/>
    <p:sldId id="426" r:id="rId36"/>
    <p:sldId id="368" r:id="rId37"/>
    <p:sldId id="387" r:id="rId38"/>
    <p:sldId id="388" r:id="rId39"/>
    <p:sldId id="370" r:id="rId40"/>
    <p:sldId id="371" r:id="rId41"/>
    <p:sldId id="372" r:id="rId42"/>
    <p:sldId id="389" r:id="rId43"/>
    <p:sldId id="390" r:id="rId44"/>
    <p:sldId id="373" r:id="rId45"/>
    <p:sldId id="391" r:id="rId46"/>
    <p:sldId id="421" r:id="rId47"/>
    <p:sldId id="423" r:id="rId48"/>
    <p:sldId id="422" r:id="rId49"/>
    <p:sldId id="424" r:id="rId50"/>
    <p:sldId id="393" r:id="rId51"/>
    <p:sldId id="376" r:id="rId52"/>
    <p:sldId id="425" r:id="rId53"/>
    <p:sldId id="392" r:id="rId54"/>
    <p:sldId id="394" r:id="rId55"/>
    <p:sldId id="407" r:id="rId56"/>
    <p:sldId id="408" r:id="rId57"/>
    <p:sldId id="409" r:id="rId58"/>
    <p:sldId id="410" r:id="rId59"/>
    <p:sldId id="397" r:id="rId60"/>
    <p:sldId id="427" r:id="rId61"/>
    <p:sldId id="399" r:id="rId62"/>
    <p:sldId id="401" r:id="rId63"/>
    <p:sldId id="413" r:id="rId64"/>
    <p:sldId id="402" r:id="rId65"/>
    <p:sldId id="403" r:id="rId66"/>
    <p:sldId id="404" r:id="rId67"/>
    <p:sldId id="405" r:id="rId68"/>
    <p:sldId id="406" r:id="rId69"/>
    <p:sldId id="428" r:id="rId70"/>
    <p:sldId id="396" r:id="rId71"/>
    <p:sldId id="398" r:id="rId72"/>
    <p:sldId id="412" r:id="rId7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200"/>
    <a:srgbClr val="2A59D9"/>
    <a:srgbClr val="35FFEB"/>
    <a:srgbClr val="BD26B2"/>
    <a:srgbClr val="B2FF36"/>
    <a:srgbClr val="FFA637"/>
    <a:srgbClr val="009051"/>
    <a:srgbClr val="8B1514"/>
    <a:srgbClr val="01B1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093"/>
    <p:restoredTop sz="64076"/>
  </p:normalViewPr>
  <p:slideViewPr>
    <p:cSldViewPr snapToGrid="0" snapToObjects="1">
      <p:cViewPr varScale="1">
        <p:scale>
          <a:sx n="85" d="100"/>
          <a:sy n="85" d="100"/>
        </p:scale>
        <p:origin x="1224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2" d="100"/>
          <a:sy n="112" d="100"/>
        </p:scale>
        <p:origin x="364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cap="none" spc="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  <a:ea typeface="+mj-ea"/>
                <a:cs typeface="+mj-cs"/>
              </a:defRPr>
            </a:pPr>
            <a:r>
              <a:rPr lang="en-US" sz="2400" b="1" dirty="0">
                <a:latin typeface="Source Sans Pro" panose="020B0503030403020204" pitchFamily="34" charset="77"/>
              </a:rPr>
              <a:t>CRISP SET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none" spc="50" normalizeH="0" baseline="0">
              <a:solidFill>
                <a:schemeClr val="tx1">
                  <a:lumMod val="65000"/>
                  <a:lumOff val="35000"/>
                </a:schemeClr>
              </a:solidFill>
              <a:latin typeface="Source Sans Pro" panose="020B0503030403020204" pitchFamily="34" charset="77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Cold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Sheet1!$A$2:$A$9</c:f>
              <c:numCache>
                <c:formatCode>General</c:formatCode>
                <c:ptCount val="8"/>
                <c:pt idx="0">
                  <c:v>-5</c:v>
                </c:pt>
                <c:pt idx="1">
                  <c:v>0</c:v>
                </c:pt>
                <c:pt idx="2">
                  <c:v>5</c:v>
                </c:pt>
                <c:pt idx="3">
                  <c:v>10</c:v>
                </c:pt>
                <c:pt idx="4">
                  <c:v>15</c:v>
                </c:pt>
                <c:pt idx="5">
                  <c:v>20</c:v>
                </c:pt>
                <c:pt idx="6">
                  <c:v>25</c:v>
                </c:pt>
                <c:pt idx="7">
                  <c:v>30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92-E345-9511-A1F6EB56904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Warm</c:v>
                </c:pt>
              </c:strCache>
            </c:strRef>
          </c:tx>
          <c:spPr>
            <a:solidFill>
              <a:schemeClr val="accent2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Sheet1!$A$2:$A$9</c:f>
              <c:numCache>
                <c:formatCode>General</c:formatCode>
                <c:ptCount val="8"/>
                <c:pt idx="0">
                  <c:v>-5</c:v>
                </c:pt>
                <c:pt idx="1">
                  <c:v>0</c:v>
                </c:pt>
                <c:pt idx="2">
                  <c:v>5</c:v>
                </c:pt>
                <c:pt idx="3">
                  <c:v>10</c:v>
                </c:pt>
                <c:pt idx="4">
                  <c:v>15</c:v>
                </c:pt>
                <c:pt idx="5">
                  <c:v>20</c:v>
                </c:pt>
                <c:pt idx="6">
                  <c:v>25</c:v>
                </c:pt>
                <c:pt idx="7">
                  <c:v>30</c:v>
                </c:pt>
              </c:numCache>
            </c:numRef>
          </c:cat>
          <c:val>
            <c:numRef>
              <c:f>Sheet1!$C$2:$C$9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D92-E345-9511-A1F6EB56904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0"/>
        <c:overlap val="100"/>
        <c:axId val="913119743"/>
        <c:axId val="795482255"/>
      </c:barChart>
      <c:catAx>
        <c:axId val="91311974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Temperature (°C)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5482255"/>
        <c:crosses val="autoZero"/>
        <c:auto val="1"/>
        <c:lblAlgn val="ctr"/>
        <c:lblOffset val="100"/>
        <c:noMultiLvlLbl val="0"/>
      </c:catAx>
      <c:valAx>
        <c:axId val="795482255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Membership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3119743"/>
        <c:crosses val="autoZero"/>
        <c:crossBetween val="between"/>
        <c:majorUnit val="1"/>
        <c:minorUnit val="1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cap="none" spc="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77"/>
                <a:ea typeface="+mj-ea"/>
                <a:cs typeface="+mj-cs"/>
              </a:defRPr>
            </a:pPr>
            <a:r>
              <a:rPr lang="en-US" sz="2400" b="1" dirty="0">
                <a:latin typeface="Source Sans Pro" panose="020B0503030403020204" pitchFamily="34" charset="77"/>
              </a:rPr>
              <a:t>FUZZY SET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none" spc="50" normalizeH="0" baseline="0">
              <a:solidFill>
                <a:schemeClr val="tx1">
                  <a:lumMod val="65000"/>
                  <a:lumOff val="35000"/>
                </a:schemeClr>
              </a:solidFill>
              <a:latin typeface="Source Sans Pro" panose="020B0503030403020204" pitchFamily="34" charset="77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Cold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dLbls>
            <c:delete val="1"/>
          </c:dLbls>
          <c:cat>
            <c:numRef>
              <c:f>Sheet1!$A$2:$A$9</c:f>
              <c:numCache>
                <c:formatCode>General</c:formatCode>
                <c:ptCount val="8"/>
                <c:pt idx="0">
                  <c:v>-5</c:v>
                </c:pt>
                <c:pt idx="1">
                  <c:v>0</c:v>
                </c:pt>
                <c:pt idx="2">
                  <c:v>5</c:v>
                </c:pt>
                <c:pt idx="3">
                  <c:v>10</c:v>
                </c:pt>
                <c:pt idx="4">
                  <c:v>15</c:v>
                </c:pt>
                <c:pt idx="5">
                  <c:v>20</c:v>
                </c:pt>
                <c:pt idx="6">
                  <c:v>25</c:v>
                </c:pt>
                <c:pt idx="7">
                  <c:v>30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92-E345-9511-A1F6EB56904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Warm</c:v>
                </c:pt>
              </c:strCache>
            </c:strRef>
          </c:tx>
          <c:spPr>
            <a:solidFill>
              <a:schemeClr val="accent2">
                <a:alpha val="70000"/>
              </a:schemeClr>
            </a:solidFill>
            <a:ln>
              <a:noFill/>
            </a:ln>
            <a:effectLst/>
          </c:spPr>
          <c:dLbls>
            <c:delete val="1"/>
          </c:dLbls>
          <c:cat>
            <c:numRef>
              <c:f>Sheet1!$A$2:$A$9</c:f>
              <c:numCache>
                <c:formatCode>General</c:formatCode>
                <c:ptCount val="8"/>
                <c:pt idx="0">
                  <c:v>-5</c:v>
                </c:pt>
                <c:pt idx="1">
                  <c:v>0</c:v>
                </c:pt>
                <c:pt idx="2">
                  <c:v>5</c:v>
                </c:pt>
                <c:pt idx="3">
                  <c:v>10</c:v>
                </c:pt>
                <c:pt idx="4">
                  <c:v>15</c:v>
                </c:pt>
                <c:pt idx="5">
                  <c:v>20</c:v>
                </c:pt>
                <c:pt idx="6">
                  <c:v>25</c:v>
                </c:pt>
                <c:pt idx="7">
                  <c:v>30</c:v>
                </c:pt>
              </c:numCache>
            </c:numRef>
          </c:cat>
          <c:val>
            <c:numRef>
              <c:f>Sheet1!$C$2:$C$9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D92-E345-9511-A1F6EB56904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913119743"/>
        <c:axId val="795482255"/>
      </c:areaChart>
      <c:catAx>
        <c:axId val="91311974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Temperature (°C)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5482255"/>
        <c:crosses val="autoZero"/>
        <c:auto val="1"/>
        <c:lblAlgn val="ctr"/>
        <c:lblOffset val="100"/>
        <c:noMultiLvlLbl val="0"/>
      </c:catAx>
      <c:valAx>
        <c:axId val="795482255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Membership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3119743"/>
        <c:crosses val="autoZero"/>
        <c:crossBetween val="midCat"/>
        <c:majorUnit val="1"/>
        <c:minorUnit val="1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Warm</c:v>
                </c:pt>
              </c:strCache>
            </c:strRef>
          </c:tx>
          <c:spPr>
            <a:solidFill>
              <a:schemeClr val="accent2">
                <a:alpha val="74000"/>
              </a:schemeClr>
            </a:solidFill>
            <a:ln>
              <a:noFill/>
            </a:ln>
            <a:effectLst>
              <a:innerShdw blurRad="114300">
                <a:schemeClr val="accent2">
                  <a:lumMod val="75000"/>
                </a:schemeClr>
              </a:innerShdw>
            </a:effectLst>
          </c:spPr>
          <c:dLbls>
            <c:delete val="1"/>
          </c:dLbls>
          <c:cat>
            <c:numRef>
              <c:f>Sheet1!$A$2:$A$16</c:f>
              <c:numCache>
                <c:formatCode>General</c:formatCode>
                <c:ptCount val="15"/>
                <c:pt idx="0">
                  <c:v>-5</c:v>
                </c:pt>
                <c:pt idx="1">
                  <c:v>-2.5</c:v>
                </c:pt>
                <c:pt idx="2">
                  <c:v>0</c:v>
                </c:pt>
                <c:pt idx="3">
                  <c:v>2.5</c:v>
                </c:pt>
                <c:pt idx="4">
                  <c:v>5</c:v>
                </c:pt>
                <c:pt idx="5">
                  <c:v>7.5</c:v>
                </c:pt>
                <c:pt idx="6">
                  <c:v>10</c:v>
                </c:pt>
                <c:pt idx="7">
                  <c:v>12.5</c:v>
                </c:pt>
                <c:pt idx="8">
                  <c:v>15</c:v>
                </c:pt>
                <c:pt idx="9">
                  <c:v>17.5</c:v>
                </c:pt>
                <c:pt idx="10">
                  <c:v>20</c:v>
                </c:pt>
                <c:pt idx="11">
                  <c:v>22.5</c:v>
                </c:pt>
                <c:pt idx="12">
                  <c:v>25</c:v>
                </c:pt>
                <c:pt idx="13">
                  <c:v>27.5</c:v>
                </c:pt>
                <c:pt idx="14">
                  <c:v>30</c:v>
                </c:pt>
              </c:numCache>
            </c:numRef>
          </c:cat>
          <c:val>
            <c:numRef>
              <c:f>Sheet1!$C$2:$C$16</c:f>
              <c:numCache>
                <c:formatCode>General</c:formatCode>
                <c:ptCount val="1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0.5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0.5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EF-FD4C-96DF-AA24EC229B92}"/>
            </c:ext>
          </c:extLst>
        </c:ser>
        <c:ser>
          <c:idx val="0"/>
          <c:order val="0"/>
          <c:tx>
            <c:strRef>
              <c:f>Sheet1!$B$1</c:f>
              <c:strCache>
                <c:ptCount val="1"/>
                <c:pt idx="0">
                  <c:v>Cold</c:v>
                </c:pt>
              </c:strCache>
            </c:strRef>
          </c:tx>
          <c:spPr>
            <a:solidFill>
              <a:schemeClr val="accent1">
                <a:alpha val="74000"/>
              </a:schemeClr>
            </a:solidFill>
            <a:ln>
              <a:noFill/>
            </a:ln>
            <a:effectLst>
              <a:innerShdw blurRad="114300">
                <a:schemeClr val="accent1">
                  <a:lumMod val="75000"/>
                </a:schemeClr>
              </a:innerShdw>
            </a:effectLst>
          </c:spPr>
          <c:dLbls>
            <c:delete val="1"/>
          </c:dLbls>
          <c:cat>
            <c:numRef>
              <c:f>Sheet1!$A$2:$A$16</c:f>
              <c:numCache>
                <c:formatCode>General</c:formatCode>
                <c:ptCount val="15"/>
                <c:pt idx="0">
                  <c:v>-5</c:v>
                </c:pt>
                <c:pt idx="1">
                  <c:v>-2.5</c:v>
                </c:pt>
                <c:pt idx="2">
                  <c:v>0</c:v>
                </c:pt>
                <c:pt idx="3">
                  <c:v>2.5</c:v>
                </c:pt>
                <c:pt idx="4">
                  <c:v>5</c:v>
                </c:pt>
                <c:pt idx="5">
                  <c:v>7.5</c:v>
                </c:pt>
                <c:pt idx="6">
                  <c:v>10</c:v>
                </c:pt>
                <c:pt idx="7">
                  <c:v>12.5</c:v>
                </c:pt>
                <c:pt idx="8">
                  <c:v>15</c:v>
                </c:pt>
                <c:pt idx="9">
                  <c:v>17.5</c:v>
                </c:pt>
                <c:pt idx="10">
                  <c:v>20</c:v>
                </c:pt>
                <c:pt idx="11">
                  <c:v>22.5</c:v>
                </c:pt>
                <c:pt idx="12">
                  <c:v>25</c:v>
                </c:pt>
                <c:pt idx="13">
                  <c:v>27.5</c:v>
                </c:pt>
                <c:pt idx="14">
                  <c:v>30</c:v>
                </c:pt>
              </c:numCache>
            </c:numRef>
          </c:cat>
          <c:val>
            <c:numRef>
              <c:f>Sheet1!$B$2:$B$16</c:f>
              <c:numCache>
                <c:formatCode>General</c:formatCode>
                <c:ptCount val="1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0.5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0.5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CEF-FD4C-96DF-AA24EC229B9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Or</c:v>
                </c:pt>
              </c:strCache>
            </c:strRef>
          </c:tx>
          <c:spPr>
            <a:solidFill>
              <a:schemeClr val="accent3">
                <a:alpha val="74000"/>
              </a:schemeClr>
            </a:solidFill>
            <a:ln w="25400">
              <a:noFill/>
            </a:ln>
            <a:effectLst>
              <a:innerShdw blurRad="114300">
                <a:schemeClr val="accent3">
                  <a:lumMod val="75000"/>
                </a:schemeClr>
              </a:innerShdw>
            </a:effectLst>
          </c:spPr>
          <c:dLbls>
            <c:delete val="1"/>
          </c:dLbls>
          <c:cat>
            <c:numRef>
              <c:f>Sheet1!$A$2:$A$16</c:f>
              <c:numCache>
                <c:formatCode>General</c:formatCode>
                <c:ptCount val="15"/>
                <c:pt idx="0">
                  <c:v>-5</c:v>
                </c:pt>
                <c:pt idx="1">
                  <c:v>-2.5</c:v>
                </c:pt>
                <c:pt idx="2">
                  <c:v>0</c:v>
                </c:pt>
                <c:pt idx="3">
                  <c:v>2.5</c:v>
                </c:pt>
                <c:pt idx="4">
                  <c:v>5</c:v>
                </c:pt>
                <c:pt idx="5">
                  <c:v>7.5</c:v>
                </c:pt>
                <c:pt idx="6">
                  <c:v>10</c:v>
                </c:pt>
                <c:pt idx="7">
                  <c:v>12.5</c:v>
                </c:pt>
                <c:pt idx="8">
                  <c:v>15</c:v>
                </c:pt>
                <c:pt idx="9">
                  <c:v>17.5</c:v>
                </c:pt>
                <c:pt idx="10">
                  <c:v>20</c:v>
                </c:pt>
                <c:pt idx="11">
                  <c:v>22.5</c:v>
                </c:pt>
                <c:pt idx="12">
                  <c:v>25</c:v>
                </c:pt>
                <c:pt idx="13">
                  <c:v>27.5</c:v>
                </c:pt>
                <c:pt idx="14">
                  <c:v>30</c:v>
                </c:pt>
              </c:numCache>
            </c:numRef>
          </c:cat>
          <c:val>
            <c:numRef>
              <c:f>Sheet1!$D$2:$D$16</c:f>
              <c:numCache>
                <c:formatCode>General</c:formatCode>
                <c:ptCount val="1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0.5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CEF-FD4C-96DF-AA24EC229B9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913119743"/>
        <c:axId val="795482255"/>
      </c:areaChart>
      <c:catAx>
        <c:axId val="913119743"/>
        <c:scaling>
          <c:orientation val="minMax"/>
        </c:scaling>
        <c:delete val="1"/>
        <c:axPos val="b"/>
        <c:numFmt formatCode="#,##0.0" sourceLinked="0"/>
        <c:majorTickMark val="none"/>
        <c:minorTickMark val="none"/>
        <c:tickLblPos val="nextTo"/>
        <c:crossAx val="795482255"/>
        <c:crosses val="autoZero"/>
        <c:auto val="1"/>
        <c:lblAlgn val="ctr"/>
        <c:lblOffset val="100"/>
        <c:noMultiLvlLbl val="0"/>
      </c:catAx>
      <c:valAx>
        <c:axId val="795482255"/>
        <c:scaling>
          <c:orientation val="minMax"/>
          <c:max val="1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913119743"/>
        <c:crosses val="autoZero"/>
        <c:crossBetween val="midCat"/>
        <c:majorUnit val="1"/>
        <c:min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Warm</c:v>
                </c:pt>
              </c:strCache>
            </c:strRef>
          </c:tx>
          <c:spPr>
            <a:solidFill>
              <a:schemeClr val="accent2">
                <a:alpha val="74000"/>
              </a:schemeClr>
            </a:solidFill>
            <a:ln>
              <a:noFill/>
            </a:ln>
            <a:effectLst>
              <a:innerShdw blurRad="114300">
                <a:schemeClr val="accent2">
                  <a:lumMod val="75000"/>
                </a:schemeClr>
              </a:innerShdw>
            </a:effectLst>
          </c:spPr>
          <c:dLbls>
            <c:delete val="1"/>
          </c:dLbls>
          <c:cat>
            <c:numRef>
              <c:f>Sheet1!$A$2:$A$16</c:f>
              <c:numCache>
                <c:formatCode>General</c:formatCode>
                <c:ptCount val="15"/>
                <c:pt idx="0">
                  <c:v>-5</c:v>
                </c:pt>
                <c:pt idx="1">
                  <c:v>-2.5</c:v>
                </c:pt>
                <c:pt idx="2">
                  <c:v>0</c:v>
                </c:pt>
                <c:pt idx="3">
                  <c:v>2.5</c:v>
                </c:pt>
                <c:pt idx="4">
                  <c:v>5</c:v>
                </c:pt>
                <c:pt idx="5">
                  <c:v>7.5</c:v>
                </c:pt>
                <c:pt idx="6">
                  <c:v>10</c:v>
                </c:pt>
                <c:pt idx="7">
                  <c:v>12.5</c:v>
                </c:pt>
                <c:pt idx="8">
                  <c:v>15</c:v>
                </c:pt>
                <c:pt idx="9">
                  <c:v>17.5</c:v>
                </c:pt>
                <c:pt idx="10">
                  <c:v>20</c:v>
                </c:pt>
                <c:pt idx="11">
                  <c:v>22.5</c:v>
                </c:pt>
                <c:pt idx="12">
                  <c:v>25</c:v>
                </c:pt>
                <c:pt idx="13">
                  <c:v>27.5</c:v>
                </c:pt>
                <c:pt idx="14">
                  <c:v>30</c:v>
                </c:pt>
              </c:numCache>
            </c:numRef>
          </c:cat>
          <c:val>
            <c:numRef>
              <c:f>Sheet1!$C$2:$C$16</c:f>
              <c:numCache>
                <c:formatCode>General</c:formatCode>
                <c:ptCount val="1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0.5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0.5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93-8A4E-BDEE-F296496D4CCC}"/>
            </c:ext>
          </c:extLst>
        </c:ser>
        <c:ser>
          <c:idx val="0"/>
          <c:order val="0"/>
          <c:tx>
            <c:strRef>
              <c:f>Sheet1!$B$1</c:f>
              <c:strCache>
                <c:ptCount val="1"/>
                <c:pt idx="0">
                  <c:v>Cold</c:v>
                </c:pt>
              </c:strCache>
            </c:strRef>
          </c:tx>
          <c:spPr>
            <a:solidFill>
              <a:schemeClr val="accent1">
                <a:alpha val="74000"/>
              </a:schemeClr>
            </a:solidFill>
            <a:ln>
              <a:noFill/>
            </a:ln>
            <a:effectLst>
              <a:innerShdw blurRad="114300">
                <a:schemeClr val="accent1">
                  <a:lumMod val="75000"/>
                </a:schemeClr>
              </a:innerShdw>
            </a:effectLst>
          </c:spPr>
          <c:dLbls>
            <c:delete val="1"/>
          </c:dLbls>
          <c:cat>
            <c:numRef>
              <c:f>Sheet1!$A$2:$A$16</c:f>
              <c:numCache>
                <c:formatCode>General</c:formatCode>
                <c:ptCount val="15"/>
                <c:pt idx="0">
                  <c:v>-5</c:v>
                </c:pt>
                <c:pt idx="1">
                  <c:v>-2.5</c:v>
                </c:pt>
                <c:pt idx="2">
                  <c:v>0</c:v>
                </c:pt>
                <c:pt idx="3">
                  <c:v>2.5</c:v>
                </c:pt>
                <c:pt idx="4">
                  <c:v>5</c:v>
                </c:pt>
                <c:pt idx="5">
                  <c:v>7.5</c:v>
                </c:pt>
                <c:pt idx="6">
                  <c:v>10</c:v>
                </c:pt>
                <c:pt idx="7">
                  <c:v>12.5</c:v>
                </c:pt>
                <c:pt idx="8">
                  <c:v>15</c:v>
                </c:pt>
                <c:pt idx="9">
                  <c:v>17.5</c:v>
                </c:pt>
                <c:pt idx="10">
                  <c:v>20</c:v>
                </c:pt>
                <c:pt idx="11">
                  <c:v>22.5</c:v>
                </c:pt>
                <c:pt idx="12">
                  <c:v>25</c:v>
                </c:pt>
                <c:pt idx="13">
                  <c:v>27.5</c:v>
                </c:pt>
                <c:pt idx="14">
                  <c:v>30</c:v>
                </c:pt>
              </c:numCache>
            </c:numRef>
          </c:cat>
          <c:val>
            <c:numRef>
              <c:f>Sheet1!$B$2:$B$16</c:f>
              <c:numCache>
                <c:formatCode>General</c:formatCode>
                <c:ptCount val="1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0.5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0.5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793-8A4E-BDEE-F296496D4CC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Or</c:v>
                </c:pt>
              </c:strCache>
            </c:strRef>
          </c:tx>
          <c:spPr>
            <a:solidFill>
              <a:schemeClr val="accent3">
                <a:alpha val="74000"/>
              </a:schemeClr>
            </a:solidFill>
            <a:ln w="25400">
              <a:noFill/>
            </a:ln>
            <a:effectLst>
              <a:innerShdw blurRad="114300">
                <a:schemeClr val="accent3">
                  <a:lumMod val="75000"/>
                </a:schemeClr>
              </a:innerShdw>
            </a:effectLst>
          </c:spPr>
          <c:dLbls>
            <c:delete val="1"/>
          </c:dLbls>
          <c:cat>
            <c:numRef>
              <c:f>Sheet1!$A$2:$A$16</c:f>
              <c:numCache>
                <c:formatCode>General</c:formatCode>
                <c:ptCount val="15"/>
                <c:pt idx="0">
                  <c:v>-5</c:v>
                </c:pt>
                <c:pt idx="1">
                  <c:v>-2.5</c:v>
                </c:pt>
                <c:pt idx="2">
                  <c:v>0</c:v>
                </c:pt>
                <c:pt idx="3">
                  <c:v>2.5</c:v>
                </c:pt>
                <c:pt idx="4">
                  <c:v>5</c:v>
                </c:pt>
                <c:pt idx="5">
                  <c:v>7.5</c:v>
                </c:pt>
                <c:pt idx="6">
                  <c:v>10</c:v>
                </c:pt>
                <c:pt idx="7">
                  <c:v>12.5</c:v>
                </c:pt>
                <c:pt idx="8">
                  <c:v>15</c:v>
                </c:pt>
                <c:pt idx="9">
                  <c:v>17.5</c:v>
                </c:pt>
                <c:pt idx="10">
                  <c:v>20</c:v>
                </c:pt>
                <c:pt idx="11">
                  <c:v>22.5</c:v>
                </c:pt>
                <c:pt idx="12">
                  <c:v>25</c:v>
                </c:pt>
                <c:pt idx="13">
                  <c:v>27.5</c:v>
                </c:pt>
                <c:pt idx="14">
                  <c:v>30</c:v>
                </c:pt>
              </c:numCache>
            </c:numRef>
          </c:cat>
          <c:val>
            <c:numRef>
              <c:f>Sheet1!$D$2:$D$16</c:f>
              <c:numCache>
                <c:formatCode>General</c:formatCode>
                <c:ptCount val="1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0.5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0.5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0.5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793-8A4E-BDEE-F296496D4CC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913119743"/>
        <c:axId val="795482255"/>
      </c:areaChart>
      <c:catAx>
        <c:axId val="913119743"/>
        <c:scaling>
          <c:orientation val="minMax"/>
        </c:scaling>
        <c:delete val="1"/>
        <c:axPos val="b"/>
        <c:numFmt formatCode="#,##0.0" sourceLinked="0"/>
        <c:majorTickMark val="none"/>
        <c:minorTickMark val="none"/>
        <c:tickLblPos val="nextTo"/>
        <c:crossAx val="795482255"/>
        <c:crosses val="autoZero"/>
        <c:auto val="1"/>
        <c:lblAlgn val="ctr"/>
        <c:lblOffset val="100"/>
        <c:noMultiLvlLbl val="0"/>
      </c:catAx>
      <c:valAx>
        <c:axId val="795482255"/>
        <c:scaling>
          <c:orientation val="minMax"/>
          <c:max val="1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913119743"/>
        <c:crosses val="autoZero"/>
        <c:crossBetween val="midCat"/>
        <c:majorUnit val="1"/>
        <c:min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Warm</c:v>
                </c:pt>
              </c:strCache>
            </c:strRef>
          </c:tx>
          <c:spPr>
            <a:solidFill>
              <a:schemeClr val="accent2">
                <a:alpha val="74000"/>
              </a:schemeClr>
            </a:solidFill>
            <a:ln>
              <a:noFill/>
            </a:ln>
            <a:effectLst>
              <a:innerShdw blurRad="114300">
                <a:schemeClr val="accent2">
                  <a:lumMod val="75000"/>
                </a:schemeClr>
              </a:innerShdw>
            </a:effectLst>
          </c:spPr>
          <c:dLbls>
            <c:delete val="1"/>
          </c:dLbls>
          <c:cat>
            <c:numRef>
              <c:f>Sheet1!$A$2:$A$16</c:f>
              <c:numCache>
                <c:formatCode>General</c:formatCode>
                <c:ptCount val="15"/>
                <c:pt idx="0">
                  <c:v>-5</c:v>
                </c:pt>
                <c:pt idx="1">
                  <c:v>-2.5</c:v>
                </c:pt>
                <c:pt idx="2">
                  <c:v>0</c:v>
                </c:pt>
                <c:pt idx="3">
                  <c:v>2.5</c:v>
                </c:pt>
                <c:pt idx="4">
                  <c:v>5</c:v>
                </c:pt>
                <c:pt idx="5">
                  <c:v>7.5</c:v>
                </c:pt>
                <c:pt idx="6">
                  <c:v>10</c:v>
                </c:pt>
                <c:pt idx="7">
                  <c:v>12.5</c:v>
                </c:pt>
                <c:pt idx="8">
                  <c:v>15</c:v>
                </c:pt>
                <c:pt idx="9">
                  <c:v>17.5</c:v>
                </c:pt>
                <c:pt idx="10">
                  <c:v>20</c:v>
                </c:pt>
                <c:pt idx="11">
                  <c:v>22.5</c:v>
                </c:pt>
                <c:pt idx="12">
                  <c:v>25</c:v>
                </c:pt>
                <c:pt idx="13">
                  <c:v>27.5</c:v>
                </c:pt>
                <c:pt idx="14">
                  <c:v>30</c:v>
                </c:pt>
              </c:numCache>
            </c:numRef>
          </c:cat>
          <c:val>
            <c:numRef>
              <c:f>Sheet1!$C$2:$C$16</c:f>
              <c:numCache>
                <c:formatCode>General</c:formatCode>
                <c:ptCount val="15"/>
                <c:pt idx="0">
                  <c:v>0.70806046117362798</c:v>
                </c:pt>
                <c:pt idx="1">
                  <c:v>0.77551651237807451</c:v>
                </c:pt>
                <c:pt idx="2">
                  <c:v>0.8</c:v>
                </c:pt>
                <c:pt idx="3">
                  <c:v>0.77551651237807451</c:v>
                </c:pt>
                <c:pt idx="4">
                  <c:v>0.70806046117362798</c:v>
                </c:pt>
                <c:pt idx="5">
                  <c:v>0.61414744033354052</c:v>
                </c:pt>
                <c:pt idx="6">
                  <c:v>0.51677063269057144</c:v>
                </c:pt>
                <c:pt idx="7">
                  <c:v>0.43977127689061324</c:v>
                </c:pt>
                <c:pt idx="8">
                  <c:v>0.40200150067991092</c:v>
                </c:pt>
                <c:pt idx="9">
                  <c:v>0.41270866254184069</c:v>
                </c:pt>
                <c:pt idx="10">
                  <c:v>0.46927127582727757</c:v>
                </c:pt>
                <c:pt idx="11">
                  <c:v>0.55784084011384405</c:v>
                </c:pt>
                <c:pt idx="12">
                  <c:v>0.65673243709264528</c:v>
                </c:pt>
                <c:pt idx="13">
                  <c:v>0.741733954858252</c:v>
                </c:pt>
                <c:pt idx="14">
                  <c:v>0.79203405733007315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24-A744-9005-3F24DA1CC7EA}"/>
            </c:ext>
          </c:extLst>
        </c:ser>
        <c:ser>
          <c:idx val="0"/>
          <c:order val="0"/>
          <c:tx>
            <c:strRef>
              <c:f>Sheet1!$B$1</c:f>
              <c:strCache>
                <c:ptCount val="1"/>
                <c:pt idx="0">
                  <c:v>Cold</c:v>
                </c:pt>
              </c:strCache>
            </c:strRef>
          </c:tx>
          <c:spPr>
            <a:solidFill>
              <a:schemeClr val="accent1">
                <a:alpha val="74000"/>
              </a:schemeClr>
            </a:solidFill>
            <a:ln>
              <a:noFill/>
            </a:ln>
            <a:effectLst>
              <a:innerShdw blurRad="114300">
                <a:schemeClr val="accent1">
                  <a:lumMod val="75000"/>
                </a:schemeClr>
              </a:innerShdw>
            </a:effectLst>
          </c:spPr>
          <c:dLbls>
            <c:delete val="1"/>
          </c:dLbls>
          <c:cat>
            <c:numRef>
              <c:f>Sheet1!$A$2:$A$16</c:f>
              <c:numCache>
                <c:formatCode>General</c:formatCode>
                <c:ptCount val="15"/>
                <c:pt idx="0">
                  <c:v>-5</c:v>
                </c:pt>
                <c:pt idx="1">
                  <c:v>-2.5</c:v>
                </c:pt>
                <c:pt idx="2">
                  <c:v>0</c:v>
                </c:pt>
                <c:pt idx="3">
                  <c:v>2.5</c:v>
                </c:pt>
                <c:pt idx="4">
                  <c:v>5</c:v>
                </c:pt>
                <c:pt idx="5">
                  <c:v>7.5</c:v>
                </c:pt>
                <c:pt idx="6">
                  <c:v>10</c:v>
                </c:pt>
                <c:pt idx="7">
                  <c:v>12.5</c:v>
                </c:pt>
                <c:pt idx="8">
                  <c:v>15</c:v>
                </c:pt>
                <c:pt idx="9">
                  <c:v>17.5</c:v>
                </c:pt>
                <c:pt idx="10">
                  <c:v>20</c:v>
                </c:pt>
                <c:pt idx="11">
                  <c:v>22.5</c:v>
                </c:pt>
                <c:pt idx="12">
                  <c:v>25</c:v>
                </c:pt>
                <c:pt idx="13">
                  <c:v>27.5</c:v>
                </c:pt>
                <c:pt idx="14">
                  <c:v>30</c:v>
                </c:pt>
              </c:numCache>
            </c:numRef>
          </c:cat>
          <c:val>
            <c:numRef>
              <c:f>Sheet1!$B$2:$B$16</c:f>
              <c:numCache>
                <c:formatCode>General</c:formatCode>
                <c:ptCount val="15"/>
                <c:pt idx="0">
                  <c:v>0.21988563844530662</c:v>
                </c:pt>
                <c:pt idx="1">
                  <c:v>0.2821753944350508</c:v>
                </c:pt>
                <c:pt idx="2">
                  <c:v>0.35403023058681399</c:v>
                </c:pt>
                <c:pt idx="3">
                  <c:v>0.39689124217106447</c:v>
                </c:pt>
                <c:pt idx="4">
                  <c:v>0.38775825618903725</c:v>
                </c:pt>
                <c:pt idx="5">
                  <c:v>0.33153223623952688</c:v>
                </c:pt>
                <c:pt idx="6">
                  <c:v>0.25838531634528572</c:v>
                </c:pt>
                <c:pt idx="7">
                  <c:v>0.20756976213675363</c:v>
                </c:pt>
                <c:pt idx="8">
                  <c:v>0.20635433127092034</c:v>
                </c:pt>
                <c:pt idx="9">
                  <c:v>0.2553912510086207</c:v>
                </c:pt>
                <c:pt idx="10">
                  <c:v>0.32836621854632264</c:v>
                </c:pt>
                <c:pt idx="11">
                  <c:v>0.38611924171615208</c:v>
                </c:pt>
                <c:pt idx="12">
                  <c:v>0.39765876257280236</c:v>
                </c:pt>
                <c:pt idx="13">
                  <c:v>0.35679241732886946</c:v>
                </c:pt>
                <c:pt idx="14">
                  <c:v>0.28544999661913861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724-A744-9005-3F24DA1CC7E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913119743"/>
        <c:axId val="795482255"/>
      </c:areaChart>
      <c:catAx>
        <c:axId val="913119743"/>
        <c:scaling>
          <c:orientation val="minMax"/>
        </c:scaling>
        <c:delete val="1"/>
        <c:axPos val="b"/>
        <c:numFmt formatCode="#,##0.0" sourceLinked="0"/>
        <c:majorTickMark val="none"/>
        <c:minorTickMark val="none"/>
        <c:tickLblPos val="nextTo"/>
        <c:crossAx val="795482255"/>
        <c:crosses val="autoZero"/>
        <c:auto val="1"/>
        <c:lblAlgn val="ctr"/>
        <c:lblOffset val="100"/>
        <c:noMultiLvlLbl val="0"/>
      </c:catAx>
      <c:valAx>
        <c:axId val="795482255"/>
        <c:scaling>
          <c:orientation val="minMax"/>
          <c:max val="1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913119743"/>
        <c:crosses val="autoZero"/>
        <c:crossBetween val="midCat"/>
        <c:majorUnit val="1"/>
        <c:min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Warm</c:v>
                </c:pt>
              </c:strCache>
            </c:strRef>
          </c:tx>
          <c:spPr>
            <a:solidFill>
              <a:schemeClr val="accent2">
                <a:alpha val="74000"/>
              </a:schemeClr>
            </a:solidFill>
            <a:ln>
              <a:noFill/>
            </a:ln>
            <a:effectLst>
              <a:innerShdw blurRad="114300">
                <a:schemeClr val="accent2">
                  <a:lumMod val="75000"/>
                </a:schemeClr>
              </a:innerShdw>
            </a:effectLst>
          </c:spPr>
          <c:dLbls>
            <c:delete val="1"/>
          </c:dLbls>
          <c:cat>
            <c:numRef>
              <c:f>Sheet1!$A$2:$A$16</c:f>
              <c:numCache>
                <c:formatCode>General</c:formatCode>
                <c:ptCount val="15"/>
                <c:pt idx="0">
                  <c:v>-5</c:v>
                </c:pt>
                <c:pt idx="1">
                  <c:v>-2.5</c:v>
                </c:pt>
                <c:pt idx="2">
                  <c:v>0</c:v>
                </c:pt>
                <c:pt idx="3">
                  <c:v>2.5</c:v>
                </c:pt>
                <c:pt idx="4">
                  <c:v>5</c:v>
                </c:pt>
                <c:pt idx="5">
                  <c:v>7.5</c:v>
                </c:pt>
                <c:pt idx="6">
                  <c:v>10</c:v>
                </c:pt>
                <c:pt idx="7">
                  <c:v>12.5</c:v>
                </c:pt>
                <c:pt idx="8">
                  <c:v>15</c:v>
                </c:pt>
                <c:pt idx="9">
                  <c:v>17.5</c:v>
                </c:pt>
                <c:pt idx="10">
                  <c:v>20</c:v>
                </c:pt>
                <c:pt idx="11">
                  <c:v>22.5</c:v>
                </c:pt>
                <c:pt idx="12">
                  <c:v>25</c:v>
                </c:pt>
                <c:pt idx="13">
                  <c:v>27.5</c:v>
                </c:pt>
                <c:pt idx="14">
                  <c:v>30</c:v>
                </c:pt>
              </c:numCache>
            </c:numRef>
          </c:cat>
          <c:val>
            <c:numRef>
              <c:f>Sheet1!$C$2:$C$16</c:f>
              <c:numCache>
                <c:formatCode>General</c:formatCode>
                <c:ptCount val="15"/>
                <c:pt idx="0">
                  <c:v>0.70806046117362798</c:v>
                </c:pt>
                <c:pt idx="1">
                  <c:v>0.77551651237807451</c:v>
                </c:pt>
                <c:pt idx="2">
                  <c:v>0.8</c:v>
                </c:pt>
                <c:pt idx="3">
                  <c:v>0.77551651237807451</c:v>
                </c:pt>
                <c:pt idx="4">
                  <c:v>0.70806046117362798</c:v>
                </c:pt>
                <c:pt idx="5">
                  <c:v>0.61414744033354052</c:v>
                </c:pt>
                <c:pt idx="6">
                  <c:v>0.51677063269057144</c:v>
                </c:pt>
                <c:pt idx="7">
                  <c:v>0.43977127689061324</c:v>
                </c:pt>
                <c:pt idx="8">
                  <c:v>0.40200150067991092</c:v>
                </c:pt>
                <c:pt idx="9">
                  <c:v>0.41270866254184069</c:v>
                </c:pt>
                <c:pt idx="10">
                  <c:v>0.46927127582727757</c:v>
                </c:pt>
                <c:pt idx="11">
                  <c:v>0.55784084011384405</c:v>
                </c:pt>
                <c:pt idx="12">
                  <c:v>0.65673243709264528</c:v>
                </c:pt>
                <c:pt idx="13">
                  <c:v>0.741733954858252</c:v>
                </c:pt>
                <c:pt idx="14">
                  <c:v>0.79203405733007315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E5-9D42-8917-7A26B9FA7EF4}"/>
            </c:ext>
          </c:extLst>
        </c:ser>
        <c:ser>
          <c:idx val="0"/>
          <c:order val="0"/>
          <c:tx>
            <c:strRef>
              <c:f>Sheet1!$B$1</c:f>
              <c:strCache>
                <c:ptCount val="1"/>
                <c:pt idx="0">
                  <c:v>Cold</c:v>
                </c:pt>
              </c:strCache>
            </c:strRef>
          </c:tx>
          <c:spPr>
            <a:solidFill>
              <a:schemeClr val="accent1">
                <a:alpha val="74000"/>
              </a:schemeClr>
            </a:solidFill>
            <a:ln>
              <a:noFill/>
            </a:ln>
            <a:effectLst>
              <a:innerShdw blurRad="114300">
                <a:schemeClr val="accent1">
                  <a:lumMod val="75000"/>
                </a:schemeClr>
              </a:innerShdw>
            </a:effectLst>
          </c:spPr>
          <c:dLbls>
            <c:delete val="1"/>
          </c:dLbls>
          <c:cat>
            <c:numRef>
              <c:f>Sheet1!$A$2:$A$16</c:f>
              <c:numCache>
                <c:formatCode>General</c:formatCode>
                <c:ptCount val="15"/>
                <c:pt idx="0">
                  <c:v>-5</c:v>
                </c:pt>
                <c:pt idx="1">
                  <c:v>-2.5</c:v>
                </c:pt>
                <c:pt idx="2">
                  <c:v>0</c:v>
                </c:pt>
                <c:pt idx="3">
                  <c:v>2.5</c:v>
                </c:pt>
                <c:pt idx="4">
                  <c:v>5</c:v>
                </c:pt>
                <c:pt idx="5">
                  <c:v>7.5</c:v>
                </c:pt>
                <c:pt idx="6">
                  <c:v>10</c:v>
                </c:pt>
                <c:pt idx="7">
                  <c:v>12.5</c:v>
                </c:pt>
                <c:pt idx="8">
                  <c:v>15</c:v>
                </c:pt>
                <c:pt idx="9">
                  <c:v>17.5</c:v>
                </c:pt>
                <c:pt idx="10">
                  <c:v>20</c:v>
                </c:pt>
                <c:pt idx="11">
                  <c:v>22.5</c:v>
                </c:pt>
                <c:pt idx="12">
                  <c:v>25</c:v>
                </c:pt>
                <c:pt idx="13">
                  <c:v>27.5</c:v>
                </c:pt>
                <c:pt idx="14">
                  <c:v>30</c:v>
                </c:pt>
              </c:numCache>
            </c:numRef>
          </c:cat>
          <c:val>
            <c:numRef>
              <c:f>Sheet1!$B$2:$B$16</c:f>
              <c:numCache>
                <c:formatCode>General</c:formatCode>
                <c:ptCount val="15"/>
                <c:pt idx="0">
                  <c:v>0.21988563844530662</c:v>
                </c:pt>
                <c:pt idx="1">
                  <c:v>0.2821753944350508</c:v>
                </c:pt>
                <c:pt idx="2">
                  <c:v>0.35403023058681399</c:v>
                </c:pt>
                <c:pt idx="3">
                  <c:v>0.39689124217106447</c:v>
                </c:pt>
                <c:pt idx="4">
                  <c:v>0.38775825618903725</c:v>
                </c:pt>
                <c:pt idx="5">
                  <c:v>0.33153223623952688</c:v>
                </c:pt>
                <c:pt idx="6">
                  <c:v>0.25838531634528572</c:v>
                </c:pt>
                <c:pt idx="7">
                  <c:v>0.20756976213675363</c:v>
                </c:pt>
                <c:pt idx="8">
                  <c:v>0.20635433127092034</c:v>
                </c:pt>
                <c:pt idx="9">
                  <c:v>0.2553912510086207</c:v>
                </c:pt>
                <c:pt idx="10">
                  <c:v>0.32836621854632264</c:v>
                </c:pt>
                <c:pt idx="11">
                  <c:v>0.38611924171615208</c:v>
                </c:pt>
                <c:pt idx="12">
                  <c:v>0.39765876257280236</c:v>
                </c:pt>
                <c:pt idx="13">
                  <c:v>0.35679241732886946</c:v>
                </c:pt>
                <c:pt idx="14">
                  <c:v>0.28544999661913861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FE5-9D42-8917-7A26B9FA7EF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913119743"/>
        <c:axId val="795482255"/>
      </c:areaChart>
      <c:catAx>
        <c:axId val="913119743"/>
        <c:scaling>
          <c:orientation val="minMax"/>
        </c:scaling>
        <c:delete val="1"/>
        <c:axPos val="b"/>
        <c:numFmt formatCode="#,##0.0" sourceLinked="0"/>
        <c:majorTickMark val="none"/>
        <c:minorTickMark val="none"/>
        <c:tickLblPos val="nextTo"/>
        <c:crossAx val="795482255"/>
        <c:crosses val="autoZero"/>
        <c:auto val="1"/>
        <c:lblAlgn val="ctr"/>
        <c:lblOffset val="100"/>
        <c:noMultiLvlLbl val="0"/>
      </c:catAx>
      <c:valAx>
        <c:axId val="795482255"/>
        <c:scaling>
          <c:orientation val="minMax"/>
          <c:max val="1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913119743"/>
        <c:crosses val="autoZero"/>
        <c:crossBetween val="midCat"/>
        <c:majorUnit val="1"/>
        <c:min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Warm</c:v>
                </c:pt>
              </c:strCache>
            </c:strRef>
          </c:tx>
          <c:spPr>
            <a:solidFill>
              <a:schemeClr val="accent2">
                <a:alpha val="74000"/>
              </a:schemeClr>
            </a:solidFill>
            <a:ln>
              <a:noFill/>
            </a:ln>
            <a:effectLst>
              <a:innerShdw blurRad="114300">
                <a:schemeClr val="accent2">
                  <a:lumMod val="75000"/>
                </a:schemeClr>
              </a:innerShdw>
            </a:effectLst>
          </c:spPr>
          <c:dLbls>
            <c:delete val="1"/>
          </c:dLbls>
          <c:cat>
            <c:numRef>
              <c:f>Sheet1!$A$2:$A$16</c:f>
              <c:numCache>
                <c:formatCode>General</c:formatCode>
                <c:ptCount val="15"/>
                <c:pt idx="0">
                  <c:v>-5</c:v>
                </c:pt>
                <c:pt idx="1">
                  <c:v>-2.5</c:v>
                </c:pt>
                <c:pt idx="2">
                  <c:v>0</c:v>
                </c:pt>
                <c:pt idx="3">
                  <c:v>2.5</c:v>
                </c:pt>
                <c:pt idx="4">
                  <c:v>5</c:v>
                </c:pt>
                <c:pt idx="5">
                  <c:v>7.5</c:v>
                </c:pt>
                <c:pt idx="6">
                  <c:v>10</c:v>
                </c:pt>
                <c:pt idx="7">
                  <c:v>12.5</c:v>
                </c:pt>
                <c:pt idx="8">
                  <c:v>15</c:v>
                </c:pt>
                <c:pt idx="9">
                  <c:v>17.5</c:v>
                </c:pt>
                <c:pt idx="10">
                  <c:v>20</c:v>
                </c:pt>
                <c:pt idx="11">
                  <c:v>22.5</c:v>
                </c:pt>
                <c:pt idx="12">
                  <c:v>25</c:v>
                </c:pt>
                <c:pt idx="13">
                  <c:v>27.5</c:v>
                </c:pt>
                <c:pt idx="14">
                  <c:v>30</c:v>
                </c:pt>
              </c:numCache>
            </c:numRef>
          </c:cat>
          <c:val>
            <c:numRef>
              <c:f>Sheet1!$C$2:$C$16</c:f>
              <c:numCache>
                <c:formatCode>General</c:formatCode>
                <c:ptCount val="15"/>
                <c:pt idx="0">
                  <c:v>0.70806046117362798</c:v>
                </c:pt>
                <c:pt idx="1">
                  <c:v>0.77551651237807451</c:v>
                </c:pt>
                <c:pt idx="2">
                  <c:v>0.8</c:v>
                </c:pt>
                <c:pt idx="3">
                  <c:v>0.77551651237807451</c:v>
                </c:pt>
                <c:pt idx="4">
                  <c:v>0.70806046117362798</c:v>
                </c:pt>
                <c:pt idx="5">
                  <c:v>0.61414744033354052</c:v>
                </c:pt>
                <c:pt idx="6">
                  <c:v>0.51677063269057144</c:v>
                </c:pt>
                <c:pt idx="7">
                  <c:v>0.43977127689061324</c:v>
                </c:pt>
                <c:pt idx="8">
                  <c:v>0.40200150067991092</c:v>
                </c:pt>
                <c:pt idx="9">
                  <c:v>0.41270866254184069</c:v>
                </c:pt>
                <c:pt idx="10">
                  <c:v>0.46927127582727757</c:v>
                </c:pt>
                <c:pt idx="11">
                  <c:v>0.55784084011384405</c:v>
                </c:pt>
                <c:pt idx="12">
                  <c:v>0.65673243709264528</c:v>
                </c:pt>
                <c:pt idx="13">
                  <c:v>0.741733954858252</c:v>
                </c:pt>
                <c:pt idx="14">
                  <c:v>0.79203405733007315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AA-9843-8BA3-6721514F64D4}"/>
            </c:ext>
          </c:extLst>
        </c:ser>
        <c:ser>
          <c:idx val="0"/>
          <c:order val="0"/>
          <c:tx>
            <c:strRef>
              <c:f>Sheet1!$B$1</c:f>
              <c:strCache>
                <c:ptCount val="1"/>
                <c:pt idx="0">
                  <c:v>Cold</c:v>
                </c:pt>
              </c:strCache>
            </c:strRef>
          </c:tx>
          <c:spPr>
            <a:solidFill>
              <a:schemeClr val="accent1">
                <a:alpha val="74000"/>
              </a:schemeClr>
            </a:solidFill>
            <a:ln>
              <a:noFill/>
            </a:ln>
            <a:effectLst>
              <a:innerShdw blurRad="114300">
                <a:schemeClr val="accent1">
                  <a:lumMod val="75000"/>
                </a:schemeClr>
              </a:innerShdw>
            </a:effectLst>
          </c:spPr>
          <c:dLbls>
            <c:delete val="1"/>
          </c:dLbls>
          <c:cat>
            <c:numRef>
              <c:f>Sheet1!$A$2:$A$16</c:f>
              <c:numCache>
                <c:formatCode>General</c:formatCode>
                <c:ptCount val="15"/>
                <c:pt idx="0">
                  <c:v>-5</c:v>
                </c:pt>
                <c:pt idx="1">
                  <c:v>-2.5</c:v>
                </c:pt>
                <c:pt idx="2">
                  <c:v>0</c:v>
                </c:pt>
                <c:pt idx="3">
                  <c:v>2.5</c:v>
                </c:pt>
                <c:pt idx="4">
                  <c:v>5</c:v>
                </c:pt>
                <c:pt idx="5">
                  <c:v>7.5</c:v>
                </c:pt>
                <c:pt idx="6">
                  <c:v>10</c:v>
                </c:pt>
                <c:pt idx="7">
                  <c:v>12.5</c:v>
                </c:pt>
                <c:pt idx="8">
                  <c:v>15</c:v>
                </c:pt>
                <c:pt idx="9">
                  <c:v>17.5</c:v>
                </c:pt>
                <c:pt idx="10">
                  <c:v>20</c:v>
                </c:pt>
                <c:pt idx="11">
                  <c:v>22.5</c:v>
                </c:pt>
                <c:pt idx="12">
                  <c:v>25</c:v>
                </c:pt>
                <c:pt idx="13">
                  <c:v>27.5</c:v>
                </c:pt>
                <c:pt idx="14">
                  <c:v>30</c:v>
                </c:pt>
              </c:numCache>
            </c:numRef>
          </c:cat>
          <c:val>
            <c:numRef>
              <c:f>Sheet1!$B$2:$B$16</c:f>
              <c:numCache>
                <c:formatCode>General</c:formatCode>
                <c:ptCount val="15"/>
                <c:pt idx="0">
                  <c:v>0.21988563844530662</c:v>
                </c:pt>
                <c:pt idx="1">
                  <c:v>0.2821753944350508</c:v>
                </c:pt>
                <c:pt idx="2">
                  <c:v>0.35403023058681399</c:v>
                </c:pt>
                <c:pt idx="3">
                  <c:v>0.39689124217106447</c:v>
                </c:pt>
                <c:pt idx="4">
                  <c:v>0.38775825618903725</c:v>
                </c:pt>
                <c:pt idx="5">
                  <c:v>0.33153223623952688</c:v>
                </c:pt>
                <c:pt idx="6">
                  <c:v>0.25838531634528572</c:v>
                </c:pt>
                <c:pt idx="7">
                  <c:v>0.20756976213675363</c:v>
                </c:pt>
                <c:pt idx="8">
                  <c:v>0.20635433127092034</c:v>
                </c:pt>
                <c:pt idx="9">
                  <c:v>0.2553912510086207</c:v>
                </c:pt>
                <c:pt idx="10">
                  <c:v>0.32836621854632264</c:v>
                </c:pt>
                <c:pt idx="11">
                  <c:v>0.38611924171615208</c:v>
                </c:pt>
                <c:pt idx="12">
                  <c:v>0.39765876257280236</c:v>
                </c:pt>
                <c:pt idx="13">
                  <c:v>0.35679241732886946</c:v>
                </c:pt>
                <c:pt idx="14">
                  <c:v>0.28544999661913861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BAA-9843-8BA3-6721514F64D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913119743"/>
        <c:axId val="795482255"/>
      </c:areaChart>
      <c:catAx>
        <c:axId val="913119743"/>
        <c:scaling>
          <c:orientation val="minMax"/>
        </c:scaling>
        <c:delete val="1"/>
        <c:axPos val="b"/>
        <c:numFmt formatCode="#,##0.0" sourceLinked="0"/>
        <c:majorTickMark val="none"/>
        <c:minorTickMark val="none"/>
        <c:tickLblPos val="nextTo"/>
        <c:crossAx val="795482255"/>
        <c:crosses val="autoZero"/>
        <c:auto val="1"/>
        <c:lblAlgn val="ctr"/>
        <c:lblOffset val="100"/>
        <c:noMultiLvlLbl val="0"/>
      </c:catAx>
      <c:valAx>
        <c:axId val="795482255"/>
        <c:scaling>
          <c:orientation val="minMax"/>
          <c:max val="1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913119743"/>
        <c:crosses val="autoZero"/>
        <c:crossBetween val="midCat"/>
        <c:majorUnit val="1"/>
        <c:min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8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cs:styleClr val="auto">
        <a:lumMod val="50000"/>
      </cs:styleClr>
    </cs:fontRef>
    <cs:defRPr sz="133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74000"/>
        </a:schemeClr>
      </a:solidFill>
      <a:effectLst>
        <a:innerShdw blurRad="114300">
          <a:schemeClr val="phClr">
            <a:lumMod val="75000"/>
          </a:schemeClr>
        </a:innerShdw>
      </a:effectLst>
    </cs:spPr>
  </cs:dataPoint>
  <cs:dataPoint3D>
    <cs:lnRef idx="0"/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74000"/>
        </a:schemeClr>
      </a:solidFill>
      <a:effectLst>
        <a:innerShdw blurRad="114300">
          <a:schemeClr val="phClr">
            <a:lumMod val="75000"/>
          </a:schemeClr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8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cs:styleClr val="auto">
        <a:lumMod val="50000"/>
      </cs:styleClr>
    </cs:fontRef>
    <cs:defRPr sz="133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74000"/>
        </a:schemeClr>
      </a:solidFill>
      <a:effectLst>
        <a:innerShdw blurRad="114300">
          <a:schemeClr val="phClr">
            <a:lumMod val="75000"/>
          </a:schemeClr>
        </a:innerShdw>
      </a:effectLst>
    </cs:spPr>
  </cs:dataPoint>
  <cs:dataPoint3D>
    <cs:lnRef idx="0"/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74000"/>
        </a:schemeClr>
      </a:solidFill>
      <a:effectLst>
        <a:innerShdw blurRad="114300">
          <a:schemeClr val="phClr">
            <a:lumMod val="75000"/>
          </a:schemeClr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8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cs:styleClr val="auto">
        <a:lumMod val="50000"/>
      </cs:styleClr>
    </cs:fontRef>
    <cs:defRPr sz="133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74000"/>
        </a:schemeClr>
      </a:solidFill>
      <a:effectLst>
        <a:innerShdw blurRad="114300">
          <a:schemeClr val="phClr">
            <a:lumMod val="75000"/>
          </a:schemeClr>
        </a:innerShdw>
      </a:effectLst>
    </cs:spPr>
  </cs:dataPoint>
  <cs:dataPoint3D>
    <cs:lnRef idx="0"/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74000"/>
        </a:schemeClr>
      </a:solidFill>
      <a:effectLst>
        <a:innerShdw blurRad="114300">
          <a:schemeClr val="phClr">
            <a:lumMod val="75000"/>
          </a:schemeClr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8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cs:styleClr val="auto">
        <a:lumMod val="50000"/>
      </cs:styleClr>
    </cs:fontRef>
    <cs:defRPr sz="133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74000"/>
        </a:schemeClr>
      </a:solidFill>
      <a:effectLst>
        <a:innerShdw blurRad="114300">
          <a:schemeClr val="phClr">
            <a:lumMod val="75000"/>
          </a:schemeClr>
        </a:innerShdw>
      </a:effectLst>
    </cs:spPr>
  </cs:dataPoint>
  <cs:dataPoint3D>
    <cs:lnRef idx="0"/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74000"/>
        </a:schemeClr>
      </a:solidFill>
      <a:effectLst>
        <a:innerShdw blurRad="114300">
          <a:schemeClr val="phClr">
            <a:lumMod val="75000"/>
          </a:schemeClr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8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cs:styleClr val="auto">
        <a:lumMod val="50000"/>
      </cs:styleClr>
    </cs:fontRef>
    <cs:defRPr sz="133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74000"/>
        </a:schemeClr>
      </a:solidFill>
      <a:effectLst>
        <a:innerShdw blurRad="114300">
          <a:schemeClr val="phClr">
            <a:lumMod val="75000"/>
          </a:schemeClr>
        </a:innerShdw>
      </a:effectLst>
    </cs:spPr>
  </cs:dataPoint>
  <cs:dataPoint3D>
    <cs:lnRef idx="0"/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74000"/>
        </a:schemeClr>
      </a:solidFill>
      <a:effectLst>
        <a:innerShdw blurRad="114300">
          <a:schemeClr val="phClr">
            <a:lumMod val="75000"/>
          </a:schemeClr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AAB665-D9F9-1C40-99F4-C99D00A4C34E}" type="datetimeFigureOut">
              <a:rPr lang="en-US" smtClean="0"/>
              <a:t>7/30/18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EBF3D3-2FC3-BA42-8059-D73E3468F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356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EEF2D3-C2CF-4848-BF46-0AAA9AECAD84}" type="datetimeFigureOut">
              <a:rPr lang="en-US" smtClean="0"/>
              <a:t>7/30/18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B4D7B2-3A22-4E47-8FDB-94A37A6F6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043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7637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Specifically, we consider two types of relations:</a:t>
            </a:r>
          </a:p>
          <a:p>
            <a:endParaRPr lang="en-US" dirty="0"/>
          </a:p>
          <a:p>
            <a:r>
              <a:rPr lang="en-US" dirty="0"/>
              <a:t>[click]</a:t>
            </a:r>
          </a:p>
          <a:p>
            <a:r>
              <a:rPr lang="en-US" dirty="0"/>
              <a:t>complementarity and</a:t>
            </a:r>
          </a:p>
          <a:p>
            <a:endParaRPr lang="en-US" dirty="0"/>
          </a:p>
          <a:p>
            <a:r>
              <a:rPr lang="en-US" dirty="0"/>
              <a:t>[click]</a:t>
            </a:r>
          </a:p>
          <a:p>
            <a:r>
              <a:rPr lang="en-US" dirty="0"/>
              <a:t>interchangeability.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374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Complementarity means that the two partial shapes can be combined into a complete and plausible object, as the top and leg parts of tables shown 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9185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Interchangeability means that when switching the two partial shapes in the context of objects, the outputs of replacement still look like plausible objects.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3649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two types of relations are closely connected to each other,</a:t>
            </a:r>
          </a:p>
          <a:p>
            <a:r>
              <a:rPr lang="en-US" dirty="0"/>
              <a:t>because interchangeability means that two partial shapes share the same set of complements.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0227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in our framework, we aim at jointly encoding both types of relations by training a neural network mapping all partial shapes to an embedding space.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5389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we actually use a dual embedding space, so that</a:t>
            </a:r>
          </a:p>
          <a:p>
            <a:r>
              <a:rPr lang="en-US" dirty="0"/>
              <a:t>[click]</a:t>
            </a:r>
          </a:p>
          <a:p>
            <a:r>
              <a:rPr lang="en-US" dirty="0"/>
              <a:t>the complementarity is encoded as inter-space relations, and</a:t>
            </a:r>
          </a:p>
          <a:p>
            <a:r>
              <a:rPr lang="en-US" dirty="0"/>
              <a:t>[click]</a:t>
            </a:r>
          </a:p>
          <a:p>
            <a:r>
              <a:rPr lang="en-US" dirty="0"/>
              <a:t>the interchangeability is encoded as intra-space relations.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0975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training of the neural network, the supervision of the complementarity is given by randomly splitting objects into two partial shapes.</a:t>
            </a:r>
          </a:p>
          <a:p>
            <a:r>
              <a:rPr lang="en-US" dirty="0"/>
              <a:t>But the supervision of interchangeability cannot be given unless we collect human annotations for that.</a:t>
            </a:r>
          </a:p>
          <a:p>
            <a:r>
              <a:rPr lang="en-US" dirty="0"/>
              <a:t>Here we learn interchangeability without any annotation for that, but with the complementarity information we have.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5638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learned information can be used for shape analysis handling component structures of objects in the database,</a:t>
            </a:r>
          </a:p>
          <a:p>
            <a:endParaRPr lang="en-US" dirty="0"/>
          </a:p>
          <a:p>
            <a:r>
              <a:rPr lang="en-US" dirty="0"/>
              <a:t>[click]</a:t>
            </a:r>
          </a:p>
          <a:p>
            <a:r>
              <a:rPr lang="en-US" dirty="0"/>
              <a:t>And also for shape synthesis, editing, and completion.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2912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[5:30]</a:t>
            </a:r>
          </a:p>
          <a:p>
            <a:r>
              <a:rPr lang="en-US" dirty="0"/>
              <a:t>Now, let me explain our approach.</a:t>
            </a:r>
          </a:p>
          <a:p>
            <a:r>
              <a:rPr lang="en-US" dirty="0"/>
              <a:t>The goal of this work can be considered as learning a binary indicator function for both complementarity and interchangeability, taking two partial shapes as input, and giving an indication of whether the input pair of shapes has the relation or not.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1423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the </a:t>
            </a:r>
            <a:r>
              <a:rPr lang="en-US" dirty="0" err="1"/>
              <a:t>boolean</a:t>
            </a:r>
            <a:r>
              <a:rPr lang="en-US" dirty="0"/>
              <a:t> output function is not easy to learn, so instead, we consider energy functions, which output is a non-negative real number.</a:t>
            </a:r>
          </a:p>
          <a:p>
            <a:r>
              <a:rPr lang="en-US" dirty="0"/>
              <a:t>Zero number output means that two input shapes have the relation, and a positive number indicates how unlikely that two input shapes have the relation.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067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Previously, 3D applications were something only experts can create.</a:t>
            </a:r>
          </a:p>
          <a:p>
            <a:endParaRPr lang="en-US" dirty="0"/>
          </a:p>
          <a:p>
            <a:r>
              <a:rPr lang="en-US" dirty="0"/>
              <a:t>[click]</a:t>
            </a:r>
          </a:p>
          <a:p>
            <a:r>
              <a:rPr lang="en-US" dirty="0"/>
              <a:t>But now there are many tools people can easily use for creating 3D games and animations.</a:t>
            </a:r>
          </a:p>
          <a:p>
            <a:endParaRPr lang="en-US" dirty="0"/>
          </a:p>
          <a:p>
            <a:r>
              <a:rPr lang="en-US" dirty="0"/>
              <a:t>[click]</a:t>
            </a:r>
          </a:p>
          <a:p>
            <a:r>
              <a:rPr lang="en-US" dirty="0"/>
              <a:t>And also, many new devices and sensors in mobile phones helping to create AR/VR applications.</a:t>
            </a:r>
          </a:p>
          <a:p>
            <a:endParaRPr lang="en-US" dirty="0"/>
          </a:p>
          <a:p>
            <a:r>
              <a:rPr lang="en-US" dirty="0"/>
              <a:t>So now we can see many 3D applications created by non-experts.</a:t>
            </a:r>
          </a:p>
          <a:p>
            <a:r>
              <a:rPr lang="en-US" dirty="0"/>
              <a:t>And this trend also brings the needs of new 3D modeling tools that can help us to make 3D models very easily and quickly.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9446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 me first introduce the energy function for the complementarity.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7578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problem is actually pretty much related to the graph embedding problem in the machine learning community.</a:t>
            </a:r>
          </a:p>
          <a:p>
            <a:endParaRPr lang="en-US" dirty="0"/>
          </a:p>
          <a:p>
            <a:r>
              <a:rPr lang="en-US" dirty="0"/>
              <a:t>Many collections of data can be considered as graphs, and we may have access to a subset of the graph nodes and edges when the graph is very large.</a:t>
            </a:r>
          </a:p>
          <a:p>
            <a:r>
              <a:rPr lang="en-US" dirty="0"/>
              <a:t>Then, we can think of learning the connectivity information based on the data contained in the nodes, and discover some unseen edges based on that.</a:t>
            </a:r>
          </a:p>
          <a:p>
            <a:endParaRPr lang="en-US" dirty="0"/>
          </a:p>
          <a:p>
            <a:r>
              <a:rPr lang="en-US" dirty="0"/>
              <a:t>In our case, the nodes are partial shapes, and the edges are complementarity relations,</a:t>
            </a:r>
          </a:p>
          <a:p>
            <a:r>
              <a:rPr lang="en-US" dirty="0"/>
              <a:t>And we’re finding the unseen edges using the geometry information of partial shapes.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7235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typical approach for the graph embedding problem is to construct a structured embedding space. </a:t>
            </a:r>
          </a:p>
          <a:p>
            <a:endParaRPr lang="en-US" dirty="0"/>
          </a:p>
          <a:p>
            <a:r>
              <a:rPr lang="en-US" dirty="0"/>
              <a:t>[click]</a:t>
            </a:r>
          </a:p>
          <a:p>
            <a:r>
              <a:rPr lang="en-US" dirty="0"/>
              <a:t>You can use a pre-defined an energy function taking the embedding coordinates of binary inputs,</a:t>
            </a:r>
          </a:p>
          <a:p>
            <a:endParaRPr lang="en-US" dirty="0"/>
          </a:p>
          <a:p>
            <a:r>
              <a:rPr lang="en-US" dirty="0"/>
              <a:t>[click]</a:t>
            </a:r>
          </a:p>
          <a:p>
            <a:r>
              <a:rPr lang="en-US" dirty="0"/>
              <a:t>And can learn an embedding function, so that the energy to be minimized for the given connected nodes.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6089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simplest, yet effective energy function used in many previous graph embedding work is the Euclidean distance in the embedding space.</a:t>
            </a:r>
          </a:p>
          <a:p>
            <a:r>
              <a:rPr lang="en-US" dirty="0"/>
              <a:t>In this example, you can see that the nodes connected to each other are mapped to close locations in the embedding space.</a:t>
            </a:r>
          </a:p>
          <a:p>
            <a:endParaRPr lang="en-US" dirty="0"/>
          </a:p>
          <a:p>
            <a:r>
              <a:rPr lang="en-US" dirty="0"/>
              <a:t>[click]</a:t>
            </a:r>
          </a:p>
          <a:p>
            <a:r>
              <a:rPr lang="en-US" dirty="0"/>
              <a:t>But this Euclidean distance energy function is assuming that connected nodes share similar information, and it is NOT true in our case.</a:t>
            </a:r>
          </a:p>
          <a:p>
            <a:r>
              <a:rPr lang="en-US" dirty="0"/>
              <a:t>The geometry of complementary shapes are not similar to each other at all.</a:t>
            </a:r>
          </a:p>
          <a:p>
            <a:r>
              <a:rPr lang="en-US" dirty="0"/>
              <a:t>So we need to invent a new energy function for our purpose.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5620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first check some properties of complementarity relation.</a:t>
            </a:r>
          </a:p>
          <a:p>
            <a:endParaRPr lang="en-US" dirty="0"/>
          </a:p>
          <a:p>
            <a:r>
              <a:rPr lang="en-US" dirty="0"/>
              <a:t>[click]</a:t>
            </a:r>
          </a:p>
          <a:p>
            <a:r>
              <a:rPr lang="en-US" dirty="0"/>
              <a:t>First, it is not transitive. The “neighbor of neighbor” may not be a neighbor of the query shape. So we only need to find first-order neighbors, not the other higher-order neighbors.</a:t>
            </a:r>
          </a:p>
          <a:p>
            <a:endParaRPr lang="en-US" dirty="0"/>
          </a:p>
          <a:p>
            <a:r>
              <a:rPr lang="en-US" dirty="0"/>
              <a:t>[click]</a:t>
            </a:r>
          </a:p>
          <a:p>
            <a:r>
              <a:rPr lang="en-US" dirty="0"/>
              <a:t>Second, it is not reflexive. One partial shape is not complementary to itself. So the query shape should not be retrieved as a neighbor of itself.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857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Considering these properties, we propose to use a dual embedding space.</a:t>
            </a:r>
          </a:p>
          <a:p>
            <a:r>
              <a:rPr lang="en-US" dirty="0"/>
              <a:t>All partial shapes live in both of the embedding spaces, but at different positions.</a:t>
            </a:r>
          </a:p>
          <a:p>
            <a:r>
              <a:rPr lang="en-US" dirty="0"/>
              <a:t>And we can make the embedding functions so that, for instance,</a:t>
            </a:r>
          </a:p>
          <a:p>
            <a:endParaRPr lang="en-US" dirty="0"/>
          </a:p>
          <a:p>
            <a:r>
              <a:rPr lang="en-US" dirty="0"/>
              <a:t>[click]</a:t>
            </a:r>
          </a:p>
          <a:p>
            <a:r>
              <a:rPr lang="en-US" dirty="0"/>
              <a:t>the complements of one shape are mirrored in the other space.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dual embedding is especially useful for the non-reflexivity.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8047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actually this idea does not work because the complements can be shared in many different ways.</a:t>
            </a:r>
          </a:p>
          <a:p>
            <a:endParaRPr lang="en-US" dirty="0"/>
          </a:p>
          <a:p>
            <a:r>
              <a:rPr lang="en-US" dirty="0"/>
              <a:t>For example, here we have four partials shapes. And the pairs of</a:t>
            </a:r>
          </a:p>
          <a:p>
            <a:endParaRPr lang="en-US" dirty="0"/>
          </a:p>
          <a:p>
            <a:r>
              <a:rPr lang="en-US" dirty="0"/>
              <a:t>[click]</a:t>
            </a:r>
          </a:p>
          <a:p>
            <a:r>
              <a:rPr lang="en-US" dirty="0"/>
              <a:t>p and r,</a:t>
            </a:r>
          </a:p>
          <a:p>
            <a:endParaRPr lang="en-US" dirty="0"/>
          </a:p>
          <a:p>
            <a:r>
              <a:rPr lang="en-US" dirty="0"/>
              <a:t>[click]</a:t>
            </a:r>
          </a:p>
          <a:p>
            <a:r>
              <a:rPr lang="en-US" dirty="0"/>
              <a:t>p and s, and</a:t>
            </a:r>
          </a:p>
          <a:p>
            <a:endParaRPr lang="en-US" dirty="0"/>
          </a:p>
          <a:p>
            <a:r>
              <a:rPr lang="en-US" dirty="0"/>
              <a:t>[click]</a:t>
            </a:r>
          </a:p>
          <a:p>
            <a:r>
              <a:rPr lang="en-US" dirty="0"/>
              <a:t>q and s are complementary to each other,</a:t>
            </a:r>
          </a:p>
          <a:p>
            <a:endParaRPr lang="en-US" dirty="0"/>
          </a:p>
          <a:p>
            <a:r>
              <a:rPr lang="en-US" dirty="0"/>
              <a:t>[click]</a:t>
            </a:r>
          </a:p>
          <a:p>
            <a:r>
              <a:rPr lang="en-US" dirty="0"/>
              <a:t>but not q and r.</a:t>
            </a:r>
          </a:p>
          <a:p>
            <a:endParaRPr lang="en-US" dirty="0"/>
          </a:p>
          <a:p>
            <a:r>
              <a:rPr lang="en-US" dirty="0"/>
              <a:t>All these partial shapes present in both embedding spaces f and 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6740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Shapes p and r are located at the same position in different embedding spaces because they are complementary to each other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0725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 and s should also be located at the same position in the different spaces.</a:t>
            </a:r>
          </a:p>
          <a:p>
            <a:r>
              <a:rPr lang="en-US" dirty="0"/>
              <a:t>[click]</a:t>
            </a:r>
          </a:p>
          <a:p>
            <a:r>
              <a:rPr lang="en-US" dirty="0"/>
              <a:t>So, shape s goes to the r’s position in each of the spaces.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2608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we get this.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721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we can also see online 3D repositories in a large scale, containing many 3D CAD models created by professional designers.</a:t>
            </a:r>
          </a:p>
          <a:p>
            <a:r>
              <a:rPr lang="en-US" dirty="0"/>
              <a:t>So instead of creating 3D objects yourself, you can consider to find some 3D models in these repositories.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6516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Again, q and s are complementary, and because of the 'p' and 's' pair,</a:t>
            </a:r>
          </a:p>
          <a:p>
            <a:r>
              <a:rPr lang="en-US" dirty="0"/>
              <a:t>[click]</a:t>
            </a:r>
          </a:p>
          <a:p>
            <a:r>
              <a:rPr lang="en-US" dirty="0"/>
              <a:t>q also needs to go the p’s location in each space.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9530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at the end, we can see that 'q' and 'r' are located at the same position in different spaces.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4052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this is contradict to our assumption that q and r are NOT complementary to each other.</a:t>
            </a:r>
          </a:p>
          <a:p>
            <a:endParaRPr lang="en-US" dirty="0"/>
          </a:p>
          <a:p>
            <a:r>
              <a:rPr lang="en-US" dirty="0"/>
              <a:t>This embedding collapse cannot be avoided unless the sets of complements are exactly the same or completely disjoint for all pairs of partial shapes.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Then how can we use the dual embedding?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878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[10:00]</a:t>
            </a:r>
          </a:p>
          <a:p>
            <a:r>
              <a:rPr lang="en-US" dirty="0"/>
              <a:t>The problem is how to find the first-order neighbors, which is the same as encoding a one-to-N mapping.</a:t>
            </a:r>
          </a:p>
          <a:p>
            <a:endParaRPr lang="en-US" dirty="0"/>
          </a:p>
          <a:p>
            <a:r>
              <a:rPr lang="en-US" dirty="0"/>
              <a:t>And for the one-to-N mapping, we use set and inclusion representation.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7912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we make two embedding spaces to have "different" roles. </a:t>
            </a:r>
          </a:p>
          <a:p>
            <a:r>
              <a:rPr lang="en-US" dirty="0"/>
              <a:t>[click]</a:t>
            </a:r>
          </a:p>
          <a:p>
            <a:r>
              <a:rPr lang="en-US" dirty="0"/>
              <a:t>One is for the query shape,</a:t>
            </a:r>
          </a:p>
          <a:p>
            <a:r>
              <a:rPr lang="en-US" dirty="0"/>
              <a:t>[click]</a:t>
            </a:r>
          </a:p>
          <a:p>
            <a:r>
              <a:rPr lang="en-US" dirty="0"/>
              <a:t>and the other is for the first-order neighbors, the complements.</a:t>
            </a:r>
          </a:p>
          <a:p>
            <a:r>
              <a:rPr lang="en-US" dirty="0"/>
              <a:t>[click]</a:t>
            </a:r>
          </a:p>
          <a:p>
            <a:r>
              <a:rPr lang="en-US" dirty="0"/>
              <a:t>And we represent all partial shapes as regions in the embedding space,</a:t>
            </a:r>
          </a:p>
          <a:p>
            <a:r>
              <a:rPr lang="en-US" dirty="0"/>
              <a:t>[click]</a:t>
            </a:r>
          </a:p>
          <a:p>
            <a:r>
              <a:rPr lang="en-US" dirty="0"/>
              <a:t>so that the complements become included in the reflected region,</a:t>
            </a:r>
          </a:p>
          <a:p>
            <a:r>
              <a:rPr lang="en-US" dirty="0"/>
              <a:t>from query space to the neighbor space.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02159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way can avoid the previous collapsing problem as shown 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8051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question here is how to represent regions and inclusions in the embedding space.</a:t>
            </a:r>
          </a:p>
          <a:p>
            <a:r>
              <a:rPr lang="en-US" dirty="0"/>
              <a:t>There can be multiple representations for that, but we use a very simple idea.</a:t>
            </a:r>
          </a:p>
          <a:p>
            <a:r>
              <a:rPr lang="en-US" dirty="0"/>
              <a:t>The region is represented with a single vector of the embedding dimension,</a:t>
            </a:r>
          </a:p>
          <a:p>
            <a:r>
              <a:rPr lang="en-US" dirty="0"/>
              <a:t>And the inclusion is indicated by checking whether a superset vector has a greater value than the subset vector in all coordinates.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2492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we call the query and neighbor space as superset and subset space,</a:t>
            </a:r>
          </a:p>
          <a:p>
            <a:endParaRPr lang="en-US" dirty="0"/>
          </a:p>
          <a:p>
            <a:r>
              <a:rPr lang="en-US" dirty="0"/>
              <a:t>Given two partial shapes, we can see whether they are complementary or not, by checking whether one from superset space includes the other in the subset space, and vice versa.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685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And, we comparing the embedding coordinates as mentioned in the previous slide.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85453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[11:30]</a:t>
            </a:r>
          </a:p>
          <a:p>
            <a:r>
              <a:rPr lang="en-US" dirty="0"/>
              <a:t>This representation of set and inclusion is closely related to the fuzzy set theory, which is first introduced in 1965 by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Lotfi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A. Zadeh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랏휘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자데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fuzzy set theory, the membership to a set is NOT defined as true or false value, but as a continuous number in [0, 1] range.</a:t>
            </a:r>
          </a:p>
          <a:p>
            <a:endParaRPr lang="en-US" altLang="ko-K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instance, here, the adjective “cold” and “warm” are NOT defined with specific ranges in temperatures,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defined with a </a:t>
            </a:r>
            <a:r>
              <a:rPr lang="en-US" altLang="ko-KR" sz="1200" b="0" i="0" u="none" kern="1200" dirty="0">
                <a:solidFill>
                  <a:schemeClr val="tx1"/>
                </a:solidFill>
                <a:effectLst/>
                <a:latin typeface="Source Sans Pro" panose="020B0503030403020204" pitchFamily="34" charset="77"/>
                <a:ea typeface="+mn-ea"/>
                <a:cs typeface="+mn-cs"/>
              </a:rPr>
              <a:t>p</a:t>
            </a:r>
            <a:r>
              <a:rPr lang="en-US" sz="1200" b="0" i="0" u="none" dirty="0">
                <a:latin typeface="Source Sans Pro" panose="020B0503030403020204" pitchFamily="34" charset="77"/>
              </a:rPr>
              <a:t>ossibility</a:t>
            </a:r>
            <a:r>
              <a:rPr lang="en-US" sz="1200" i="1" dirty="0">
                <a:latin typeface="Source Sans Pro" panose="020B0503030403020204" pitchFamily="34" charset="77"/>
              </a:rPr>
              <a:t> </a:t>
            </a:r>
            <a:r>
              <a:rPr lang="en-US" sz="1200" dirty="0">
                <a:latin typeface="Source Sans Pro" panose="020B0503030403020204" pitchFamily="34" charset="77"/>
              </a:rPr>
              <a:t>distribution over the temperature.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Source Sans Pro" panose="020B0503030403020204" pitchFamily="34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Source Sans Pro" panose="020B0503030403020204" pitchFamily="34" charset="77"/>
              </a:rPr>
              <a:t>The possibility distribution is not the same with a probability distribution, because the sum of values doesn’t need to be one.</a:t>
            </a:r>
          </a:p>
          <a:p>
            <a:endParaRPr lang="en-US" altLang="ko-K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99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still, it can be difficult to find the exact shape you want, and also editing these models can be challenging when you don’t have any expertise for that.</a:t>
            </a:r>
          </a:p>
          <a:p>
            <a:endParaRPr lang="en-US" dirty="0"/>
          </a:p>
          <a:p>
            <a:r>
              <a:rPr lang="en-US" dirty="0"/>
              <a:t>So here we propose something between creating objects from scratch and using existing models.</a:t>
            </a:r>
          </a:p>
          <a:p>
            <a:endParaRPr lang="en-US" dirty="0"/>
          </a:p>
          <a:p>
            <a:r>
              <a:rPr lang="en-US" dirty="0"/>
              <a:t>What people previously observed is that</a:t>
            </a:r>
          </a:p>
          <a:p>
            <a:r>
              <a:rPr lang="en-US" dirty="0"/>
              <a:t>[click]</a:t>
            </a:r>
          </a:p>
          <a:p>
            <a:r>
              <a:rPr lang="en-US" dirty="0"/>
              <a:t>most 3D CAD models are represented by a set of components disconnected to each other.</a:t>
            </a:r>
          </a:p>
          <a:p>
            <a:endParaRPr lang="en-US" dirty="0"/>
          </a:p>
          <a:p>
            <a:r>
              <a:rPr lang="en-US" dirty="0"/>
              <a:t>[click]</a:t>
            </a:r>
          </a:p>
          <a:p>
            <a:r>
              <a:rPr lang="en-US" dirty="0"/>
              <a:t>So when we bring these components from different shapes and assemble them, we can generate a new shape that does not exist in the database.</a:t>
            </a:r>
          </a:p>
          <a:p>
            <a:r>
              <a:rPr lang="en-US" dirty="0"/>
              <a:t>And also the assembly of components can be done very quickly with just few interactions.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9947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this fuzzy set representation, we can define logistic operators as we have for the normal crisp sets.</a:t>
            </a:r>
          </a:p>
          <a:p>
            <a:r>
              <a:rPr lang="en-US" dirty="0"/>
              <a:t>For instance, we can think of</a:t>
            </a:r>
          </a:p>
          <a:p>
            <a:r>
              <a:rPr lang="en-US" dirty="0"/>
              <a:t>[click]</a:t>
            </a:r>
          </a:p>
          <a:p>
            <a:r>
              <a:rPr lang="en-US" dirty="0"/>
              <a:t>“and” operator, and</a:t>
            </a:r>
          </a:p>
          <a:p>
            <a:r>
              <a:rPr lang="en-US" dirty="0"/>
              <a:t>[click]</a:t>
            </a:r>
          </a:p>
          <a:p>
            <a:r>
              <a:rPr lang="en-US" dirty="0"/>
              <a:t>“or” operator. Intersection and union.</a:t>
            </a:r>
          </a:p>
          <a:p>
            <a:r>
              <a:rPr lang="en-US" dirty="0"/>
              <a:t>There are also many different ways of defining these operators, but the simplest ways are using minimum and maximum operators.</a:t>
            </a:r>
          </a:p>
          <a:p>
            <a:r>
              <a:rPr lang="en-US" dirty="0"/>
              <a:t>This is sort of thinking the possibility distribution as a Venn diagram.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81940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based on that we can also define the inclusion indicator operator by checking whether</a:t>
            </a:r>
          </a:p>
          <a:p>
            <a:r>
              <a:rPr lang="en-US" dirty="0"/>
              <a:t>[click]</a:t>
            </a:r>
          </a:p>
          <a:p>
            <a:r>
              <a:rPr lang="en-US" dirty="0"/>
              <a:t>the subset is the same with</a:t>
            </a:r>
          </a:p>
          <a:p>
            <a:r>
              <a:rPr lang="en-US" dirty="0"/>
              <a:t>[click]</a:t>
            </a:r>
            <a:br>
              <a:rPr lang="en-US" dirty="0"/>
            </a:br>
            <a:r>
              <a:rPr lang="en-US" dirty="0"/>
              <a:t>the intersection of both of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78357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from the previous slide, the intersection is defined with the minimum operator.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And this is the same with that… (next slide)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92810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coordinates of subset is always smaller than the coordinates of the superset.</a:t>
            </a:r>
          </a:p>
          <a:p>
            <a:endParaRPr lang="en-US" dirty="0"/>
          </a:p>
          <a:p>
            <a:r>
              <a:rPr lang="en-US" dirty="0"/>
              <a:t>[click]</a:t>
            </a:r>
          </a:p>
          <a:p>
            <a:r>
              <a:rPr lang="en-US" dirty="0"/>
              <a:t>And actually this is exactly the same with the inclusion indicator function we saw in the previous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7719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we </a:t>
            </a:r>
            <a:r>
              <a:rPr lang="en-US" dirty="0" err="1"/>
              <a:t>fuzzify</a:t>
            </a:r>
            <a:r>
              <a:rPr lang="en-US" dirty="0"/>
              <a:t> the representation of sets, we also </a:t>
            </a:r>
            <a:r>
              <a:rPr lang="en-US" dirty="0" err="1"/>
              <a:t>fuzzify</a:t>
            </a:r>
            <a:r>
              <a:rPr lang="en-US" dirty="0"/>
              <a:t> the inclusion indicator function by introducing an energy function minimizing the difference between subset vector and the intersection vector.</a:t>
            </a:r>
          </a:p>
          <a:p>
            <a:endParaRPr lang="en-US" dirty="0"/>
          </a:p>
          <a:p>
            <a:r>
              <a:rPr lang="en-US" dirty="0"/>
              <a:t>And as you can see, this formulation is the same with</a:t>
            </a:r>
          </a:p>
          <a:p>
            <a:endParaRPr lang="en-US" dirty="0"/>
          </a:p>
          <a:p>
            <a:r>
              <a:rPr lang="en-US" dirty="0"/>
              <a:t>[click]</a:t>
            </a:r>
          </a:p>
          <a:p>
            <a:r>
              <a:rPr lang="en-US" dirty="0"/>
              <a:t>taking a </a:t>
            </a:r>
            <a:r>
              <a:rPr lang="en-US" dirty="0" err="1"/>
              <a:t>ReLU</a:t>
            </a:r>
            <a:r>
              <a:rPr lang="en-US" dirty="0"/>
              <a:t> activation before computing the Euclidean distance, so this is a very simple and nice form of a loss function to train a neural network.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46630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when considering the inclusion of both directions, the energy function of complementarity is finally defined like this.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34062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[14:00]</a:t>
            </a:r>
            <a:br>
              <a:rPr lang="en-US" dirty="0"/>
            </a:br>
            <a:r>
              <a:rPr lang="en-US" dirty="0"/>
              <a:t>Now let’s define the energy function of interchangeability.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94455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is obvious that, if the fuzzy set representations of two partial shapes are exactly the same, then the sets of complements should also be the same.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57287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problem is the notion of similarity of fuzzy sets.</a:t>
            </a:r>
          </a:p>
          <a:p>
            <a:endParaRPr lang="en-US" dirty="0"/>
          </a:p>
          <a:p>
            <a:r>
              <a:rPr lang="en-US" dirty="0"/>
              <a:t>We can basically see that if two partial shapes are interchangeable to each other,</a:t>
            </a:r>
          </a:p>
          <a:p>
            <a:endParaRPr lang="en-US" dirty="0"/>
          </a:p>
          <a:p>
            <a:r>
              <a:rPr lang="en-US" dirty="0"/>
              <a:t>[click]</a:t>
            </a:r>
          </a:p>
          <a:p>
            <a:r>
              <a:rPr lang="en-US" dirty="0"/>
              <a:t>their fuzzy sets in the subset space, in the ”f” space, should have large intersection, and also,</a:t>
            </a:r>
          </a:p>
          <a:p>
            <a:endParaRPr lang="en-US" dirty="0"/>
          </a:p>
          <a:p>
            <a:r>
              <a:rPr lang="en-US" dirty="0"/>
              <a:t>[click]</a:t>
            </a:r>
          </a:p>
          <a:p>
            <a:r>
              <a:rPr lang="en-US" dirty="0"/>
              <a:t>their fuzzy sets in the superset space, in the “g” space, should have small union.</a:t>
            </a:r>
          </a:p>
          <a:p>
            <a:endParaRPr lang="en-US" dirty="0"/>
          </a:p>
          <a:p>
            <a:r>
              <a:rPr lang="en-US" dirty="0"/>
              <a:t>[click]</a:t>
            </a:r>
          </a:p>
          <a:p>
            <a:r>
              <a:rPr lang="en-US" dirty="0"/>
              <a:t>The intersection in the “f” space and the union in the “g” space are related to the complementarity energy to an arbitrary shape. Please check out details in our paper.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4132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And, we can think of an energy function of interchangeability, based on</a:t>
            </a:r>
          </a:p>
          <a:p>
            <a:r>
              <a:rPr lang="en-US" dirty="0"/>
              <a:t>the scale of intersection in the subset space, and</a:t>
            </a:r>
          </a:p>
          <a:p>
            <a:r>
              <a:rPr lang="en-US" dirty="0"/>
              <a:t>the scale of union in the superset space.</a:t>
            </a:r>
          </a:p>
          <a:p>
            <a:endParaRPr lang="en-US" dirty="0"/>
          </a:p>
          <a:p>
            <a:r>
              <a:rPr lang="en-US" dirty="0"/>
              <a:t>[click]</a:t>
            </a:r>
          </a:p>
          <a:p>
            <a:r>
              <a:rPr lang="en-US" dirty="0"/>
              <a:t>Especially when we constrain every fuzzy set representation to have unit l2-norm, we can measure whether the intersection in “f” space and the union in “g” space have l2-norm close to one.</a:t>
            </a:r>
          </a:p>
          <a:p>
            <a:endParaRPr lang="en-US" dirty="0"/>
          </a:p>
          <a:p>
            <a:r>
              <a:rPr lang="en-US" dirty="0"/>
              <a:t>[click]</a:t>
            </a:r>
          </a:p>
          <a:p>
            <a:r>
              <a:rPr lang="en-US" dirty="0"/>
              <a:t>Actually, this unit l2-norm constraint is not a special constraint only for this energy function, but it’s a common practice in the training of a neural network to avoid over-fitting.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67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idea of component-based modeling was actually introduced a long time ago, and people have proposed various frameworks so far.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27090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let me explain how we design the neural network architecture, and how we train the network.</a:t>
            </a:r>
          </a:p>
          <a:p>
            <a:endParaRPr lang="en-US" dirty="0"/>
          </a:p>
          <a:p>
            <a:r>
              <a:rPr lang="en-US" dirty="0"/>
              <a:t>[click]</a:t>
            </a:r>
          </a:p>
          <a:p>
            <a:r>
              <a:rPr lang="en-US" dirty="0"/>
              <a:t>Given a pair of partial shapes that are known as complementary to each other,</a:t>
            </a:r>
          </a:p>
          <a:p>
            <a:endParaRPr lang="en-US" dirty="0"/>
          </a:p>
          <a:p>
            <a:r>
              <a:rPr lang="en-US" dirty="0"/>
              <a:t>[click]</a:t>
            </a:r>
          </a:p>
          <a:p>
            <a:r>
              <a:rPr lang="en-US" dirty="0"/>
              <a:t>We build a dual Siamese structure for both “f” and “g” spaces”.</a:t>
            </a:r>
          </a:p>
          <a:p>
            <a:r>
              <a:rPr lang="en-US" dirty="0"/>
              <a:t>The color indicates that the neural network weights are shared in the same color networks.</a:t>
            </a:r>
          </a:p>
          <a:p>
            <a:endParaRPr lang="en-US" dirty="0"/>
          </a:p>
          <a:p>
            <a:r>
              <a:rPr lang="en-US" dirty="0"/>
              <a:t>[click]</a:t>
            </a:r>
          </a:p>
          <a:p>
            <a:r>
              <a:rPr lang="en-US" dirty="0"/>
              <a:t>And we get fuzzy set representations for both inputs.</a:t>
            </a:r>
          </a:p>
          <a:p>
            <a:endParaRPr lang="en-US" dirty="0"/>
          </a:p>
          <a:p>
            <a:r>
              <a:rPr lang="en-US" dirty="0"/>
              <a:t>[click]</a:t>
            </a:r>
          </a:p>
          <a:p>
            <a:r>
              <a:rPr lang="en-US" dirty="0"/>
              <a:t>And the complementarity energy is minimized.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86769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an embedding function for both f and g, we can use any neural network architecture that can process 3D shape as inputs, like </a:t>
            </a:r>
            <a:r>
              <a:rPr lang="en-US" dirty="0" err="1"/>
              <a:t>voxnet</a:t>
            </a:r>
            <a:r>
              <a:rPr lang="en-US" dirty="0"/>
              <a:t>, o-</a:t>
            </a:r>
            <a:r>
              <a:rPr lang="en-US" dirty="0" err="1"/>
              <a:t>cnn</a:t>
            </a:r>
            <a:r>
              <a:rPr lang="en-US" dirty="0"/>
              <a:t>, and multi-view </a:t>
            </a:r>
            <a:r>
              <a:rPr lang="en-US" dirty="0" err="1"/>
              <a:t>cnn</a:t>
            </a:r>
            <a:r>
              <a:rPr lang="en-US" dirty="0"/>
              <a:t>.</a:t>
            </a:r>
          </a:p>
          <a:p>
            <a:r>
              <a:rPr lang="en-US" dirty="0"/>
              <a:t>We specifically use </a:t>
            </a:r>
            <a:r>
              <a:rPr lang="en-US" dirty="0" err="1"/>
              <a:t>PointNet</a:t>
            </a:r>
            <a:r>
              <a:rPr lang="en-US" dirty="0"/>
              <a:t> that processes a point cloud.</a:t>
            </a:r>
          </a:p>
          <a:p>
            <a:r>
              <a:rPr lang="en-US" dirty="0"/>
              <a:t>And for training the </a:t>
            </a:r>
            <a:r>
              <a:rPr lang="en-US" dirty="0" err="1"/>
              <a:t>PointNet</a:t>
            </a:r>
            <a:r>
              <a:rPr lang="en-US" dirty="0"/>
              <a:t>, the input mesh is converted to a one thousand point samples with a random sampling.</a:t>
            </a:r>
          </a:p>
          <a:p>
            <a:endParaRPr lang="en-US" dirty="0"/>
          </a:p>
          <a:p>
            <a:r>
              <a:rPr lang="en-US" dirty="0"/>
              <a:t>[click]</a:t>
            </a:r>
          </a:p>
          <a:p>
            <a:r>
              <a:rPr lang="en-US" dirty="0"/>
              <a:t>And the loss function is defined as the ranking loss with our complementarity energy function.</a:t>
            </a:r>
          </a:p>
          <a:p>
            <a:r>
              <a:rPr lang="en-US" dirty="0"/>
              <a:t>Here, the basic idea is that we compute</a:t>
            </a:r>
          </a:p>
          <a:p>
            <a:endParaRPr lang="en-US" dirty="0"/>
          </a:p>
          <a:p>
            <a:r>
              <a:rPr lang="en-US" dirty="0"/>
              <a:t>[click]</a:t>
            </a:r>
          </a:p>
          <a:p>
            <a:r>
              <a:rPr lang="en-US" dirty="0"/>
              <a:t>The complementarity energy with the ground truth complement,</a:t>
            </a:r>
          </a:p>
          <a:p>
            <a:endParaRPr lang="en-US" dirty="0"/>
          </a:p>
          <a:p>
            <a:r>
              <a:rPr lang="en-US" dirty="0"/>
              <a:t>[click]</a:t>
            </a:r>
          </a:p>
          <a:p>
            <a:r>
              <a:rPr lang="en-US" dirty="0"/>
              <a:t>And with a random shape, which is a negative example,</a:t>
            </a:r>
          </a:p>
          <a:p>
            <a:endParaRPr lang="en-US" dirty="0"/>
          </a:p>
          <a:p>
            <a:r>
              <a:rPr lang="en-US" dirty="0"/>
              <a:t>[click]</a:t>
            </a:r>
          </a:p>
          <a:p>
            <a:r>
              <a:rPr lang="en-US" dirty="0"/>
              <a:t>And make the margin between these two be greater than a threshold.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19240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the input partial shapes, we assume that</a:t>
            </a:r>
          </a:p>
          <a:p>
            <a:endParaRPr lang="en-US" dirty="0"/>
          </a:p>
          <a:p>
            <a:r>
              <a:rPr lang="en-US" dirty="0"/>
              <a:t>[click]</a:t>
            </a:r>
          </a:p>
          <a:p>
            <a:r>
              <a:rPr lang="en-US" dirty="0"/>
              <a:t>All partial shapes have pre-aligned orientations.</a:t>
            </a:r>
          </a:p>
          <a:p>
            <a:endParaRPr lang="en-US" dirty="0"/>
          </a:p>
          <a:p>
            <a:r>
              <a:rPr lang="en-US" dirty="0"/>
              <a:t>[click]</a:t>
            </a:r>
          </a:p>
          <a:p>
            <a:r>
              <a:rPr lang="en-US" dirty="0"/>
              <a:t>But the positions of partial shapes are not coming from the original objects. We translate the partial shapes to the center of the axis-aligned bounding box.</a:t>
            </a:r>
          </a:p>
          <a:p>
            <a:r>
              <a:rPr lang="en-US" dirty="0"/>
              <a:t>So we don't use any supervision of the partial shape locations in the entire objects.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52437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[17:00]</a:t>
            </a:r>
          </a:p>
          <a:p>
            <a:r>
              <a:rPr lang="en-US" dirty="0"/>
              <a:t>Now let me show</a:t>
            </a:r>
            <a:r>
              <a:rPr lang="en-US" baseline="0" dirty="0"/>
              <a:t> our results.</a:t>
            </a:r>
          </a:p>
          <a:p>
            <a:endParaRPr lang="en-US" baseline="0" dirty="0"/>
          </a:p>
          <a:p>
            <a:r>
              <a:rPr lang="en-US" baseline="0" dirty="0"/>
              <a:t>[click]</a:t>
            </a:r>
          </a:p>
          <a:p>
            <a:r>
              <a:rPr lang="en-US" baseline="0" dirty="0"/>
              <a:t>We tested our method with 9 categories in the </a:t>
            </a:r>
            <a:r>
              <a:rPr lang="en-US" baseline="0" dirty="0" err="1"/>
              <a:t>ShapeNet</a:t>
            </a:r>
            <a:r>
              <a:rPr lang="en-US" baseline="0" dirty="0"/>
              <a:t> dataset, and trained the neural networks separately for each category.</a:t>
            </a:r>
          </a:p>
          <a:p>
            <a:endParaRPr lang="en-US" baseline="0" dirty="0"/>
          </a:p>
          <a:p>
            <a:r>
              <a:rPr lang="en-US" baseline="0" dirty="0"/>
              <a:t>[click]</a:t>
            </a:r>
          </a:p>
          <a:p>
            <a:r>
              <a:rPr lang="en-US" baseline="0" dirty="0"/>
              <a:t>And we c</a:t>
            </a:r>
            <a:r>
              <a:rPr lang="en-US" dirty="0"/>
              <a:t>reated all possible partial shapes by taking all sets of connected components.</a:t>
            </a:r>
            <a:endParaRPr lang="en-US" baseline="0" dirty="0"/>
          </a:p>
          <a:p>
            <a:endParaRPr lang="en-US" baseline="0" dirty="0"/>
          </a:p>
          <a:p>
            <a:r>
              <a:rPr lang="en-US" dirty="0"/>
              <a:t>[click]</a:t>
            </a:r>
          </a:p>
          <a:p>
            <a:r>
              <a:rPr lang="en-US" dirty="0"/>
              <a:t>For evaluation, we randomly split each category into 80-to-20</a:t>
            </a:r>
            <a:r>
              <a:rPr lang="en-US" baseline="0" dirty="0"/>
              <a:t> for training and test sets.</a:t>
            </a:r>
          </a:p>
          <a:p>
            <a:r>
              <a:rPr lang="en-US" baseline="0" dirty="0"/>
              <a:t>So, all partial shapes we used in the test time are NOT the shapes used in the training.</a:t>
            </a:r>
          </a:p>
          <a:p>
            <a:endParaRPr lang="en-US" baseline="0" dirty="0"/>
          </a:p>
          <a:p>
            <a:r>
              <a:rPr lang="en-US" baseline="0" dirty="0"/>
              <a:t>[click]</a:t>
            </a:r>
          </a:p>
          <a:p>
            <a:r>
              <a:rPr lang="en-US" baseline="0" dirty="0"/>
              <a:t>And we used 100 embedding dimension for all experiments.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20305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shows some results of complement retrievals.</a:t>
            </a:r>
          </a:p>
          <a:p>
            <a:r>
              <a:rPr lang="en-US" dirty="0"/>
              <a:t>Given a partial shape, we computed the complementarity energy for all partial shapes in the database, and sorted them based on the energies.</a:t>
            </a:r>
          </a:p>
          <a:p>
            <a:r>
              <a:rPr lang="en-US" dirty="0"/>
              <a:t>These are first four partial shapes.</a:t>
            </a:r>
          </a:p>
          <a:p>
            <a:endParaRPr lang="en-US" dirty="0"/>
          </a:p>
          <a:p>
            <a:r>
              <a:rPr lang="en-US" dirty="0"/>
              <a:t>The pink part shows the query shape, and the green part shows retrieved complements.</a:t>
            </a:r>
          </a:p>
          <a:p>
            <a:r>
              <a:rPr lang="en-US" dirty="0"/>
              <a:t>Grey parts on the left shows the ground truth complement in the original object of the query partial shape.</a:t>
            </a:r>
          </a:p>
          <a:p>
            <a:endParaRPr lang="en-US" dirty="0"/>
          </a:p>
          <a:p>
            <a:r>
              <a:rPr lang="en-US" dirty="0"/>
              <a:t>Note that these test shapes are not used in the training,</a:t>
            </a:r>
          </a:p>
          <a:p>
            <a:r>
              <a:rPr lang="en-US" dirty="0"/>
              <a:t>So the ground truth may not be the top rank in the retrieval.</a:t>
            </a:r>
          </a:p>
          <a:p>
            <a:endParaRPr lang="en-US" dirty="0"/>
          </a:p>
          <a:p>
            <a:r>
              <a:rPr lang="en-US" dirty="0"/>
              <a:t>[click]</a:t>
            </a:r>
          </a:p>
          <a:p>
            <a:r>
              <a:rPr lang="en-US" dirty="0"/>
              <a:t>But still you can see something similar to the ground truth in the high ranks. </a:t>
            </a:r>
          </a:p>
          <a:p>
            <a:endParaRPr lang="en-US" dirty="0"/>
          </a:p>
          <a:p>
            <a:r>
              <a:rPr lang="en-US" dirty="0"/>
              <a:t>[click]</a:t>
            </a:r>
          </a:p>
          <a:p>
            <a:r>
              <a:rPr lang="en-US" dirty="0"/>
              <a:t>You can also see something very different with the ground truth in the retrievals.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15026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other results for a lamp and a rifle.</a:t>
            </a:r>
          </a:p>
          <a:p>
            <a:endParaRPr lang="en-US" dirty="0"/>
          </a:p>
          <a:p>
            <a:r>
              <a:rPr lang="en-US" dirty="0"/>
              <a:t>All retrievals look plausible,</a:t>
            </a:r>
          </a:p>
          <a:p>
            <a:endParaRPr lang="en-US" dirty="0"/>
          </a:p>
          <a:p>
            <a:r>
              <a:rPr lang="en-US" dirty="0"/>
              <a:t>[click]</a:t>
            </a:r>
          </a:p>
          <a:p>
            <a:r>
              <a:rPr lang="en-US" dirty="0"/>
              <a:t>And some complements are, again, very different with the ground truth, but still make sense.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88341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for a sofa and a table.</a:t>
            </a:r>
          </a:p>
          <a:p>
            <a:endParaRPr lang="en-US" dirty="0"/>
          </a:p>
          <a:p>
            <a:r>
              <a:rPr lang="en-US" dirty="0"/>
              <a:t>And you can see that the neural network finds proper complements that have right width, fitting to the given query shape.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75637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And, these are results of interchangeable partial shape retrievals.</a:t>
            </a:r>
          </a:p>
          <a:p>
            <a:endParaRPr lang="en-US" dirty="0"/>
          </a:p>
          <a:p>
            <a:r>
              <a:rPr lang="en-US" dirty="0"/>
              <a:t>Again, given a partial shape, we computed the interchangeability energy for all partial shapes, and sorted them.</a:t>
            </a:r>
          </a:p>
          <a:p>
            <a:endParaRPr lang="en-US" dirty="0"/>
          </a:p>
          <a:p>
            <a:r>
              <a:rPr lang="en-US" dirty="0"/>
              <a:t>The left is query, and the right is retrievals.</a:t>
            </a:r>
          </a:p>
          <a:p>
            <a:endParaRPr lang="en-US" dirty="0"/>
          </a:p>
          <a:p>
            <a:r>
              <a:rPr lang="en-US" dirty="0"/>
              <a:t>[click]</a:t>
            </a:r>
          </a:p>
          <a:p>
            <a:r>
              <a:rPr lang="en-US" dirty="0"/>
              <a:t>Some retrieved shapes have very different geometries with the query, but have the same functionalities.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38723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more results for a table and a rifle.</a:t>
            </a:r>
          </a:p>
          <a:p>
            <a:endParaRPr lang="en-US" dirty="0"/>
          </a:p>
          <a:p>
            <a:r>
              <a:rPr lang="en-US" dirty="0"/>
              <a:t>[click]</a:t>
            </a:r>
          </a:p>
          <a:p>
            <a:r>
              <a:rPr lang="en-US" dirty="0"/>
              <a:t>The first row is bottom parts of tables, and these are all bottom parts supporting a center column, but this second retrieval has a very different shape.</a:t>
            </a:r>
          </a:p>
          <a:p>
            <a:endParaRPr lang="en-US" dirty="0"/>
          </a:p>
          <a:p>
            <a:r>
              <a:rPr lang="en-US" dirty="0"/>
              <a:t>These show that the neural network can understand the functionality of components, even when their geometries are very different.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17320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also conducted quantitative evaluations for both relations.</a:t>
            </a:r>
          </a:p>
          <a:p>
            <a:endParaRPr lang="en-US" dirty="0"/>
          </a:p>
          <a:p>
            <a:r>
              <a:rPr lang="en-US" dirty="0"/>
              <a:t>For complementarity, we only have one ground truth complement for each shape.</a:t>
            </a:r>
          </a:p>
          <a:p>
            <a:r>
              <a:rPr lang="en-US" dirty="0"/>
              <a:t>So we measure the performance of complement retrievals based on the rank of the ground truth.</a:t>
            </a:r>
          </a:p>
          <a:p>
            <a:endParaRPr lang="en-US" dirty="0"/>
          </a:p>
          <a:p>
            <a:r>
              <a:rPr lang="en-US" dirty="0"/>
              <a:t>[click]</a:t>
            </a:r>
          </a:p>
          <a:p>
            <a:r>
              <a:rPr lang="en-US" dirty="0"/>
              <a:t>Recall 10 means the percentage of cases where the ground truth is in top 10 ranks.</a:t>
            </a:r>
          </a:p>
          <a:p>
            <a:r>
              <a:rPr lang="en-US" dirty="0"/>
              <a:t>And ours shows good accuracy compared to the previous work.</a:t>
            </a:r>
          </a:p>
          <a:p>
            <a:endParaRPr lang="en-US" dirty="0"/>
          </a:p>
          <a:p>
            <a:r>
              <a:rPr lang="en-US" dirty="0"/>
              <a:t>[click]</a:t>
            </a:r>
          </a:p>
          <a:p>
            <a:r>
              <a:rPr lang="en-US" dirty="0"/>
              <a:t>And when we see the percentile rank, the percentage of shapes in the database behind the ground truth,</a:t>
            </a:r>
          </a:p>
          <a:p>
            <a:r>
              <a:rPr lang="en-US" dirty="0"/>
              <a:t>Ours is also better than previous work.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3616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But the limitation of most of the previous work is that they rely on the labels of components indicating their functionalities and styles.</a:t>
            </a:r>
          </a:p>
          <a:p>
            <a:r>
              <a:rPr lang="en-US" dirty="0"/>
              <a:t>And the labeling is a very time-consuming task especially when the database is large.</a:t>
            </a:r>
          </a:p>
          <a:p>
            <a:endParaRPr lang="en-US" dirty="0"/>
          </a:p>
          <a:p>
            <a:r>
              <a:rPr lang="en-US" dirty="0"/>
              <a:t>[click]</a:t>
            </a:r>
          </a:p>
          <a:p>
            <a:r>
              <a:rPr lang="en-US" dirty="0"/>
              <a:t>And also, as we see a larger diversity of shapes, it becomes more difficult to find proper names and proper boundaries of the parts.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98178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evaluation of interchangeability is not trivial because we don’t have any annotation for that.</a:t>
            </a:r>
          </a:p>
          <a:p>
            <a:r>
              <a:rPr lang="en-US" dirty="0"/>
              <a:t>And actually any human annotation is prone to bias and be inconsistent.</a:t>
            </a:r>
          </a:p>
          <a:p>
            <a:endParaRPr lang="en-US" dirty="0"/>
          </a:p>
          <a:p>
            <a:r>
              <a:rPr lang="en-US" dirty="0"/>
              <a:t>So here for the evaluation, we use semantic part segmentations.</a:t>
            </a:r>
          </a:p>
          <a:p>
            <a:r>
              <a:rPr lang="en-US" dirty="0"/>
              <a:t>Both inputs and outputs are single parts, NOT “sets of parts”.</a:t>
            </a:r>
          </a:p>
          <a:p>
            <a:r>
              <a:rPr lang="en-US" dirty="0"/>
              <a:t>And we have semantic labels of parts .</a:t>
            </a:r>
          </a:p>
          <a:p>
            <a:r>
              <a:rPr lang="en-US" dirty="0"/>
              <a:t>We assume that all interchangeable parts have the same semantic labels.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34543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we measure how much portion of retrieved parts have the same label with the query part, by increasing the number of retrievals,</a:t>
            </a:r>
          </a:p>
          <a:p>
            <a:endParaRPr lang="en-US" dirty="0"/>
          </a:p>
          <a:p>
            <a:r>
              <a:rPr lang="en-US" dirty="0"/>
              <a:t>Our method gives us a high correlation between interchangeability and semantic part labels.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12821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[21:30]</a:t>
            </a:r>
          </a:p>
          <a:p>
            <a:r>
              <a:rPr lang="en-US" dirty="0"/>
              <a:t>We can use this framework for various shape analysis and modeling problems.</a:t>
            </a:r>
          </a:p>
          <a:p>
            <a:endParaRPr lang="en-US" dirty="0"/>
          </a:p>
          <a:p>
            <a:r>
              <a:rPr lang="en-US" dirty="0"/>
              <a:t>These are some examples of partial scan completion.</a:t>
            </a:r>
          </a:p>
          <a:p>
            <a:r>
              <a:rPr lang="en-US" dirty="0"/>
              <a:t>3D scanning is not like taking a single snapshot, so sometimes the user can miss some parts in the object.</a:t>
            </a:r>
          </a:p>
          <a:p>
            <a:endParaRPr lang="en-US" dirty="0"/>
          </a:p>
          <a:p>
            <a:r>
              <a:rPr lang="en-US" dirty="0"/>
              <a:t>To complete the scans, we first retrieve the closest partial shape to the input scan data using ICP,</a:t>
            </a:r>
          </a:p>
          <a:p>
            <a:r>
              <a:rPr lang="en-US" dirty="0"/>
              <a:t>And find complements that can complete the shape.</a:t>
            </a:r>
          </a:p>
          <a:p>
            <a:endParaRPr lang="en-US" dirty="0"/>
          </a:p>
          <a:p>
            <a:r>
              <a:rPr lang="en-US" dirty="0"/>
              <a:t>We can also provide multiple different suggestions to the user so that the user can choose one of them.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28108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are more examples completing a table and an airplane with multiple suggestions.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5225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limitations of our framework is that, everything is based on the component structures we have in the database,</a:t>
            </a:r>
          </a:p>
          <a:p>
            <a:r>
              <a:rPr lang="en-US" dirty="0"/>
              <a:t>So the shape completion can be done only at the level of components.</a:t>
            </a:r>
          </a:p>
          <a:p>
            <a:endParaRPr lang="en-US" dirty="0"/>
          </a:p>
          <a:p>
            <a:r>
              <a:rPr lang="en-US" dirty="0"/>
              <a:t>[click]</a:t>
            </a:r>
          </a:p>
          <a:p>
            <a:r>
              <a:rPr lang="en-US" dirty="0"/>
              <a:t>And our framework may not be able to handle some small and thin parts, because we convert meshes to the point clouds.</a:t>
            </a:r>
          </a:p>
          <a:p>
            <a:r>
              <a:rPr lang="en-US" dirty="0"/>
              <a:t>So if some components are represented with a just few number of points, these can be ignored.</a:t>
            </a:r>
          </a:p>
          <a:p>
            <a:r>
              <a:rPr lang="en-US" dirty="0"/>
              <a:t>But this issue can be solved using a different neural network architecture that can better handle these details.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43525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[22:40]</a:t>
            </a:r>
          </a:p>
          <a:p>
            <a:r>
              <a:rPr lang="en-US" dirty="0"/>
              <a:t>In summary,</a:t>
            </a:r>
          </a:p>
          <a:p>
            <a:endParaRPr lang="en-US" dirty="0"/>
          </a:p>
          <a:p>
            <a:r>
              <a:rPr lang="en-US" dirty="0"/>
              <a:t>[click]</a:t>
            </a:r>
          </a:p>
          <a:p>
            <a:r>
              <a:rPr lang="en-US" dirty="0"/>
              <a:t>We proposed</a:t>
            </a:r>
            <a:endParaRPr lang="en-US" baseline="0" dirty="0"/>
          </a:p>
          <a:p>
            <a:r>
              <a:rPr lang="en-US" baseline="0" dirty="0"/>
              <a:t>[click]</a:t>
            </a:r>
          </a:p>
          <a:p>
            <a:r>
              <a:rPr lang="en-US" baseline="0" dirty="0"/>
              <a:t>Our system ~</a:t>
            </a:r>
            <a:r>
              <a:rPr lang="en-US" sz="1200" dirty="0"/>
              <a:t>.</a:t>
            </a:r>
            <a:endParaRPr lang="en-US" baseline="0" dirty="0"/>
          </a:p>
          <a:p>
            <a:r>
              <a:rPr lang="en-US" baseline="0" dirty="0"/>
              <a:t>[click]</a:t>
            </a:r>
          </a:p>
          <a:p>
            <a:r>
              <a:rPr lang="en-US" baseline="0" dirty="0"/>
              <a:t>And we introduced ~</a:t>
            </a:r>
            <a:r>
              <a:rPr lang="en-US" sz="1200" dirty="0"/>
              <a:t>.</a:t>
            </a:r>
            <a:endParaRPr lang="en-US" baseline="0" dirty="0"/>
          </a:p>
          <a:p>
            <a:r>
              <a:rPr lang="en-US" baseline="0" dirty="0"/>
              <a:t>[click]</a:t>
            </a:r>
          </a:p>
          <a:p>
            <a:r>
              <a:rPr lang="en-US" baseline="0" dirty="0"/>
              <a:t>and we ~</a:t>
            </a:r>
            <a:r>
              <a:rPr lang="en-US" sz="120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7006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future works, the fuzzy set representations of shapes can be used to encode the other types of relations.</a:t>
            </a:r>
          </a:p>
          <a:p>
            <a:r>
              <a:rPr lang="en-US" dirty="0"/>
              <a:t>For example, we discussed the interchangeability relations here,</a:t>
            </a:r>
          </a:p>
          <a:p>
            <a:r>
              <a:rPr lang="en-US" dirty="0"/>
              <a:t>But we can also think of the inclusion relations, in terms of the functionality.</a:t>
            </a:r>
          </a:p>
          <a:p>
            <a:endParaRPr lang="en-US" dirty="0"/>
          </a:p>
          <a:p>
            <a:r>
              <a:rPr lang="en-US" dirty="0"/>
              <a:t>Especially when considering the interchangeability as horizontal relations,</a:t>
            </a:r>
          </a:p>
          <a:p>
            <a:r>
              <a:rPr lang="en-US" dirty="0"/>
              <a:t>the inclusion is a vertical relation.</a:t>
            </a:r>
          </a:p>
          <a:p>
            <a:r>
              <a:rPr lang="en-US" dirty="0"/>
              <a:t>So from both horizontal and vertical relations, we can find, for example, </a:t>
            </a:r>
          </a:p>
          <a:p>
            <a:r>
              <a:rPr lang="en-US" dirty="0"/>
              <a:t>[click]</a:t>
            </a:r>
          </a:p>
          <a:p>
            <a:r>
              <a:rPr lang="en-US" dirty="0"/>
              <a:t>these two, and</a:t>
            </a:r>
          </a:p>
          <a:p>
            <a:r>
              <a:rPr lang="en-US" dirty="0"/>
              <a:t>[click]</a:t>
            </a:r>
          </a:p>
          <a:p>
            <a:r>
              <a:rPr lang="en-US" dirty="0"/>
              <a:t>these two have inclusion relations in terms of the semantics.</a:t>
            </a:r>
          </a:p>
          <a:p>
            <a:endParaRPr lang="en-US" dirty="0"/>
          </a:p>
          <a:p>
            <a:r>
              <a:rPr lang="en-US" dirty="0"/>
              <a:t>And, for both horizontal and vertical directions, we can use the same fuzzy set representation.</a:t>
            </a:r>
          </a:p>
          <a:p>
            <a:endParaRPr lang="en-US" dirty="0"/>
          </a:p>
          <a:p>
            <a:r>
              <a:rPr lang="en-US" dirty="0"/>
              <a:t>This sort of a complex hierarchy can give us a better understanding of the component structures we have in the database.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82384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thank</a:t>
            </a:r>
            <a:r>
              <a:rPr lang="en-US" baseline="0" dirty="0"/>
              <a:t> to all supports for our project.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86755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work is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conditionally awarded the Replicability Stamp, and the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code is available on the website.</a:t>
            </a:r>
            <a:endParaRPr lang="en-US" dirty="0"/>
          </a:p>
          <a:p>
            <a:r>
              <a:rPr lang="en-US" dirty="0"/>
              <a:t>Thank you for your attention.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50676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compare our work with the previous framework, we call </a:t>
            </a:r>
            <a:r>
              <a:rPr lang="en-US" dirty="0" err="1"/>
              <a:t>ComplementMe</a:t>
            </a:r>
            <a:r>
              <a:rPr lang="en-US" dirty="0"/>
              <a:t>.</a:t>
            </a:r>
          </a:p>
          <a:p>
            <a:r>
              <a:rPr lang="en-US" dirty="0"/>
              <a:t>The previous framework was designed for retrieving a single component iteratively.</a:t>
            </a:r>
          </a:p>
          <a:p>
            <a:r>
              <a:rPr lang="en-US" dirty="0"/>
              <a:t>But still we can use the same framework for partial shape retrieval.</a:t>
            </a:r>
          </a:p>
          <a:p>
            <a:endParaRPr lang="en-US" dirty="0"/>
          </a:p>
          <a:p>
            <a:r>
              <a:rPr lang="en-US" dirty="0"/>
              <a:t>We can use, but it has some technical limitations especially when applied to the partial shape retrievals.</a:t>
            </a:r>
          </a:p>
          <a:p>
            <a:endParaRPr lang="en-US" dirty="0"/>
          </a:p>
          <a:p>
            <a:r>
              <a:rPr lang="en-US" dirty="0"/>
              <a:t>The idea of </a:t>
            </a:r>
            <a:r>
              <a:rPr lang="en-US" dirty="0" err="1"/>
              <a:t>ComplementMe</a:t>
            </a:r>
            <a:r>
              <a:rPr lang="en-US" dirty="0"/>
              <a:t> is to represent the set of complements with a mixture of Gaussians in the embedding space.</a:t>
            </a:r>
          </a:p>
          <a:p>
            <a:endParaRPr lang="en-US" dirty="0"/>
          </a:p>
          <a:p>
            <a:r>
              <a:rPr lang="en-US" dirty="0"/>
              <a:t>And the first problem here is that we don’t know how many Gaussians we need.</a:t>
            </a:r>
          </a:p>
          <a:p>
            <a:r>
              <a:rPr lang="en-US" dirty="0"/>
              <a:t>Here we deal with even a larger space of shape variations since the complements are partial shapes not single components.</a:t>
            </a:r>
          </a:p>
          <a:p>
            <a:r>
              <a:rPr lang="en-US" dirty="0"/>
              <a:t>And it means we might need a more number of Gaussians.</a:t>
            </a:r>
          </a:p>
          <a:p>
            <a:endParaRPr lang="en-US" dirty="0"/>
          </a:p>
          <a:p>
            <a:r>
              <a:rPr lang="en-US" dirty="0"/>
              <a:t>[click]</a:t>
            </a:r>
          </a:p>
          <a:p>
            <a:r>
              <a:rPr lang="en-US" dirty="0"/>
              <a:t>But as we increase the number of Gaussians, the number of output parameters is also increased.</a:t>
            </a:r>
          </a:p>
          <a:p>
            <a:r>
              <a:rPr lang="en-US" dirty="0"/>
              <a:t>And this actually makes it more difficult to train the neural network.</a:t>
            </a:r>
          </a:p>
          <a:p>
            <a:r>
              <a:rPr lang="en-US" dirty="0"/>
              <a:t>If we predict 10 Gaussian modes, the number of output parameters becomes 20 times D, D is the dimension of the embedding space, and this is way larger than a single D-dimensional vector.</a:t>
            </a:r>
          </a:p>
          <a:p>
            <a:endParaRPr lang="en-US" dirty="0"/>
          </a:p>
          <a:p>
            <a:r>
              <a:rPr lang="en-US" dirty="0"/>
              <a:t>[click]</a:t>
            </a:r>
          </a:p>
          <a:p>
            <a:r>
              <a:rPr lang="en-US" dirty="0"/>
              <a:t>Also, here we predict a multi-modal distribution, so interchangeable partial shapes can be located in the different modes.</a:t>
            </a:r>
          </a:p>
          <a:p>
            <a:r>
              <a:rPr lang="en-US" dirty="0"/>
              <a:t>This means that the shapes close to each other in the embedding space are interchangeable to each other, but the "converse" is not true.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528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in our previous work, we tried to learn the relation among components, using a neural network and the geometry information of components.</a:t>
            </a:r>
          </a:p>
          <a:p>
            <a:endParaRPr lang="en-US" dirty="0"/>
          </a:p>
          <a:p>
            <a:r>
              <a:rPr lang="en-US" dirty="0"/>
              <a:t>Specifically here, we trained a neural network to learn which single component can be added to the given partial shape.</a:t>
            </a:r>
          </a:p>
          <a:p>
            <a:r>
              <a:rPr lang="en-US" dirty="0"/>
              <a:t>And the system could iterate the assembly of components using the trained model.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54554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some comparisons of top rank retrievals using both methods.</a:t>
            </a:r>
          </a:p>
          <a:p>
            <a:endParaRPr lang="en-US" dirty="0"/>
          </a:p>
          <a:p>
            <a:r>
              <a:rPr lang="en-US" dirty="0"/>
              <a:t>[click]</a:t>
            </a:r>
          </a:p>
          <a:p>
            <a:r>
              <a:rPr lang="en-US" dirty="0" err="1"/>
              <a:t>ComplementMe</a:t>
            </a:r>
            <a:r>
              <a:rPr lang="en-US" dirty="0"/>
              <a:t> finds something similar to complements, but the results are not perfectly complementary to the query shapes.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51304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are some results of top rank interchangeable partial shapes using both methods.</a:t>
            </a:r>
          </a:p>
          <a:p>
            <a:endParaRPr lang="en-US" dirty="0"/>
          </a:p>
          <a:p>
            <a:r>
              <a:rPr lang="en-US" dirty="0"/>
              <a:t>Our method finds correct interchangeable shapes, while </a:t>
            </a:r>
            <a:r>
              <a:rPr lang="en-US" dirty="0" err="1"/>
              <a:t>ComplementMe</a:t>
            </a:r>
            <a:r>
              <a:rPr lang="en-US" dirty="0"/>
              <a:t> fails sometimes.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0568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framework works well in many cases, but it has certain limitations.</a:t>
            </a:r>
          </a:p>
          <a:p>
            <a:endParaRPr lang="en-US" dirty="0"/>
          </a:p>
          <a:p>
            <a:r>
              <a:rPr lang="en-US" dirty="0"/>
              <a:t>First, It requires multiple iterations to complete an object, so one single bad prediction in the iterations can lead to a bad output at the end.</a:t>
            </a:r>
          </a:p>
          <a:p>
            <a:endParaRPr lang="en-US" dirty="0"/>
          </a:p>
          <a:p>
            <a:r>
              <a:rPr lang="en-US" dirty="0"/>
              <a:t>Second, there is no notion of termination, so the system does not know whether the input really needs more components, or it needs to stop adding more components.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387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solve these issues, in this work, we propose a framework learning relations among partial shapes, not single components.</a:t>
            </a:r>
          </a:p>
          <a:p>
            <a:r>
              <a:rPr lang="en-US" dirty="0"/>
              <a:t>So here, both the input and the output are partial shapes, meaning sets of components.</a:t>
            </a:r>
          </a:p>
          <a:p>
            <a:r>
              <a:rPr lang="en-US" dirty="0"/>
              <a:t>So the system can find a whole complement of the given partial shape with a single retrieval.</a:t>
            </a:r>
          </a:p>
          <a:p>
            <a:r>
              <a:rPr lang="en-US" dirty="0"/>
              <a:t>Also it can discover more complex relations among all groups of components, and can enable more general analysis of component structures.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743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FC917-C636-074F-B649-69F0A2D2753A}" type="datetimeFigureOut">
              <a:rPr lang="en-US" smtClean="0"/>
              <a:t>7/30/18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BF428-618A-1548-BC2B-041B96D36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511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FC917-C636-074F-B649-69F0A2D2753A}" type="datetimeFigureOut">
              <a:rPr lang="en-US" smtClean="0"/>
              <a:t>7/30/18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BF428-618A-1548-BC2B-041B96D36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22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FC917-C636-074F-B649-69F0A2D2753A}" type="datetimeFigureOut">
              <a:rPr lang="en-US" smtClean="0"/>
              <a:t>7/30/18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BF428-618A-1548-BC2B-041B96D36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146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60500"/>
            <a:ext cx="10515600" cy="4351338"/>
          </a:xfrm>
        </p:spPr>
        <p:txBody>
          <a:bodyPr>
            <a:normAutofit/>
          </a:bodyPr>
          <a:lstStyle>
            <a:lvl1pPr>
              <a:lnSpc>
                <a:spcPct val="114000"/>
              </a:lnSpc>
              <a:defRPr sz="3200"/>
            </a:lvl1pPr>
            <a:lvl2pPr>
              <a:lnSpc>
                <a:spcPct val="114000"/>
              </a:lnSpc>
              <a:defRPr sz="2800"/>
            </a:lvl2pPr>
            <a:lvl3pPr>
              <a:lnSpc>
                <a:spcPct val="114000"/>
              </a:lnSpc>
              <a:defRPr sz="2400"/>
            </a:lvl3pPr>
            <a:lvl4pPr>
              <a:lnSpc>
                <a:spcPct val="114000"/>
              </a:lnSpc>
              <a:defRPr sz="2000"/>
            </a:lvl4pPr>
            <a:lvl5pPr>
              <a:lnSpc>
                <a:spcPct val="114000"/>
              </a:lnSpc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FC917-C636-074F-B649-69F0A2D2753A}" type="datetimeFigureOut">
              <a:rPr lang="en-US" smtClean="0"/>
              <a:t>7/30/18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BF428-618A-1548-BC2B-041B96D364B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76848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FC917-C636-074F-B649-69F0A2D2753A}" type="datetimeFigureOut">
              <a:rPr lang="en-US" smtClean="0"/>
              <a:t>7/30/18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BF428-618A-1548-BC2B-041B96D36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787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82713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482713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FC917-C636-074F-B649-69F0A2D2753A}" type="datetimeFigureOut">
              <a:rPr lang="en-US" smtClean="0"/>
              <a:t>7/30/18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BF428-618A-1548-BC2B-041B96D364B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51708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FC917-C636-074F-B649-69F0A2D2753A}" type="datetimeFigureOut">
              <a:rPr lang="en-US" smtClean="0"/>
              <a:t>7/30/18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BF428-618A-1548-BC2B-041B96D364B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797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FC917-C636-074F-B649-69F0A2D2753A}" type="datetimeFigureOut">
              <a:rPr lang="en-US" smtClean="0"/>
              <a:t>7/30/18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BF428-618A-1548-BC2B-041B96D36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65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FC917-C636-074F-B649-69F0A2D2753A}" type="datetimeFigureOut">
              <a:rPr lang="en-US" smtClean="0"/>
              <a:t>7/30/18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BF428-618A-1548-BC2B-041B96D36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02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FC917-C636-074F-B649-69F0A2D2753A}" type="datetimeFigureOut">
              <a:rPr lang="en-US" smtClean="0"/>
              <a:t>7/30/18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BF428-618A-1548-BC2B-041B96D36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994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FC917-C636-074F-B649-69F0A2D2753A}" type="datetimeFigureOut">
              <a:rPr lang="en-US" smtClean="0"/>
              <a:t>7/30/18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BF428-618A-1548-BC2B-041B96D364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163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6050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4911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9A5FC917-C636-074F-B649-69F0A2D2753A}" type="datetimeFigureOut">
              <a:rPr lang="en-US" smtClean="0"/>
              <a:pPr/>
              <a:t>7/30/18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911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911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ED4BF428-618A-1548-BC2B-041B96D364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80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Source Sans Pro Semibold" charset="0"/>
          <a:ea typeface="Source Sans Pro Semibold" charset="0"/>
          <a:cs typeface="Source Sans Pro Semibold" charset="0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1000"/>
        </a:spcBef>
        <a:buFont typeface="Arial"/>
        <a:buChar char="•"/>
        <a:defRPr sz="3200" kern="1200">
          <a:solidFill>
            <a:schemeClr val="tx1"/>
          </a:solidFill>
          <a:latin typeface="Source Sans Pro" charset="0"/>
          <a:ea typeface="Source Sans Pro" charset="0"/>
          <a:cs typeface="Source Sans Pro" charset="0"/>
        </a:defRPr>
      </a:lvl1pPr>
      <a:lvl2pPr marL="685800" indent="-228600" algn="l" defTabSz="914400" rtl="0" eaLnBrk="1" latinLnBrk="0" hangingPunct="1">
        <a:lnSpc>
          <a:spcPct val="114000"/>
        </a:lnSpc>
        <a:spcBef>
          <a:spcPts val="500"/>
        </a:spcBef>
        <a:buFont typeface="Arial"/>
        <a:buChar char="•"/>
        <a:defRPr sz="2800" kern="1200">
          <a:solidFill>
            <a:schemeClr val="tx1"/>
          </a:solidFill>
          <a:latin typeface="Source Sans Pro" charset="0"/>
          <a:ea typeface="Source Sans Pro" charset="0"/>
          <a:cs typeface="Source Sans Pro" charset="0"/>
        </a:defRPr>
      </a:lvl2pPr>
      <a:lvl3pPr marL="1143000" indent="-228600" algn="l" defTabSz="914400" rtl="0" eaLnBrk="1" latinLnBrk="0" hangingPunct="1">
        <a:lnSpc>
          <a:spcPct val="114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Source Sans Pro" charset="0"/>
          <a:ea typeface="Source Sans Pro" charset="0"/>
          <a:cs typeface="Source Sans Pro" charset="0"/>
        </a:defRPr>
      </a:lvl3pPr>
      <a:lvl4pPr marL="1600200" indent="-228600" algn="l" defTabSz="914400" rtl="0" eaLnBrk="1" latinLnBrk="0" hangingPunct="1">
        <a:lnSpc>
          <a:spcPct val="114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Source Sans Pro" charset="0"/>
          <a:ea typeface="Source Sans Pro" charset="0"/>
          <a:cs typeface="Source Sans Pro" charset="0"/>
        </a:defRPr>
      </a:lvl4pPr>
      <a:lvl5pPr marL="2057400" indent="-228600" algn="l" defTabSz="914400" rtl="0" eaLnBrk="1" latinLnBrk="0" hangingPunct="1">
        <a:lnSpc>
          <a:spcPct val="114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Source Sans Pro" charset="0"/>
          <a:ea typeface="Source Sans Pro" charset="0"/>
          <a:cs typeface="Source Sans Pro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6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3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6.png"/><Relationship Id="rId4" Type="http://schemas.openxmlformats.org/officeDocument/2006/relationships/image" Target="../media/image59.png"/></Relationships>
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0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68.png"/></Relationships>
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481.png"/><Relationship Id="rId4" Type="http://schemas.openxmlformats.org/officeDocument/2006/relationships/image" Target="../media/image70.png"/></Relationships>
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66.png"/><Relationship Id="rId4" Type="http://schemas.openxmlformats.org/officeDocument/2006/relationships/image" Target="../media/image69.png"/></Relationships>
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430.png"/></Relationships>
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7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72.png"/></Relationships>
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0.png"/><Relationship Id="rId5" Type="http://schemas.openxmlformats.org/officeDocument/2006/relationships/image" Target="../media/image450.png"/><Relationship Id="rId4" Type="http://schemas.openxmlformats.org/officeDocument/2006/relationships/image" Target="../media/image70.png"/></Relationships>
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540.png"/><Relationship Id="rId3" Type="http://schemas.openxmlformats.org/officeDocument/2006/relationships/image" Target="../media/image470.png"/><Relationship Id="rId7" Type="http://schemas.openxmlformats.org/officeDocument/2006/relationships/image" Target="../media/image69.png"/><Relationship Id="rId12" Type="http://schemas.openxmlformats.org/officeDocument/2006/relationships/image" Target="../media/image5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0.png"/><Relationship Id="rId11" Type="http://schemas.openxmlformats.org/officeDocument/2006/relationships/image" Target="../media/image520.png"/><Relationship Id="rId5" Type="http://schemas.openxmlformats.org/officeDocument/2006/relationships/image" Target="../media/image490.png"/><Relationship Id="rId10" Type="http://schemas.openxmlformats.org/officeDocument/2006/relationships/image" Target="../media/image70.png"/><Relationship Id="rId4" Type="http://schemas.openxmlformats.org/officeDocument/2006/relationships/image" Target="../media/image480.png"/><Relationship Id="rId9" Type="http://schemas.openxmlformats.org/officeDocument/2006/relationships/image" Target="../media/image72.png"/><Relationship Id="rId14" Type="http://schemas.openxmlformats.org/officeDocument/2006/relationships/image" Target="../media/image550.png"/></Relationships>
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81.png"/><Relationship Id="rId3" Type="http://schemas.openxmlformats.org/officeDocument/2006/relationships/image" Target="../media/image79.png"/><Relationship Id="rId7" Type="http://schemas.openxmlformats.org/officeDocument/2006/relationships/image" Target="../media/image69.png"/><Relationship Id="rId12" Type="http://schemas.openxmlformats.org/officeDocument/2006/relationships/image" Target="../media/image5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0.png"/><Relationship Id="rId11" Type="http://schemas.openxmlformats.org/officeDocument/2006/relationships/image" Target="../media/image580.png"/><Relationship Id="rId5" Type="http://schemas.openxmlformats.org/officeDocument/2006/relationships/image" Target="../media/image570.png"/><Relationship Id="rId10" Type="http://schemas.openxmlformats.org/officeDocument/2006/relationships/image" Target="../media/image70.png"/><Relationship Id="rId4" Type="http://schemas.openxmlformats.org/officeDocument/2006/relationships/image" Target="../media/image80.png"/><Relationship Id="rId9" Type="http://schemas.openxmlformats.org/officeDocument/2006/relationships/image" Target="../media/image72.png"/><Relationship Id="rId14" Type="http://schemas.openxmlformats.org/officeDocument/2006/relationships/image" Target="../media/image82.png"/></Relationships>
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540.png"/><Relationship Id="rId3" Type="http://schemas.openxmlformats.org/officeDocument/2006/relationships/image" Target="../media/image470.png"/><Relationship Id="rId7" Type="http://schemas.openxmlformats.org/officeDocument/2006/relationships/image" Target="../media/image69.png"/><Relationship Id="rId12" Type="http://schemas.openxmlformats.org/officeDocument/2006/relationships/image" Target="../media/image5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0.png"/><Relationship Id="rId11" Type="http://schemas.openxmlformats.org/officeDocument/2006/relationships/image" Target="../media/image580.png"/><Relationship Id="rId5" Type="http://schemas.openxmlformats.org/officeDocument/2006/relationships/image" Target="../media/image570.png"/><Relationship Id="rId10" Type="http://schemas.openxmlformats.org/officeDocument/2006/relationships/image" Target="../media/image70.png"/><Relationship Id="rId4" Type="http://schemas.openxmlformats.org/officeDocument/2006/relationships/image" Target="../media/image560.png"/><Relationship Id="rId9" Type="http://schemas.openxmlformats.org/officeDocument/2006/relationships/image" Target="../media/image72.png"/><Relationship Id="rId14" Type="http://schemas.openxmlformats.org/officeDocument/2006/relationships/image" Target="../media/image590.png"/></Relationships>
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00.png"/><Relationship Id="rId7" Type="http://schemas.openxmlformats.org/officeDocument/2006/relationships/image" Target="../media/image66.png"/><Relationship Id="rId12" Type="http://schemas.openxmlformats.org/officeDocument/2006/relationships/image" Target="../media/image6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530.png"/><Relationship Id="rId5" Type="http://schemas.openxmlformats.org/officeDocument/2006/relationships/image" Target="../media/image500.png"/><Relationship Id="rId10" Type="http://schemas.openxmlformats.org/officeDocument/2006/relationships/image" Target="../media/image580.png"/><Relationship Id="rId4" Type="http://schemas.openxmlformats.org/officeDocument/2006/relationships/image" Target="../media/image570.png"/><Relationship Id="rId9" Type="http://schemas.openxmlformats.org/officeDocument/2006/relationships/image" Target="../media/image70.png"/></Relationships>
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00.png"/><Relationship Id="rId7" Type="http://schemas.openxmlformats.org/officeDocument/2006/relationships/image" Target="../media/image66.png"/><Relationship Id="rId12" Type="http://schemas.openxmlformats.org/officeDocument/2006/relationships/image" Target="../media/image6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630.png"/><Relationship Id="rId5" Type="http://schemas.openxmlformats.org/officeDocument/2006/relationships/image" Target="../media/image620.png"/><Relationship Id="rId10" Type="http://schemas.openxmlformats.org/officeDocument/2006/relationships/image" Target="../media/image520.png"/><Relationship Id="rId4" Type="http://schemas.openxmlformats.org/officeDocument/2006/relationships/image" Target="../media/image490.png"/><Relationship Id="rId9" Type="http://schemas.openxmlformats.org/officeDocument/2006/relationships/image" Target="../media/image70.png"/></Relationships>
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6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771.png"/><Relationship Id="rId10" Type="http://schemas.openxmlformats.org/officeDocument/2006/relationships/image" Target="../media/image610.png"/><Relationship Id="rId4" Type="http://schemas.openxmlformats.org/officeDocument/2006/relationships/image" Target="../media/image600.png"/><Relationship Id="rId9" Type="http://schemas.openxmlformats.org/officeDocument/2006/relationships/image" Target="../media/image650.png"/></Relationships>
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00.png"/><Relationship Id="rId5" Type="http://schemas.openxmlformats.org/officeDocument/2006/relationships/image" Target="../media/image78.png"/><Relationship Id="rId10" Type="http://schemas.openxmlformats.org/officeDocument/2006/relationships/image" Target="../media/image690.png"/><Relationship Id="rId4" Type="http://schemas.openxmlformats.org/officeDocument/2006/relationships/image" Target="../media/image660.png"/><Relationship Id="rId9" Type="http://schemas.openxmlformats.org/officeDocument/2006/relationships/image" Target="../media/image680.png"/></Relationships>
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2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782.png"/></Relationships>
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0.png"/></Relationships>
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0.png"/><Relationship Id="rId13" Type="http://schemas.openxmlformats.org/officeDocument/2006/relationships/image" Target="../media/image802.png"/><Relationship Id="rId3" Type="http://schemas.openxmlformats.org/officeDocument/2006/relationships/image" Target="../media/image69.png"/><Relationship Id="rId7" Type="http://schemas.openxmlformats.org/officeDocument/2006/relationships/image" Target="../media/image710.png"/><Relationship Id="rId12" Type="http://schemas.openxmlformats.org/officeDocument/2006/relationships/image" Target="../media/image79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30.png"/><Relationship Id="rId5" Type="http://schemas.openxmlformats.org/officeDocument/2006/relationships/image" Target="../media/image72.png"/><Relationship Id="rId10" Type="http://schemas.openxmlformats.org/officeDocument/2006/relationships/image" Target="../media/image721.png"/><Relationship Id="rId4" Type="http://schemas.openxmlformats.org/officeDocument/2006/relationships/image" Target="../media/image66.png"/><Relationship Id="rId9" Type="http://schemas.openxmlformats.org/officeDocument/2006/relationships/image" Target="../media/image540.png"/><Relationship Id="rId14" Type="http://schemas.openxmlformats.org/officeDocument/2006/relationships/image" Target="../media/image760.png"/></Relationships>
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0.png"/></Relationships>
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2.png"/><Relationship Id="rId5" Type="http://schemas.openxmlformats.org/officeDocument/2006/relationships/image" Target="../media/image781.png"/><Relationship Id="rId4" Type="http://schemas.openxmlformats.org/officeDocument/2006/relationships/image" Target="../media/image70.png"/></Relationships>
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svg"/><Relationship Id="rId5" Type="http://schemas.openxmlformats.org/officeDocument/2006/relationships/image" Target="../media/image84.png"/><Relationship Id="rId4" Type="http://schemas.openxmlformats.org/officeDocument/2006/relationships/chart" Target="../charts/chart2.xml"/></Relationships>
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770.png"/></Relationships>
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0.png"/><Relationship Id="rId5" Type="http://schemas.openxmlformats.org/officeDocument/2006/relationships/image" Target="../media/image791.png"/><Relationship Id="rId4" Type="http://schemas.openxmlformats.org/officeDocument/2006/relationships/chart" Target="../charts/chart5.xml"/></Relationships>
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0.png"/><Relationship Id="rId5" Type="http://schemas.openxmlformats.org/officeDocument/2006/relationships/image" Target="../media/image790.png"/><Relationship Id="rId4" Type="http://schemas.openxmlformats.org/officeDocument/2006/relationships/chart" Target="../charts/chart6.xml"/></Relationships>
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0.png"/><Relationship Id="rId7" Type="http://schemas.openxmlformats.org/officeDocument/2006/relationships/image" Target="../media/image82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0.png"/><Relationship Id="rId5" Type="http://schemas.openxmlformats.org/officeDocument/2006/relationships/image" Target="../media/image791.png"/><Relationship Id="rId4" Type="http://schemas.openxmlformats.org/officeDocument/2006/relationships/chart" Target="../charts/chart7.xml"/></Relationships>
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0.png"/></Relationships>
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32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6.png"/><Relationship Id="rId4" Type="http://schemas.openxmlformats.org/officeDocument/2006/relationships/image" Target="../media/image59.png"/></Relationships>
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5" Type="http://schemas.openxmlformats.org/officeDocument/2006/relationships/image" Target="../media/image107.pn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Relationship Id="rId14" Type="http://schemas.openxmlformats.org/officeDocument/2006/relationships/image" Target="../media/image106.png"/></Relationships>
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115.png"/><Relationship Id="rId3" Type="http://schemas.openxmlformats.org/officeDocument/2006/relationships/image" Target="../media/image108.png"/><Relationship Id="rId7" Type="http://schemas.openxmlformats.org/officeDocument/2006/relationships/image" Target="../media/image66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11" Type="http://schemas.openxmlformats.org/officeDocument/2006/relationships/image" Target="../media/image114.png"/><Relationship Id="rId5" Type="http://schemas.openxmlformats.org/officeDocument/2006/relationships/image" Target="../media/image110.png"/><Relationship Id="rId10" Type="http://schemas.openxmlformats.org/officeDocument/2006/relationships/image" Target="../media/image113.png"/><Relationship Id="rId4" Type="http://schemas.openxmlformats.org/officeDocument/2006/relationships/image" Target="../media/image109.png"/><Relationship Id="rId9" Type="http://schemas.openxmlformats.org/officeDocument/2006/relationships/image" Target="../media/image112.png"/><Relationship Id="rId14" Type="http://schemas.openxmlformats.org/officeDocument/2006/relationships/image" Target="../media/image116.png"/></Relationships>
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png"/></Relationships>
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137.png"/><Relationship Id="rId4" Type="http://schemas.openxmlformats.org/officeDocument/2006/relationships/image" Target="../media/image54.png"/></Relationships>
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11" Type="http://schemas.openxmlformats.org/officeDocument/2006/relationships/image" Target="../media/image1120.png"/><Relationship Id="rId5" Type="http://schemas.openxmlformats.org/officeDocument/2006/relationships/image" Target="../media/image141.png"/><Relationship Id="rId10" Type="http://schemas.openxmlformats.org/officeDocument/2006/relationships/image" Target="../media/image1110.png"/><Relationship Id="rId4" Type="http://schemas.openxmlformats.org/officeDocument/2006/relationships/image" Target="../media/image140.png"/><Relationship Id="rId9" Type="http://schemas.openxmlformats.org/officeDocument/2006/relationships/image" Target="../media/image1100.png"/></Relationships>
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35B7C38-18FA-4C4B-B230-6728136A4B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048" y="640080"/>
            <a:ext cx="9144000" cy="2387600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0" dirty="0"/>
              <a:t>Learning Fuzzy Set Representations of Partial Shapes on Dual Embedding Spaces </a:t>
            </a:r>
            <a:endParaRPr lang="en-US" sz="24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12D17EB-B77D-0442-9767-996AF34F50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4480560"/>
            <a:ext cx="10972800" cy="1655762"/>
          </a:xfrm>
        </p:spPr>
        <p:txBody>
          <a:bodyPr anchor="b">
            <a:normAutofit/>
          </a:bodyPr>
          <a:lstStyle/>
          <a:p>
            <a:pPr>
              <a:lnSpc>
                <a:spcPct val="125000"/>
              </a:lnSpc>
            </a:pPr>
            <a:r>
              <a:rPr lang="en-US" dirty="0" err="1"/>
              <a:t>Eurographics</a:t>
            </a:r>
            <a:r>
              <a:rPr lang="en-US" dirty="0"/>
              <a:t> Symposium on Geometry Processing (SGP) 2018</a:t>
            </a:r>
            <a:br>
              <a:rPr lang="en-US" dirty="0"/>
            </a:br>
            <a:r>
              <a:rPr lang="en-US" b="1" dirty="0">
                <a:solidFill>
                  <a:srgbClr val="8B1514"/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t>Minhyuk Sung</a:t>
            </a:r>
            <a:r>
              <a:rPr lang="en-US" b="1" baseline="30000" dirty="0">
                <a:solidFill>
                  <a:srgbClr val="8B1514"/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t>1</a:t>
            </a:r>
            <a:r>
              <a:rPr lang="en-US" b="1" dirty="0">
                <a:solidFill>
                  <a:srgbClr val="8B1514"/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t>, Anastasia Dubrovina</a:t>
            </a:r>
            <a:r>
              <a:rPr lang="en-US" b="1" baseline="30000" dirty="0">
                <a:solidFill>
                  <a:srgbClr val="8B1514"/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t>1</a:t>
            </a:r>
            <a:r>
              <a:rPr lang="en-US" b="1" dirty="0">
                <a:solidFill>
                  <a:srgbClr val="8B1514"/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t>, Vladimir G. Kim</a:t>
            </a:r>
            <a:r>
              <a:rPr lang="en-US" b="1" baseline="30000" dirty="0">
                <a:solidFill>
                  <a:srgbClr val="8B1514"/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t>2</a:t>
            </a:r>
            <a:r>
              <a:rPr lang="en-US" b="1" dirty="0">
                <a:solidFill>
                  <a:srgbClr val="8B1514"/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t>, and Leonidas Guibas</a:t>
            </a:r>
            <a:r>
              <a:rPr lang="en-US" b="1" baseline="30000" dirty="0">
                <a:solidFill>
                  <a:srgbClr val="8B1514"/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t>1</a:t>
            </a:r>
            <a:br>
              <a:rPr lang="en-US" b="1" dirty="0">
                <a:solidFill>
                  <a:srgbClr val="8B1514"/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</a:br>
            <a:r>
              <a:rPr lang="en-US" sz="18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charset="0"/>
                <a:ea typeface="Roboto" charset="0"/>
                <a:cs typeface="Roboto" charset="0"/>
              </a:rPr>
              <a:t>1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charset="0"/>
                <a:ea typeface="Roboto" charset="0"/>
                <a:cs typeface="Roboto" charset="0"/>
              </a:rPr>
              <a:t>Stanford University      </a:t>
            </a:r>
            <a:r>
              <a:rPr lang="en-US" sz="18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charset="0"/>
                <a:ea typeface="Roboto" charset="0"/>
                <a:cs typeface="Roboto" charset="0"/>
              </a:rPr>
              <a:t>2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charset="0"/>
                <a:ea typeface="Roboto" charset="0"/>
                <a:cs typeface="Roboto" charset="0"/>
              </a:rPr>
              <a:t>Adobe Research</a:t>
            </a:r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26FFD07-9866-DA4C-996E-C6E235035133}"/>
              </a:ext>
            </a:extLst>
          </p:cNvPr>
          <p:cNvGrpSpPr/>
          <p:nvPr/>
        </p:nvGrpSpPr>
        <p:grpSpPr>
          <a:xfrm>
            <a:off x="9867014" y="5723506"/>
            <a:ext cx="2016589" cy="1049434"/>
            <a:chOff x="9056755" y="5550838"/>
            <a:chExt cx="2225797" cy="115830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52AA85F-E2DB-E24D-9173-118791B34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56755" y="5550838"/>
              <a:ext cx="1158306" cy="1158306"/>
            </a:xfrm>
            <a:prstGeom prst="rect">
              <a:avLst/>
            </a:prstGeom>
          </p:spPr>
        </p:pic>
        <p:pic>
          <p:nvPicPr>
            <p:cNvPr id="8" name="Picture 7" descr="https://upload.wikimedia.org/wikipedia/commons/thumb/7/7b/Adobe_Systems_logo_and_wordmark.svg/2000px-Adobe_Systems_logo_and_wordmark.svg.png">
              <a:extLst>
                <a:ext uri="{FF2B5EF4-FFF2-40B4-BE49-F238E27FC236}">
                  <a16:creationId xmlns:a16="http://schemas.microsoft.com/office/drawing/2014/main" id="{CC3C0A30-6C7B-5F45-A5C8-0ED61DAB0A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152" y="5703304"/>
              <a:ext cx="914400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8D742ED-4FD2-E745-AE26-9802B9176970}"/>
              </a:ext>
            </a:extLst>
          </p:cNvPr>
          <p:cNvGrpSpPr/>
          <p:nvPr/>
        </p:nvGrpSpPr>
        <p:grpSpPr>
          <a:xfrm>
            <a:off x="1079644" y="2011680"/>
            <a:ext cx="10032713" cy="2651760"/>
            <a:chOff x="0" y="3750523"/>
            <a:chExt cx="36233767" cy="954018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762D3D1-1108-D647-BD68-22A1E1D3A79E}"/>
                </a:ext>
              </a:extLst>
            </p:cNvPr>
            <p:cNvGrpSpPr/>
            <p:nvPr/>
          </p:nvGrpSpPr>
          <p:grpSpPr>
            <a:xfrm>
              <a:off x="0" y="3750523"/>
              <a:ext cx="11738343" cy="9540183"/>
              <a:chOff x="0" y="3694919"/>
              <a:chExt cx="11738343" cy="9540183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241C336E-4AA8-6448-B8A9-94549C2B94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00" r="12500"/>
              <a:stretch/>
            </p:blipFill>
            <p:spPr>
              <a:xfrm>
                <a:off x="5520009" y="3694919"/>
                <a:ext cx="6218334" cy="6218334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681BDC27-5BDE-874A-A159-8A558105BF12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023" r="9912"/>
              <a:stretch/>
            </p:blipFill>
            <p:spPr>
              <a:xfrm>
                <a:off x="0" y="4170556"/>
                <a:ext cx="5476513" cy="4525834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293C23FA-BDB4-C54D-B79D-1E28457B7114}"/>
                  </a:ext>
                </a:extLst>
              </p:cNvPr>
              <p:cNvPicPr>
                <a:picLocks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8699864"/>
                <a:ext cx="5476513" cy="4535238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0BCD4F63-014E-CA45-98FB-E72E68C397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840847" y="8867363"/>
                <a:ext cx="3576658" cy="2824372"/>
              </a:xfrm>
              <a:prstGeom prst="rect">
                <a:avLst/>
              </a:prstGeom>
            </p:spPr>
          </p:pic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945A2DC-2FC2-134D-A053-A920D3FA5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382779" y="4145464"/>
              <a:ext cx="5748372" cy="87503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677E1F5-4EFC-E74D-8A21-7944D68AC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916499" y="4196518"/>
              <a:ext cx="5689600" cy="864819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2564FD8-42E4-BC40-99F7-3485FFDC7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4268433" y="4350670"/>
              <a:ext cx="5651500" cy="833988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1EDACE8-980A-F84A-993F-BFDBFD0F1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0582267" y="4341688"/>
              <a:ext cx="5651500" cy="83578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8612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77A012D-E8B6-E845-B1A1-B3D5AD23EA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/>
              <a:t>Learn relations among </a:t>
            </a:r>
            <a:r>
              <a:rPr lang="en-US" i="1" dirty="0"/>
              <a:t>partial shapes</a:t>
            </a:r>
            <a:r>
              <a:rPr lang="en-US" dirty="0"/>
              <a:t>.</a:t>
            </a:r>
          </a:p>
          <a:p>
            <a:pPr>
              <a:lnSpc>
                <a:spcPct val="150000"/>
              </a:lnSpc>
            </a:pPr>
            <a:r>
              <a:rPr lang="en-US" dirty="0"/>
              <a:t>Complementarity</a:t>
            </a:r>
          </a:p>
          <a:p>
            <a:pPr>
              <a:lnSpc>
                <a:spcPct val="150000"/>
              </a:lnSpc>
            </a:pPr>
            <a:r>
              <a:rPr lang="en-US" dirty="0"/>
              <a:t>Interchangeability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FADDC8-60A4-914A-A852-DB5ADFD74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Relations Among Partial Shapes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D2439940-1865-E547-BEB5-09F88AEA8F82}"/>
              </a:ext>
            </a:extLst>
          </p:cNvPr>
          <p:cNvGrpSpPr/>
          <p:nvPr/>
        </p:nvGrpSpPr>
        <p:grpSpPr>
          <a:xfrm>
            <a:off x="5868144" y="1958233"/>
            <a:ext cx="5312578" cy="4497959"/>
            <a:chOff x="6110191" y="1958233"/>
            <a:chExt cx="5312578" cy="4497959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41BB0E8D-CDD6-0F42-A468-90DA55E7C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88084" y="2063981"/>
              <a:ext cx="1341445" cy="1006083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E4B06CEF-CB2D-C64C-A1E1-D141AFFF3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10191" y="5156585"/>
              <a:ext cx="1697230" cy="1272923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8B36A1C1-BB34-6F45-A3A5-5BA6FC215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26856" y="1958233"/>
              <a:ext cx="1623438" cy="1217579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4BB5C54C-F8C5-C742-8327-D85330ABF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54381" y="5129901"/>
              <a:ext cx="1768388" cy="1326291"/>
            </a:xfrm>
            <a:prstGeom prst="rect">
              <a:avLst/>
            </a:prstGeom>
          </p:spPr>
        </p:pic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AA1DBBD1-4475-FF4B-8867-3053343D2416}"/>
              </a:ext>
            </a:extLst>
          </p:cNvPr>
          <p:cNvGrpSpPr/>
          <p:nvPr/>
        </p:nvGrpSpPr>
        <p:grpSpPr>
          <a:xfrm>
            <a:off x="7276194" y="2120908"/>
            <a:ext cx="2263761" cy="4038583"/>
            <a:chOff x="7518241" y="2120908"/>
            <a:chExt cx="2263761" cy="4038583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F4E00CDE-2666-994D-9769-0BA0D6079A50}"/>
                </a:ext>
              </a:extLst>
            </p:cNvPr>
            <p:cNvSpPr txBox="1"/>
            <p:nvPr/>
          </p:nvSpPr>
          <p:spPr>
            <a:xfrm>
              <a:off x="7518241" y="2120908"/>
              <a:ext cx="22637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i="1" dirty="0">
                  <a:latin typeface="Source Sans Pro" panose="020B0503030403020204" pitchFamily="34" charset="77"/>
                </a:rPr>
                <a:t>Interchangeable</a:t>
              </a:r>
            </a:p>
          </p:txBody>
        </p: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EEC94CF2-6D42-074B-BB01-0C5E439C58CA}"/>
                </a:ext>
              </a:extLst>
            </p:cNvPr>
            <p:cNvCxnSpPr>
              <a:cxnSpLocks/>
            </p:cNvCxnSpPr>
            <p:nvPr/>
          </p:nvCxnSpPr>
          <p:spPr>
            <a:xfrm>
              <a:off x="7644281" y="2581836"/>
              <a:ext cx="2011680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543A0985-F7FE-DE4C-84B6-179C62B0BFD1}"/>
                </a:ext>
              </a:extLst>
            </p:cNvPr>
            <p:cNvCxnSpPr>
              <a:cxnSpLocks/>
            </p:cNvCxnSpPr>
            <p:nvPr/>
          </p:nvCxnSpPr>
          <p:spPr>
            <a:xfrm>
              <a:off x="7644281" y="5690796"/>
              <a:ext cx="2011680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DCE1C48C-2B15-DD4A-BC42-87AF922FD348}"/>
                </a:ext>
              </a:extLst>
            </p:cNvPr>
            <p:cNvSpPr txBox="1"/>
            <p:nvPr/>
          </p:nvSpPr>
          <p:spPr>
            <a:xfrm>
              <a:off x="7518241" y="5697826"/>
              <a:ext cx="22637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i="1" dirty="0">
                  <a:latin typeface="Source Sans Pro" panose="020B0503030403020204" pitchFamily="34" charset="77"/>
                </a:rPr>
                <a:t>Interchangeable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A9E891BD-2CF7-FC42-9630-0F84E9339359}"/>
              </a:ext>
            </a:extLst>
          </p:cNvPr>
          <p:cNvGrpSpPr/>
          <p:nvPr/>
        </p:nvGrpSpPr>
        <p:grpSpPr>
          <a:xfrm>
            <a:off x="6296763" y="3077052"/>
            <a:ext cx="4225045" cy="2118529"/>
            <a:chOff x="6538810" y="3077052"/>
            <a:chExt cx="4225045" cy="2118529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E6ED2B1F-95B2-CE41-AB62-C8B09A4E7932}"/>
                </a:ext>
              </a:extLst>
            </p:cNvPr>
            <p:cNvSpPr txBox="1"/>
            <p:nvPr/>
          </p:nvSpPr>
          <p:spPr>
            <a:xfrm>
              <a:off x="6538810" y="3077052"/>
              <a:ext cx="553998" cy="2118529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pPr algn="ctr"/>
              <a:r>
                <a:rPr lang="en-US" sz="2400" i="1" dirty="0">
                  <a:latin typeface="Source Sans Pro" panose="020B0503030403020204" pitchFamily="34" charset="77"/>
                </a:rPr>
                <a:t>Complementary</a:t>
              </a:r>
            </a:p>
          </p:txBody>
        </p: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68B3BB38-BD85-C549-8486-0323F1BECB46}"/>
                </a:ext>
              </a:extLst>
            </p:cNvPr>
            <p:cNvCxnSpPr/>
            <p:nvPr/>
          </p:nvCxnSpPr>
          <p:spPr>
            <a:xfrm>
              <a:off x="7095641" y="3130476"/>
              <a:ext cx="0" cy="2011680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BA1E05FF-583C-2E4D-BC6C-CD4EC74C9225}"/>
                </a:ext>
              </a:extLst>
            </p:cNvPr>
            <p:cNvCxnSpPr/>
            <p:nvPr/>
          </p:nvCxnSpPr>
          <p:spPr>
            <a:xfrm>
              <a:off x="10204601" y="3130476"/>
              <a:ext cx="0" cy="2011680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D9B0E9EA-4038-9844-94FA-2AECDA6A980E}"/>
                </a:ext>
              </a:extLst>
            </p:cNvPr>
            <p:cNvSpPr txBox="1"/>
            <p:nvPr/>
          </p:nvSpPr>
          <p:spPr>
            <a:xfrm>
              <a:off x="10209857" y="3077052"/>
              <a:ext cx="553998" cy="2118529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pPr algn="ctr"/>
              <a:r>
                <a:rPr lang="en-US" sz="2400" i="1" dirty="0">
                  <a:latin typeface="Source Sans Pro" panose="020B0503030403020204" pitchFamily="34" charset="77"/>
                </a:rPr>
                <a:t>Complementary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293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77A012D-E8B6-E845-B1A1-B3D5AD23EA9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u="sng" dirty="0"/>
              <a:t>Complementarity</a:t>
            </a:r>
            <a:br>
              <a:rPr lang="en-US" b="1" u="sng" dirty="0"/>
            </a:br>
            <a:r>
              <a:rPr lang="en-US" dirty="0"/>
              <a:t>: Two partial shapes can be combined into a complete and plausible object.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FADDC8-60A4-914A-A852-DB5ADFD74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Relations Among Partial Shapes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C82D664-5E77-7F46-A4A7-117D678300ED}"/>
              </a:ext>
            </a:extLst>
          </p:cNvPr>
          <p:cNvGrpSpPr/>
          <p:nvPr/>
        </p:nvGrpSpPr>
        <p:grpSpPr>
          <a:xfrm>
            <a:off x="5868144" y="1958233"/>
            <a:ext cx="5312578" cy="4497959"/>
            <a:chOff x="6110191" y="1958233"/>
            <a:chExt cx="5312578" cy="449795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5B23349-D51D-D748-9D66-B2D5FF1D0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88084" y="2063981"/>
              <a:ext cx="1341445" cy="100608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2A2FD36-B1D5-6A4B-96DB-B03868CA9A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10191" y="5156585"/>
              <a:ext cx="1697230" cy="127292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E8A24D8-8382-8848-B59E-B0428FF30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26856" y="1958233"/>
              <a:ext cx="1623438" cy="1217579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1D91F1F-BAE2-AF42-A385-89DC30CCC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54381" y="5129901"/>
              <a:ext cx="1768388" cy="132629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54D238B-0109-374C-9DCC-C7EB21FC2629}"/>
              </a:ext>
            </a:extLst>
          </p:cNvPr>
          <p:cNvGrpSpPr/>
          <p:nvPr/>
        </p:nvGrpSpPr>
        <p:grpSpPr>
          <a:xfrm>
            <a:off x="6296763" y="3077052"/>
            <a:ext cx="4225045" cy="2118529"/>
            <a:chOff x="6538810" y="3077052"/>
            <a:chExt cx="4225045" cy="2118529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F72D259-78E7-8640-9DBD-CC2E045058E0}"/>
                </a:ext>
              </a:extLst>
            </p:cNvPr>
            <p:cNvSpPr txBox="1"/>
            <p:nvPr/>
          </p:nvSpPr>
          <p:spPr>
            <a:xfrm>
              <a:off x="6538810" y="3077052"/>
              <a:ext cx="553998" cy="2118529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pPr algn="ctr"/>
              <a:r>
                <a:rPr lang="en-US" sz="2400" i="1" dirty="0">
                  <a:latin typeface="Source Sans Pro" panose="020B0503030403020204" pitchFamily="34" charset="77"/>
                </a:rPr>
                <a:t>Complementary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45A5D7C4-FB36-FB45-BA7F-E80567812606}"/>
                </a:ext>
              </a:extLst>
            </p:cNvPr>
            <p:cNvCxnSpPr/>
            <p:nvPr/>
          </p:nvCxnSpPr>
          <p:spPr>
            <a:xfrm>
              <a:off x="7095641" y="3130476"/>
              <a:ext cx="0" cy="2011680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9675CAC8-37DE-E147-AC7A-E524F2CF557B}"/>
                </a:ext>
              </a:extLst>
            </p:cNvPr>
            <p:cNvCxnSpPr/>
            <p:nvPr/>
          </p:nvCxnSpPr>
          <p:spPr>
            <a:xfrm>
              <a:off x="10204601" y="3130476"/>
              <a:ext cx="0" cy="2011680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D242D1E-3702-B64E-927B-C242425BB384}"/>
                </a:ext>
              </a:extLst>
            </p:cNvPr>
            <p:cNvSpPr txBox="1"/>
            <p:nvPr/>
          </p:nvSpPr>
          <p:spPr>
            <a:xfrm>
              <a:off x="10209857" y="3077052"/>
              <a:ext cx="553998" cy="2118529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pPr algn="ctr"/>
              <a:r>
                <a:rPr lang="en-US" sz="2400" i="1" dirty="0">
                  <a:latin typeface="Source Sans Pro" panose="020B0503030403020204" pitchFamily="34" charset="77"/>
                </a:rPr>
                <a:t>Complementary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F8D417F-AD75-074C-8C7E-8A417A2FBC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7199" y="3771900"/>
            <a:ext cx="2194560" cy="16459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CB528E-F7D2-CF4E-B97A-6831D863EC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59699" y="3771900"/>
            <a:ext cx="2194560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673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77A012D-E8B6-E845-B1A1-B3D5AD23EA9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u="sng" dirty="0"/>
              <a:t>Interchangeability</a:t>
            </a:r>
            <a:br>
              <a:rPr lang="en-US" b="1" u="sng" dirty="0"/>
            </a:br>
            <a:r>
              <a:rPr lang="en-US" dirty="0"/>
              <a:t>: Replacing one with the other still produces a plausible object.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FADDC8-60A4-914A-A852-DB5ADFD74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Relations Among Partial Shapes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FA208B9-8E7C-A544-941D-BA544E4F21D7}"/>
              </a:ext>
            </a:extLst>
          </p:cNvPr>
          <p:cNvGrpSpPr/>
          <p:nvPr/>
        </p:nvGrpSpPr>
        <p:grpSpPr>
          <a:xfrm>
            <a:off x="5868144" y="1958233"/>
            <a:ext cx="5312578" cy="4497959"/>
            <a:chOff x="6110191" y="1958233"/>
            <a:chExt cx="5312578" cy="449795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B0D8AC5-0808-8049-B92F-58620DF11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88084" y="2063981"/>
              <a:ext cx="1341445" cy="1006083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7A6CDE4-90F6-0044-9953-6A9D8262D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10191" y="5156585"/>
              <a:ext cx="1697230" cy="127292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1A993EB-15EE-4941-B4F6-CCEFBF5D9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26856" y="1958233"/>
              <a:ext cx="1623438" cy="1217579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09ECC55-1466-B348-A3D6-1888B1FFF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54381" y="5129901"/>
              <a:ext cx="1768388" cy="1326291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8BD2A3E-A829-9646-ACB3-760C0F62B00F}"/>
              </a:ext>
            </a:extLst>
          </p:cNvPr>
          <p:cNvGrpSpPr/>
          <p:nvPr/>
        </p:nvGrpSpPr>
        <p:grpSpPr>
          <a:xfrm>
            <a:off x="7276194" y="2120908"/>
            <a:ext cx="2263761" cy="4038583"/>
            <a:chOff x="7518241" y="2120908"/>
            <a:chExt cx="2263761" cy="4038583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C906374-C35D-0B42-9CD4-3CD1EA073615}"/>
                </a:ext>
              </a:extLst>
            </p:cNvPr>
            <p:cNvSpPr txBox="1"/>
            <p:nvPr/>
          </p:nvSpPr>
          <p:spPr>
            <a:xfrm>
              <a:off x="7518241" y="2120908"/>
              <a:ext cx="22637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i="1" dirty="0">
                  <a:latin typeface="Source Sans Pro" panose="020B0503030403020204" pitchFamily="34" charset="77"/>
                </a:rPr>
                <a:t>Interchangeable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F5537B2D-5728-4D4C-9F78-5FC4092693E2}"/>
                </a:ext>
              </a:extLst>
            </p:cNvPr>
            <p:cNvCxnSpPr>
              <a:cxnSpLocks/>
            </p:cNvCxnSpPr>
            <p:nvPr/>
          </p:nvCxnSpPr>
          <p:spPr>
            <a:xfrm>
              <a:off x="7644281" y="2581836"/>
              <a:ext cx="2011680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BD0AD0C5-71FF-EE43-A397-CC91CE429312}"/>
                </a:ext>
              </a:extLst>
            </p:cNvPr>
            <p:cNvCxnSpPr>
              <a:cxnSpLocks/>
            </p:cNvCxnSpPr>
            <p:nvPr/>
          </p:nvCxnSpPr>
          <p:spPr>
            <a:xfrm>
              <a:off x="7644281" y="5690796"/>
              <a:ext cx="2011680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EC1F5F6-9576-B345-B412-739026DFDAA9}"/>
                </a:ext>
              </a:extLst>
            </p:cNvPr>
            <p:cNvSpPr txBox="1"/>
            <p:nvPr/>
          </p:nvSpPr>
          <p:spPr>
            <a:xfrm>
              <a:off x="7518241" y="5697826"/>
              <a:ext cx="22637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i="1" dirty="0">
                  <a:latin typeface="Source Sans Pro" panose="020B0503030403020204" pitchFamily="34" charset="77"/>
                </a:rPr>
                <a:t>Interchangeable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006F62F-45AB-D54F-9191-2A34DF4A5527}"/>
              </a:ext>
            </a:extLst>
          </p:cNvPr>
          <p:cNvGrpSpPr/>
          <p:nvPr/>
        </p:nvGrpSpPr>
        <p:grpSpPr>
          <a:xfrm>
            <a:off x="6562283" y="3568700"/>
            <a:ext cx="3924300" cy="1371600"/>
            <a:chOff x="6438899" y="3568700"/>
            <a:chExt cx="3924300" cy="13716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B5AA7C5-BD6C-E448-9A08-0593D69640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38899" y="3568700"/>
              <a:ext cx="1828800" cy="13716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F68E64E-A572-A249-8053-D725F25E5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34399" y="3568700"/>
              <a:ext cx="1828800" cy="1371600"/>
            </a:xfrm>
            <a:prstGeom prst="rect">
              <a:avLst/>
            </a:prstGeom>
          </p:spPr>
        </p:pic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665A853-8980-D14C-B12D-29A73B179A34}"/>
              </a:ext>
            </a:extLst>
          </p:cNvPr>
          <p:cNvCxnSpPr>
            <a:stCxn id="21" idx="2"/>
            <a:endCxn id="15" idx="0"/>
          </p:cNvCxnSpPr>
          <p:nvPr/>
        </p:nvCxnSpPr>
        <p:spPr>
          <a:xfrm>
            <a:off x="6716760" y="3070064"/>
            <a:ext cx="759923" cy="498636"/>
          </a:xfrm>
          <a:prstGeom prst="line">
            <a:avLst/>
          </a:prstGeom>
          <a:ln w="28575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43D2BEE-279F-2A4E-86C1-157FAC765F88}"/>
              </a:ext>
            </a:extLst>
          </p:cNvPr>
          <p:cNvCxnSpPr>
            <a:stCxn id="24" idx="0"/>
            <a:endCxn id="15" idx="2"/>
          </p:cNvCxnSpPr>
          <p:nvPr/>
        </p:nvCxnSpPr>
        <p:spPr>
          <a:xfrm flipH="1" flipV="1">
            <a:off x="7476683" y="4940300"/>
            <a:ext cx="2819845" cy="189601"/>
          </a:xfrm>
          <a:prstGeom prst="line">
            <a:avLst/>
          </a:prstGeom>
          <a:ln w="28575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70D911A-9ADD-054B-BD3F-A6009AEB43FC}"/>
              </a:ext>
            </a:extLst>
          </p:cNvPr>
          <p:cNvCxnSpPr>
            <a:stCxn id="23" idx="2"/>
          </p:cNvCxnSpPr>
          <p:nvPr/>
        </p:nvCxnSpPr>
        <p:spPr>
          <a:xfrm flipH="1">
            <a:off x="9461500" y="3175812"/>
            <a:ext cx="835028" cy="443688"/>
          </a:xfrm>
          <a:prstGeom prst="line">
            <a:avLst/>
          </a:prstGeom>
          <a:ln w="28575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3F4A33-3085-4144-BA98-CF89B49BB420}"/>
              </a:ext>
            </a:extLst>
          </p:cNvPr>
          <p:cNvCxnSpPr>
            <a:stCxn id="22" idx="0"/>
            <a:endCxn id="16" idx="2"/>
          </p:cNvCxnSpPr>
          <p:nvPr/>
        </p:nvCxnSpPr>
        <p:spPr>
          <a:xfrm flipV="1">
            <a:off x="6716759" y="4940300"/>
            <a:ext cx="2855424" cy="216285"/>
          </a:xfrm>
          <a:prstGeom prst="line">
            <a:avLst/>
          </a:prstGeom>
          <a:ln w="28575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5754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77A012D-E8B6-E845-B1A1-B3D5AD23E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050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Two partial shapes are </a:t>
            </a:r>
            <a:r>
              <a:rPr lang="en-US" i="1" dirty="0"/>
              <a:t>interchangeable</a:t>
            </a:r>
            <a:r>
              <a:rPr lang="en-US" dirty="0"/>
              <a:t> if they share the same set of </a:t>
            </a:r>
            <a:r>
              <a:rPr lang="en-US" i="1" dirty="0"/>
              <a:t>complements</a:t>
            </a:r>
            <a:r>
              <a:rPr lang="en-US" dirty="0"/>
              <a:t>.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C3A66895-8BF3-744E-998A-A789EE6CA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734" y="5558393"/>
            <a:ext cx="1697230" cy="1272923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1DE7A117-7928-114F-B9B9-FDFA6D0B85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4924" y="5531709"/>
            <a:ext cx="1768388" cy="1326291"/>
          </a:xfrm>
          <a:prstGeom prst="rect">
            <a:avLst/>
          </a:prstGeom>
        </p:spPr>
      </p:pic>
      <p:sp>
        <p:nvSpPr>
          <p:cNvPr id="70" name="Oval 69">
            <a:extLst>
              <a:ext uri="{FF2B5EF4-FFF2-40B4-BE49-F238E27FC236}">
                <a16:creationId xmlns:a16="http://schemas.microsoft.com/office/drawing/2014/main" id="{102F3DCA-5E65-B64E-844D-B2FF5E07399B}"/>
              </a:ext>
            </a:extLst>
          </p:cNvPr>
          <p:cNvSpPr/>
          <p:nvPr/>
        </p:nvSpPr>
        <p:spPr>
          <a:xfrm>
            <a:off x="1438835" y="2702859"/>
            <a:ext cx="9412941" cy="1559859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FADDC8-60A4-914A-A852-DB5ADFD74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Relations Among Partial Shapes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A2ECBC-1FEE-CF46-A7E2-BA877ABD62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8627" y="2949883"/>
            <a:ext cx="1341445" cy="10060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599186-FEEE-B143-B1BA-C3159A8B0B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7399" y="2844135"/>
            <a:ext cx="1623438" cy="1217579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78F2722-1079-EC4F-929E-6BC337810851}"/>
              </a:ext>
            </a:extLst>
          </p:cNvPr>
          <p:cNvCxnSpPr>
            <a:cxnSpLocks/>
          </p:cNvCxnSpPr>
          <p:nvPr/>
        </p:nvCxnSpPr>
        <p:spPr>
          <a:xfrm>
            <a:off x="5094824" y="6092604"/>
            <a:ext cx="2011680" cy="0"/>
          </a:xfrm>
          <a:prstGeom prst="straightConnector1">
            <a:avLst/>
          </a:prstGeom>
          <a:ln w="381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5D03122-974D-F34B-AFEF-B70391EC07F7}"/>
              </a:ext>
            </a:extLst>
          </p:cNvPr>
          <p:cNvSpPr txBox="1"/>
          <p:nvPr/>
        </p:nvSpPr>
        <p:spPr>
          <a:xfrm>
            <a:off x="4968784" y="6099634"/>
            <a:ext cx="2263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>
                <a:latin typeface="Source Sans Pro" panose="020B0503030403020204" pitchFamily="34" charset="77"/>
              </a:rPr>
              <a:t>Interchangeable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AAA454-EE20-3143-A223-FE747EFD35EF}"/>
              </a:ext>
            </a:extLst>
          </p:cNvPr>
          <p:cNvSpPr txBox="1"/>
          <p:nvPr/>
        </p:nvSpPr>
        <p:spPr>
          <a:xfrm>
            <a:off x="4724884" y="2753082"/>
            <a:ext cx="2840842" cy="46166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US" sz="2400" i="1" dirty="0">
                <a:latin typeface="Source Sans Pro" panose="020B0503030403020204" pitchFamily="34" charset="77"/>
              </a:rPr>
              <a:t>A set of complements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550EAFF-6709-964F-B03E-2A3CF6ECBD86}"/>
              </a:ext>
            </a:extLst>
          </p:cNvPr>
          <p:cNvCxnSpPr>
            <a:cxnSpLocks/>
          </p:cNvCxnSpPr>
          <p:nvPr/>
        </p:nvCxnSpPr>
        <p:spPr>
          <a:xfrm>
            <a:off x="4546184" y="3989484"/>
            <a:ext cx="0" cy="1554480"/>
          </a:xfrm>
          <a:prstGeom prst="straightConnector1">
            <a:avLst/>
          </a:prstGeom>
          <a:ln w="38100">
            <a:solidFill>
              <a:srgbClr val="0070C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E3F3BB2-55AA-CD42-B24E-E4144718DD50}"/>
              </a:ext>
            </a:extLst>
          </p:cNvPr>
          <p:cNvCxnSpPr>
            <a:cxnSpLocks/>
          </p:cNvCxnSpPr>
          <p:nvPr/>
        </p:nvCxnSpPr>
        <p:spPr>
          <a:xfrm>
            <a:off x="7655144" y="3989484"/>
            <a:ext cx="0" cy="1554480"/>
          </a:xfrm>
          <a:prstGeom prst="straightConnector1">
            <a:avLst/>
          </a:prstGeom>
          <a:ln w="38100">
            <a:solidFill>
              <a:srgbClr val="0070C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76AA628-4848-C246-A54D-99A0D1F98F6D}"/>
                  </a:ext>
                </a:extLst>
              </p:cNvPr>
              <p:cNvSpPr txBox="1"/>
              <p:nvPr/>
            </p:nvSpPr>
            <p:spPr>
              <a:xfrm>
                <a:off x="5795311" y="2991259"/>
                <a:ext cx="833562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76AA628-4848-C246-A54D-99A0D1F98F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5311" y="2991259"/>
                <a:ext cx="833562" cy="923330"/>
              </a:xfrm>
              <a:prstGeom prst="rect">
                <a:avLst/>
              </a:prstGeom>
              <a:blipFill>
                <a:blip r:embed="rId7"/>
                <a:stretch>
                  <a:fillRect l="-6061" r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BDD6DBA-C8F6-2640-B851-15787C95C955}"/>
                  </a:ext>
                </a:extLst>
              </p:cNvPr>
              <p:cNvSpPr txBox="1"/>
              <p:nvPr/>
            </p:nvSpPr>
            <p:spPr>
              <a:xfrm>
                <a:off x="2173385" y="2991259"/>
                <a:ext cx="833562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BDD6DBA-C8F6-2640-B851-15787C95C9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3385" y="2991259"/>
                <a:ext cx="833562" cy="923330"/>
              </a:xfrm>
              <a:prstGeom prst="rect">
                <a:avLst/>
              </a:prstGeom>
              <a:blipFill>
                <a:blip r:embed="rId7"/>
                <a:stretch>
                  <a:fillRect l="-4478" r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3EE7058-7220-AF47-AE19-43175DFBF8B5}"/>
                  </a:ext>
                </a:extLst>
              </p:cNvPr>
              <p:cNvSpPr txBox="1"/>
              <p:nvPr/>
            </p:nvSpPr>
            <p:spPr>
              <a:xfrm>
                <a:off x="9185053" y="2991259"/>
                <a:ext cx="833562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3EE7058-7220-AF47-AE19-43175DFBF8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5053" y="2991259"/>
                <a:ext cx="833562" cy="923330"/>
              </a:xfrm>
              <a:prstGeom prst="rect">
                <a:avLst/>
              </a:prstGeom>
              <a:blipFill>
                <a:blip r:embed="rId7"/>
                <a:stretch>
                  <a:fillRect l="-4478" r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6924D7A-9700-5640-9E22-D6227350A9A1}"/>
              </a:ext>
            </a:extLst>
          </p:cNvPr>
          <p:cNvCxnSpPr>
            <a:cxnSpLocks/>
          </p:cNvCxnSpPr>
          <p:nvPr/>
        </p:nvCxnSpPr>
        <p:spPr>
          <a:xfrm flipH="1">
            <a:off x="4531660" y="4034118"/>
            <a:ext cx="1567120" cy="1519517"/>
          </a:xfrm>
          <a:prstGeom prst="straightConnector1">
            <a:avLst/>
          </a:prstGeom>
          <a:ln w="38100">
            <a:solidFill>
              <a:srgbClr val="0070C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E71D0A2-E05A-5049-9435-FA0ABDD88243}"/>
              </a:ext>
            </a:extLst>
          </p:cNvPr>
          <p:cNvCxnSpPr>
            <a:cxnSpLocks/>
          </p:cNvCxnSpPr>
          <p:nvPr/>
        </p:nvCxnSpPr>
        <p:spPr>
          <a:xfrm>
            <a:off x="6098780" y="4034118"/>
            <a:ext cx="1539149" cy="1506070"/>
          </a:xfrm>
          <a:prstGeom prst="straightConnector1">
            <a:avLst/>
          </a:prstGeom>
          <a:ln w="38100">
            <a:solidFill>
              <a:srgbClr val="0070C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2590A7F-305C-BE4D-A637-9D0681906327}"/>
              </a:ext>
            </a:extLst>
          </p:cNvPr>
          <p:cNvCxnSpPr>
            <a:cxnSpLocks/>
          </p:cNvCxnSpPr>
          <p:nvPr/>
        </p:nvCxnSpPr>
        <p:spPr>
          <a:xfrm>
            <a:off x="4558553" y="4034118"/>
            <a:ext cx="3119718" cy="1519517"/>
          </a:xfrm>
          <a:prstGeom prst="straightConnector1">
            <a:avLst/>
          </a:prstGeom>
          <a:ln w="38100">
            <a:solidFill>
              <a:srgbClr val="0070C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8334C214-E30B-554B-AF9A-72DD29BFBFAF}"/>
              </a:ext>
            </a:extLst>
          </p:cNvPr>
          <p:cNvCxnSpPr>
            <a:cxnSpLocks/>
          </p:cNvCxnSpPr>
          <p:nvPr/>
        </p:nvCxnSpPr>
        <p:spPr>
          <a:xfrm flipH="1">
            <a:off x="4572000" y="4047565"/>
            <a:ext cx="3079376" cy="1492623"/>
          </a:xfrm>
          <a:prstGeom prst="straightConnector1">
            <a:avLst/>
          </a:prstGeom>
          <a:ln w="38100">
            <a:solidFill>
              <a:srgbClr val="0070C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D9524E5F-6491-5D43-B0E0-FD326A6A3ED0}"/>
              </a:ext>
            </a:extLst>
          </p:cNvPr>
          <p:cNvCxnSpPr>
            <a:cxnSpLocks/>
          </p:cNvCxnSpPr>
          <p:nvPr/>
        </p:nvCxnSpPr>
        <p:spPr>
          <a:xfrm flipH="1">
            <a:off x="4558553" y="4034118"/>
            <a:ext cx="4666129" cy="1492623"/>
          </a:xfrm>
          <a:prstGeom prst="straightConnector1">
            <a:avLst/>
          </a:prstGeom>
          <a:ln w="38100">
            <a:solidFill>
              <a:srgbClr val="0070C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0DE74395-DFF4-604B-AFB4-6FA284185A50}"/>
              </a:ext>
            </a:extLst>
          </p:cNvPr>
          <p:cNvCxnSpPr>
            <a:cxnSpLocks/>
          </p:cNvCxnSpPr>
          <p:nvPr/>
        </p:nvCxnSpPr>
        <p:spPr>
          <a:xfrm>
            <a:off x="2985247" y="4020671"/>
            <a:ext cx="4666129" cy="1519517"/>
          </a:xfrm>
          <a:prstGeom prst="straightConnector1">
            <a:avLst/>
          </a:prstGeom>
          <a:ln w="38100">
            <a:solidFill>
              <a:srgbClr val="0070C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2FCD95BC-CE86-3C46-A985-11433B8F5DA1}"/>
              </a:ext>
            </a:extLst>
          </p:cNvPr>
          <p:cNvCxnSpPr>
            <a:cxnSpLocks/>
          </p:cNvCxnSpPr>
          <p:nvPr/>
        </p:nvCxnSpPr>
        <p:spPr>
          <a:xfrm>
            <a:off x="2971800" y="4034118"/>
            <a:ext cx="1600200" cy="1519517"/>
          </a:xfrm>
          <a:prstGeom prst="straightConnector1">
            <a:avLst/>
          </a:prstGeom>
          <a:ln w="38100">
            <a:solidFill>
              <a:srgbClr val="0070C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D2221B71-B6BB-D74F-A70D-343A808F47F8}"/>
              </a:ext>
            </a:extLst>
          </p:cNvPr>
          <p:cNvCxnSpPr>
            <a:cxnSpLocks/>
          </p:cNvCxnSpPr>
          <p:nvPr/>
        </p:nvCxnSpPr>
        <p:spPr>
          <a:xfrm flipH="1">
            <a:off x="7651376" y="4047565"/>
            <a:ext cx="1559860" cy="1519517"/>
          </a:xfrm>
          <a:prstGeom prst="straightConnector1">
            <a:avLst/>
          </a:prstGeom>
          <a:ln w="38100">
            <a:solidFill>
              <a:srgbClr val="0070C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43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CDCFA36A-C467-E24C-BA19-15C4E18261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Learn representations of partial shapes using a neural network.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FADDC8-60A4-914A-A852-DB5ADFD74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Approach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71317F7-F043-824C-9E63-66F96BAD6E29}"/>
              </a:ext>
            </a:extLst>
          </p:cNvPr>
          <p:cNvGrpSpPr>
            <a:grpSpLocks noChangeAspect="1"/>
          </p:cNvGrpSpPr>
          <p:nvPr/>
        </p:nvGrpSpPr>
        <p:grpSpPr>
          <a:xfrm>
            <a:off x="4297609" y="3221915"/>
            <a:ext cx="3596782" cy="2377440"/>
            <a:chOff x="3751729" y="2490395"/>
            <a:chExt cx="5120640" cy="338328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8EC6F8F-49B0-BE4F-BE0C-6AE2C3CAF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98297" y="2507876"/>
              <a:ext cx="5027504" cy="3348318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B9966DB-5018-9F4F-875C-E103ED65E67A}"/>
                </a:ext>
              </a:extLst>
            </p:cNvPr>
            <p:cNvSpPr/>
            <p:nvPr/>
          </p:nvSpPr>
          <p:spPr>
            <a:xfrm>
              <a:off x="3751729" y="2490395"/>
              <a:ext cx="5120640" cy="3383280"/>
            </a:xfrm>
            <a:prstGeom prst="rect">
              <a:avLst/>
            </a:prstGeom>
            <a:ln w="38100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95F85D7-64A9-C340-A935-B4A56831EC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363" t="36741" r="14630" b="19259"/>
          <a:stretch/>
        </p:blipFill>
        <p:spPr>
          <a:xfrm>
            <a:off x="8187613" y="4684955"/>
            <a:ext cx="3049532" cy="914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C03DBF-C3B5-EB46-AB86-901660EDC2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102" y="3039035"/>
            <a:ext cx="3657600" cy="2743200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2415047-B516-894C-A7F1-5CE205AF661B}"/>
              </a:ext>
            </a:extLst>
          </p:cNvPr>
          <p:cNvCxnSpPr>
            <a:endCxn id="5" idx="1"/>
          </p:cNvCxnSpPr>
          <p:nvPr/>
        </p:nvCxnSpPr>
        <p:spPr>
          <a:xfrm>
            <a:off x="3321424" y="4410635"/>
            <a:ext cx="97618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 22">
            <a:extLst>
              <a:ext uri="{FF2B5EF4-FFF2-40B4-BE49-F238E27FC236}">
                <a16:creationId xmlns:a16="http://schemas.microsoft.com/office/drawing/2014/main" id="{F73F0809-399A-D84C-86B4-CDE9957B7718}"/>
              </a:ext>
            </a:extLst>
          </p:cNvPr>
          <p:cNvSpPr/>
          <p:nvPr/>
        </p:nvSpPr>
        <p:spPr>
          <a:xfrm>
            <a:off x="7906871" y="4410635"/>
            <a:ext cx="1801905" cy="359378"/>
          </a:xfrm>
          <a:custGeom>
            <a:avLst/>
            <a:gdLst>
              <a:gd name="connsiteX0" fmla="*/ 0 w 1909482"/>
              <a:gd name="connsiteY0" fmla="*/ 0 h 309283"/>
              <a:gd name="connsiteX1" fmla="*/ 1089212 w 1909482"/>
              <a:gd name="connsiteY1" fmla="*/ 94130 h 309283"/>
              <a:gd name="connsiteX2" fmla="*/ 1909482 w 1909482"/>
              <a:gd name="connsiteY2" fmla="*/ 309283 h 309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9482" h="309283">
                <a:moveTo>
                  <a:pt x="0" y="0"/>
                </a:moveTo>
                <a:cubicBezTo>
                  <a:pt x="385482" y="21291"/>
                  <a:pt x="770965" y="42583"/>
                  <a:pt x="1089212" y="94130"/>
                </a:cubicBezTo>
                <a:cubicBezTo>
                  <a:pt x="1407459" y="145677"/>
                  <a:pt x="1658470" y="227480"/>
                  <a:pt x="1909482" y="309283"/>
                </a:cubicBezTo>
              </a:path>
            </a:pathLst>
          </a:custGeom>
          <a:ln w="571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709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77A012D-E8B6-E845-B1A1-B3D5AD23E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050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Jointly encode both </a:t>
            </a:r>
            <a:r>
              <a:rPr lang="en-US" i="1" dirty="0"/>
              <a:t>complementary</a:t>
            </a:r>
            <a:r>
              <a:rPr lang="en-US" dirty="0"/>
              <a:t> and </a:t>
            </a:r>
            <a:r>
              <a:rPr lang="en-US" i="1" dirty="0"/>
              <a:t>interchangeable</a:t>
            </a:r>
            <a:r>
              <a:rPr lang="en-US" dirty="0"/>
              <a:t> relations in a </a:t>
            </a:r>
            <a:r>
              <a:rPr lang="en-US" i="1" dirty="0"/>
              <a:t>dual</a:t>
            </a:r>
            <a:r>
              <a:rPr lang="en-US" dirty="0"/>
              <a:t> embedding space.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FADDC8-60A4-914A-A852-DB5ADFD74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Approach</a:t>
            </a:r>
          </a:p>
        </p:txBody>
      </p:sp>
      <p:sp>
        <p:nvSpPr>
          <p:cNvPr id="51" name="Parallelogram 50">
            <a:extLst>
              <a:ext uri="{FF2B5EF4-FFF2-40B4-BE49-F238E27FC236}">
                <a16:creationId xmlns:a16="http://schemas.microsoft.com/office/drawing/2014/main" id="{F94BBD92-D482-D54D-A504-95F4FBAEBD15}"/>
              </a:ext>
            </a:extLst>
          </p:cNvPr>
          <p:cNvSpPr/>
          <p:nvPr/>
        </p:nvSpPr>
        <p:spPr>
          <a:xfrm>
            <a:off x="2730950" y="5492878"/>
            <a:ext cx="6730100" cy="1070698"/>
          </a:xfrm>
          <a:prstGeom prst="parallelogram">
            <a:avLst>
              <a:gd name="adj" fmla="val 93362"/>
            </a:avLst>
          </a:prstGeom>
          <a:solidFill>
            <a:schemeClr val="accent6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E298F5CA-6D78-524D-9AFB-85D04A4D83AD}"/>
              </a:ext>
            </a:extLst>
          </p:cNvPr>
          <p:cNvSpPr/>
          <p:nvPr/>
        </p:nvSpPr>
        <p:spPr>
          <a:xfrm>
            <a:off x="5130634" y="5793019"/>
            <a:ext cx="1930732" cy="53534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84E89BA-6170-4744-B0E4-956714A5062F}"/>
              </a:ext>
            </a:extLst>
          </p:cNvPr>
          <p:cNvSpPr txBox="1"/>
          <p:nvPr/>
        </p:nvSpPr>
        <p:spPr>
          <a:xfrm>
            <a:off x="3111877" y="5950088"/>
            <a:ext cx="3882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g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11A1564-A193-954B-BDAB-E8801374A830}"/>
              </a:ext>
            </a:extLst>
          </p:cNvPr>
          <p:cNvGrpSpPr/>
          <p:nvPr/>
        </p:nvGrpSpPr>
        <p:grpSpPr>
          <a:xfrm>
            <a:off x="5503632" y="6002926"/>
            <a:ext cx="1184735" cy="152957"/>
            <a:chOff x="16267371" y="13207611"/>
            <a:chExt cx="4152095" cy="536061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1E204937-11E7-E241-9AF0-D1F8D9B95EC0}"/>
                </a:ext>
              </a:extLst>
            </p:cNvPr>
            <p:cNvSpPr/>
            <p:nvPr/>
          </p:nvSpPr>
          <p:spPr>
            <a:xfrm>
              <a:off x="16267371" y="13207611"/>
              <a:ext cx="536061" cy="53606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824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E1B83E35-7901-9847-A6DD-26031FDAC0B4}"/>
                </a:ext>
              </a:extLst>
            </p:cNvPr>
            <p:cNvSpPr/>
            <p:nvPr/>
          </p:nvSpPr>
          <p:spPr>
            <a:xfrm>
              <a:off x="19883405" y="13207611"/>
              <a:ext cx="536061" cy="53606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824"/>
            </a:p>
          </p:txBody>
        </p: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812309C-557E-9E47-8D03-B15A9B8F8C4A}"/>
              </a:ext>
            </a:extLst>
          </p:cNvPr>
          <p:cNvCxnSpPr>
            <a:cxnSpLocks/>
            <a:stCxn id="66" idx="4"/>
            <a:endCxn id="52" idx="2"/>
          </p:cNvCxnSpPr>
          <p:nvPr/>
        </p:nvCxnSpPr>
        <p:spPr>
          <a:xfrm>
            <a:off x="4941672" y="3708721"/>
            <a:ext cx="188962" cy="2351972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4A2DC8FB-9875-B542-BB23-8E49E710433E}"/>
              </a:ext>
            </a:extLst>
          </p:cNvPr>
          <p:cNvCxnSpPr>
            <a:cxnSpLocks/>
            <a:stCxn id="66" idx="4"/>
            <a:endCxn id="52" idx="6"/>
          </p:cNvCxnSpPr>
          <p:nvPr/>
        </p:nvCxnSpPr>
        <p:spPr>
          <a:xfrm>
            <a:off x="4941672" y="3708721"/>
            <a:ext cx="2119694" cy="2351972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BDE78510-5961-AC48-83C8-440531BC3D4B}"/>
              </a:ext>
            </a:extLst>
          </p:cNvPr>
          <p:cNvCxnSpPr>
            <a:cxnSpLocks/>
            <a:stCxn id="67" idx="4"/>
            <a:endCxn id="52" idx="6"/>
          </p:cNvCxnSpPr>
          <p:nvPr/>
        </p:nvCxnSpPr>
        <p:spPr>
          <a:xfrm flipH="1">
            <a:off x="7061366" y="3708721"/>
            <a:ext cx="188962" cy="2351972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86A0208-1F22-0E42-9A7E-1C8485C08959}"/>
              </a:ext>
            </a:extLst>
          </p:cNvPr>
          <p:cNvCxnSpPr>
            <a:cxnSpLocks/>
            <a:stCxn id="67" idx="4"/>
            <a:endCxn id="52" idx="2"/>
          </p:cNvCxnSpPr>
          <p:nvPr/>
        </p:nvCxnSpPr>
        <p:spPr>
          <a:xfrm flipH="1">
            <a:off x="5130634" y="3708721"/>
            <a:ext cx="2119694" cy="2351972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Parallelogram 62">
            <a:extLst>
              <a:ext uri="{FF2B5EF4-FFF2-40B4-BE49-F238E27FC236}">
                <a16:creationId xmlns:a16="http://schemas.microsoft.com/office/drawing/2014/main" id="{5E5C4DC0-FFE8-5244-9D6E-72783C9E26F1}"/>
              </a:ext>
            </a:extLst>
          </p:cNvPr>
          <p:cNvSpPr/>
          <p:nvPr/>
        </p:nvSpPr>
        <p:spPr>
          <a:xfrm>
            <a:off x="2730950" y="3123301"/>
            <a:ext cx="6730100" cy="1070698"/>
          </a:xfrm>
          <a:prstGeom prst="parallelogram">
            <a:avLst>
              <a:gd name="adj" fmla="val 93362"/>
            </a:avLst>
          </a:prstGeom>
          <a:solidFill>
            <a:schemeClr val="accent5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AF3698E-C402-D543-A07D-420FB0466A2F}"/>
              </a:ext>
            </a:extLst>
          </p:cNvPr>
          <p:cNvSpPr txBox="1"/>
          <p:nvPr/>
        </p:nvSpPr>
        <p:spPr>
          <a:xfrm>
            <a:off x="3151151" y="3580510"/>
            <a:ext cx="3097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f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C07323D-35F6-E24F-BB40-59712BAD2CD2}"/>
              </a:ext>
            </a:extLst>
          </p:cNvPr>
          <p:cNvGrpSpPr/>
          <p:nvPr/>
        </p:nvGrpSpPr>
        <p:grpSpPr>
          <a:xfrm>
            <a:off x="4865193" y="3555765"/>
            <a:ext cx="2461613" cy="152957"/>
            <a:chOff x="14368659" y="4631141"/>
            <a:chExt cx="8627116" cy="536061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1D64375C-164C-594B-B867-35A85CAB0D74}"/>
                </a:ext>
              </a:extLst>
            </p:cNvPr>
            <p:cNvSpPr/>
            <p:nvPr/>
          </p:nvSpPr>
          <p:spPr>
            <a:xfrm>
              <a:off x="14368659" y="4631141"/>
              <a:ext cx="536061" cy="53606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824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2211C9FE-9DAE-9D49-AE30-4FE65FD37111}"/>
                </a:ext>
              </a:extLst>
            </p:cNvPr>
            <p:cNvSpPr/>
            <p:nvPr/>
          </p:nvSpPr>
          <p:spPr>
            <a:xfrm>
              <a:off x="22459714" y="4631141"/>
              <a:ext cx="536061" cy="53606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824"/>
            </a:p>
          </p:txBody>
        </p:sp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id="{023A774F-6E8A-E648-A28B-ED5EC6DC0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531" y="2572338"/>
            <a:ext cx="1341445" cy="1006083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65A56708-1756-8A48-8F63-49C90A3E5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9659" y="5499665"/>
            <a:ext cx="1697230" cy="1272923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02912B15-C9F9-E144-8025-16F12A3B6B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1806" y="2542689"/>
            <a:ext cx="1623438" cy="1217579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D2AD3781-A62D-7448-B8E5-A22EA87D86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7425" y="5343515"/>
            <a:ext cx="1768388" cy="132629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83BE714-E93F-A549-8555-D0CE02E96C3A}"/>
              </a:ext>
            </a:extLst>
          </p:cNvPr>
          <p:cNvGrpSpPr/>
          <p:nvPr/>
        </p:nvGrpSpPr>
        <p:grpSpPr>
          <a:xfrm>
            <a:off x="6023961" y="3712829"/>
            <a:ext cx="2210863" cy="2316562"/>
            <a:chOff x="6023961" y="3712829"/>
            <a:chExt cx="2210863" cy="2316562"/>
          </a:xfrm>
        </p:grpSpPr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80416DB3-7AA8-114F-8702-E99F2B2F2A7B}"/>
                </a:ext>
              </a:extLst>
            </p:cNvPr>
            <p:cNvCxnSpPr/>
            <p:nvPr/>
          </p:nvCxnSpPr>
          <p:spPr>
            <a:xfrm>
              <a:off x="6096000" y="3712829"/>
              <a:ext cx="0" cy="2316562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F810C6C-C528-124E-B32A-31421485AF5F}"/>
                </a:ext>
              </a:extLst>
            </p:cNvPr>
            <p:cNvSpPr txBox="1"/>
            <p:nvPr/>
          </p:nvSpPr>
          <p:spPr>
            <a:xfrm>
              <a:off x="6023961" y="4699863"/>
              <a:ext cx="22108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i="1" dirty="0">
                  <a:latin typeface="Source Sans Pro" panose="020B0503030403020204" pitchFamily="34" charset="77"/>
                </a:rPr>
                <a:t>Complementary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DC9C334-0451-5D41-AC43-850EB30C8668}"/>
              </a:ext>
            </a:extLst>
          </p:cNvPr>
          <p:cNvGrpSpPr/>
          <p:nvPr/>
        </p:nvGrpSpPr>
        <p:grpSpPr>
          <a:xfrm>
            <a:off x="4964119" y="3197656"/>
            <a:ext cx="2263761" cy="3434454"/>
            <a:chOff x="4964119" y="3197656"/>
            <a:chExt cx="2263761" cy="3434454"/>
          </a:xfrm>
        </p:grpSpPr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C5F8E29C-1FF6-4A4D-B611-A7016AF0B841}"/>
                </a:ext>
              </a:extLst>
            </p:cNvPr>
            <p:cNvCxnSpPr>
              <a:cxnSpLocks/>
              <a:stCxn id="66" idx="6"/>
              <a:endCxn id="67" idx="2"/>
            </p:cNvCxnSpPr>
            <p:nvPr/>
          </p:nvCxnSpPr>
          <p:spPr>
            <a:xfrm>
              <a:off x="5018150" y="3632243"/>
              <a:ext cx="2155699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083293C6-80F7-4748-B0E6-5677499BE35D}"/>
                </a:ext>
              </a:extLst>
            </p:cNvPr>
            <p:cNvCxnSpPr>
              <a:cxnSpLocks/>
              <a:stCxn id="55" idx="6"/>
              <a:endCxn id="56" idx="2"/>
            </p:cNvCxnSpPr>
            <p:nvPr/>
          </p:nvCxnSpPr>
          <p:spPr>
            <a:xfrm>
              <a:off x="5656589" y="6079404"/>
              <a:ext cx="878822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663EB837-855A-754F-92DF-84E944A5EC04}"/>
                </a:ext>
              </a:extLst>
            </p:cNvPr>
            <p:cNvSpPr txBox="1"/>
            <p:nvPr/>
          </p:nvSpPr>
          <p:spPr>
            <a:xfrm>
              <a:off x="4964119" y="3197656"/>
              <a:ext cx="22637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i="1" dirty="0">
                  <a:latin typeface="Source Sans Pro" panose="020B0503030403020204" pitchFamily="34" charset="77"/>
                </a:rPr>
                <a:t>Interchangeable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5404D4A0-8174-5945-92C0-795700797ADC}"/>
                </a:ext>
              </a:extLst>
            </p:cNvPr>
            <p:cNvSpPr txBox="1"/>
            <p:nvPr/>
          </p:nvSpPr>
          <p:spPr>
            <a:xfrm>
              <a:off x="4964119" y="6170445"/>
              <a:ext cx="22637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i="1" dirty="0">
                  <a:latin typeface="Source Sans Pro" panose="020B0503030403020204" pitchFamily="34" charset="77"/>
                </a:rPr>
                <a:t>Interchangeable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561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947796-7739-3A4D-99AE-7F142E5D6E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Learn</a:t>
            </a:r>
            <a:r>
              <a:rPr lang="en-US" i="1" dirty="0"/>
              <a:t> interchangeability </a:t>
            </a:r>
            <a:r>
              <a:rPr lang="en-US" dirty="0"/>
              <a:t>from</a:t>
            </a:r>
            <a:r>
              <a:rPr lang="en-US" i="1" dirty="0"/>
              <a:t> complementarity.</a:t>
            </a:r>
          </a:p>
          <a:p>
            <a:pPr lvl="1"/>
            <a:r>
              <a:rPr lang="en-US" i="1" dirty="0"/>
              <a:t>Complementary</a:t>
            </a:r>
            <a:r>
              <a:rPr lang="en-US" dirty="0"/>
              <a:t> pairs are created by splitting objects.</a:t>
            </a:r>
          </a:p>
          <a:p>
            <a:pPr lvl="1"/>
            <a:r>
              <a:rPr lang="en-US" dirty="0"/>
              <a:t>No supervision for </a:t>
            </a:r>
            <a:r>
              <a:rPr lang="en-US" i="1" dirty="0"/>
              <a:t>interchangeability</a:t>
            </a:r>
            <a:r>
              <a:rPr lang="en-US" dirty="0"/>
              <a:t> is given.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5B9D805-786E-C140-A312-34892548A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Approach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3D077B-F8B5-CB47-B4F9-3B7BE3813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320" y="3226460"/>
            <a:ext cx="9103360" cy="341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0660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259AF23-4EC0-7141-A811-43A2F680FF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Shape analysis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r>
              <a:rPr lang="en-US" dirty="0"/>
              <a:t>Shape completion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4072C3-2DC5-9B48-A020-AB916EADE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2E00EC3-B961-904D-B6EE-0ABB3D6C9CDF}"/>
              </a:ext>
            </a:extLst>
          </p:cNvPr>
          <p:cNvGrpSpPr/>
          <p:nvPr/>
        </p:nvGrpSpPr>
        <p:grpSpPr>
          <a:xfrm>
            <a:off x="687137" y="4419792"/>
            <a:ext cx="10817726" cy="2313936"/>
            <a:chOff x="882120" y="4419792"/>
            <a:chExt cx="10817726" cy="231393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2985741-7079-804A-A740-7186BD2351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0" r="12500"/>
            <a:stretch/>
          </p:blipFill>
          <p:spPr>
            <a:xfrm>
              <a:off x="882120" y="4419792"/>
              <a:ext cx="2007007" cy="201475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BCF20C0-6794-0B41-A444-7CF8C181F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07628" y="4585442"/>
              <a:ext cx="1348605" cy="1069060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23791CA-28A6-6042-A159-EF1761205632}"/>
                </a:ext>
              </a:extLst>
            </p:cNvPr>
            <p:cNvGrpSpPr/>
            <p:nvPr/>
          </p:nvGrpSpPr>
          <p:grpSpPr>
            <a:xfrm>
              <a:off x="6493123" y="4585442"/>
              <a:ext cx="4426907" cy="2097746"/>
              <a:chOff x="6490510" y="4316017"/>
              <a:chExt cx="5132725" cy="2432207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43C383C2-90E3-AF48-96F7-BAAC0C020F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90510" y="4316017"/>
                <a:ext cx="1591658" cy="2432207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0F3D4CE2-14A0-A84E-B97D-A68E6A8C68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299622" y="4330207"/>
                <a:ext cx="1575385" cy="2403825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208889B-F703-C84A-BB31-0BE79D177F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058400" y="4373055"/>
                <a:ext cx="1564835" cy="2318129"/>
              </a:xfrm>
              <a:prstGeom prst="rect">
                <a:avLst/>
              </a:prstGeom>
            </p:spPr>
          </p:pic>
        </p:grp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2457AAD-FF92-8A40-8EBD-6B6F67B0FE40}"/>
                </a:ext>
              </a:extLst>
            </p:cNvPr>
            <p:cNvCxnSpPr>
              <a:cxnSpLocks/>
            </p:cNvCxnSpPr>
            <p:nvPr/>
          </p:nvCxnSpPr>
          <p:spPr>
            <a:xfrm>
              <a:off x="5105908" y="5567082"/>
              <a:ext cx="109728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D9C41912-845E-B340-BBF6-865FF05C8ECC}"/>
                </a:ext>
              </a:extLst>
            </p:cNvPr>
            <p:cNvCxnSpPr>
              <a:cxnSpLocks/>
            </p:cNvCxnSpPr>
            <p:nvPr/>
          </p:nvCxnSpPr>
          <p:spPr>
            <a:xfrm>
              <a:off x="2618201" y="5567082"/>
              <a:ext cx="109728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6D2D5B3-66CF-4B43-B32D-BF67BD9B041F}"/>
                </a:ext>
              </a:extLst>
            </p:cNvPr>
            <p:cNvSpPr txBox="1"/>
            <p:nvPr/>
          </p:nvSpPr>
          <p:spPr>
            <a:xfrm>
              <a:off x="2511854" y="5644199"/>
              <a:ext cx="1309974" cy="1089529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400" i="1" dirty="0">
                  <a:latin typeface="Source Sans Pro" panose="020B0503030403020204" pitchFamily="34" charset="77"/>
                </a:rPr>
                <a:t>ICP</a:t>
              </a:r>
              <a:br>
                <a:rPr lang="en-US" sz="2400" i="1" dirty="0">
                  <a:latin typeface="Source Sans Pro" panose="020B0503030403020204" pitchFamily="34" charset="77"/>
                </a:rPr>
              </a:br>
              <a:r>
                <a:rPr lang="en-US" sz="2400" i="1" dirty="0">
                  <a:latin typeface="Source Sans Pro" panose="020B0503030403020204" pitchFamily="34" charset="77"/>
                </a:rPr>
                <a:t>Retrieval</a:t>
              </a:r>
              <a:br>
                <a:rPr lang="en-US" sz="2400" i="1" dirty="0">
                  <a:latin typeface="Source Sans Pro" panose="020B0503030403020204" pitchFamily="34" charset="77"/>
                </a:rPr>
              </a:br>
              <a:r>
                <a:rPr lang="en-US" sz="2400" i="1" dirty="0">
                  <a:latin typeface="Source Sans Pro" panose="020B0503030403020204" pitchFamily="34" charset="77"/>
                </a:rPr>
                <a:t>(Pink)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03223AF-E401-3C4B-A346-417CA094832C}"/>
                </a:ext>
              </a:extLst>
            </p:cNvPr>
            <p:cNvSpPr txBox="1"/>
            <p:nvPr/>
          </p:nvSpPr>
          <p:spPr>
            <a:xfrm>
              <a:off x="4753500" y="5644199"/>
              <a:ext cx="1802095" cy="1089529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400" i="1" dirty="0">
                  <a:latin typeface="Source Sans Pro" panose="020B0503030403020204" pitchFamily="34" charset="77"/>
                </a:rPr>
                <a:t>Complement</a:t>
              </a:r>
              <a:br>
                <a:rPr lang="en-US" sz="2400" i="1" dirty="0">
                  <a:latin typeface="Source Sans Pro" panose="020B0503030403020204" pitchFamily="34" charset="77"/>
                </a:rPr>
              </a:br>
              <a:r>
                <a:rPr lang="en-US" sz="2400" i="1" dirty="0">
                  <a:latin typeface="Source Sans Pro" panose="020B0503030403020204" pitchFamily="34" charset="77"/>
                </a:rPr>
                <a:t>Retrieval</a:t>
              </a:r>
              <a:br>
                <a:rPr lang="en-US" sz="2400" i="1" dirty="0">
                  <a:latin typeface="Source Sans Pro" panose="020B0503030403020204" pitchFamily="34" charset="77"/>
                </a:rPr>
              </a:br>
              <a:r>
                <a:rPr lang="en-US" sz="2400" i="1" dirty="0">
                  <a:latin typeface="Source Sans Pro" panose="020B0503030403020204" pitchFamily="34" charset="77"/>
                </a:rPr>
                <a:t>(Green)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7AD91732-ABC4-1A41-827B-7CBFAD61CF3D}"/>
                    </a:ext>
                  </a:extLst>
                </p:cNvPr>
                <p:cNvSpPr txBox="1"/>
                <p:nvPr/>
              </p:nvSpPr>
              <p:spPr>
                <a:xfrm>
                  <a:off x="11032997" y="5157407"/>
                  <a:ext cx="666849" cy="7386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</m:t>
                        </m:r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7AD91732-ABC4-1A41-827B-7CBFAD61CF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32997" y="5157407"/>
                  <a:ext cx="666849" cy="738664"/>
                </a:xfrm>
                <a:prstGeom prst="rect">
                  <a:avLst/>
                </a:prstGeom>
                <a:blipFill>
                  <a:blip r:embed="rId8"/>
                  <a:stretch>
                    <a:fillRect l="-3704" r="-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271801AE-0C86-7B49-93B5-3AC170D0BE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3300" y="2103120"/>
            <a:ext cx="10972800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68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947796-7739-3A4D-99AE-7F142E5D6E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Learn binary indicator functions of relations given two partial shapes.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5B9D805-786E-C140-A312-34892548A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Definition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4BA5A6-E3F2-3E45-80D4-8306B653F7B4}"/>
                  </a:ext>
                </a:extLst>
              </p:cNvPr>
              <p:cNvSpPr txBox="1"/>
              <p:nvPr/>
            </p:nvSpPr>
            <p:spPr>
              <a:xfrm>
                <a:off x="1180697" y="3559016"/>
                <a:ext cx="10610533" cy="14773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96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9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9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𝑥𝑥𝑥</m:t>
                          </m:r>
                          <m:r>
                            <a:rPr lang="en-US" sz="96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9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𝑥𝑥𝑥</m:t>
                          </m:r>
                        </m:e>
                      </m:d>
                      <m:r>
                        <a:rPr lang="en-US" sz="9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∈[0, 1]</m:t>
                      </m:r>
                    </m:oMath>
                  </m:oMathPara>
                </a14:m>
                <a:endParaRPr lang="en-US" sz="96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4BA5A6-E3F2-3E45-80D4-8306B653F7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0697" y="3559016"/>
                <a:ext cx="10610533" cy="1477328"/>
              </a:xfrm>
              <a:prstGeom prst="rect">
                <a:avLst/>
              </a:prstGeom>
              <a:blipFill>
                <a:blip r:embed="rId3"/>
                <a:stretch>
                  <a:fillRect l="-5263" r="-1794" b="-322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D0BAB2E7-373B-D94C-B6C6-DA4E1AF28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2259" y="3200400"/>
            <a:ext cx="2926080" cy="21945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E013C4-EC53-8946-AF47-B9481F7423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1635" y="3680460"/>
            <a:ext cx="1645920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6482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947796-7739-3A4D-99AE-7F142E5D6E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Learn binary </a:t>
            </a:r>
            <a:r>
              <a:rPr lang="en-US" strike="sngStrike" dirty="0"/>
              <a:t>indicator</a:t>
            </a:r>
            <a:r>
              <a:rPr lang="en-US" dirty="0"/>
              <a:t> functions of relations given two partial shapes.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5B9D805-786E-C140-A312-34892548A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Definition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04C9CA-5765-8247-A142-7F2016BCD587}"/>
              </a:ext>
            </a:extLst>
          </p:cNvPr>
          <p:cNvSpPr txBox="1"/>
          <p:nvPr/>
        </p:nvSpPr>
        <p:spPr>
          <a:xfrm>
            <a:off x="3259600" y="1840676"/>
            <a:ext cx="13580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>
                <a:latin typeface="Source Sans Pro" panose="020B0503030403020204" pitchFamily="34" charset="77"/>
              </a:rPr>
              <a:t>energy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2920000-5010-F44E-90C6-968D29AFB5AC}"/>
              </a:ext>
            </a:extLst>
          </p:cNvPr>
          <p:cNvGrpSpPr/>
          <p:nvPr/>
        </p:nvGrpSpPr>
        <p:grpSpPr>
          <a:xfrm>
            <a:off x="1073121" y="3559016"/>
            <a:ext cx="10715498" cy="1477328"/>
            <a:chOff x="1073121" y="3626251"/>
            <a:chExt cx="10715498" cy="14773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86488A4-9460-944D-B0C1-35D5B776449A}"/>
                    </a:ext>
                  </a:extLst>
                </p:cNvPr>
                <p:cNvSpPr txBox="1"/>
                <p:nvPr/>
              </p:nvSpPr>
              <p:spPr>
                <a:xfrm>
                  <a:off x="1073121" y="3626251"/>
                  <a:ext cx="10715498" cy="147732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96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ctrlPr>
                              <a:rPr lang="en-US" sz="9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9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𝑥𝑥𝑥</m:t>
                            </m:r>
                            <m:r>
                              <a:rPr lang="en-US" sz="9600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9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𝑥𝑥𝑥</m:t>
                            </m:r>
                          </m:e>
                        </m:d>
                        <m:r>
                          <a:rPr lang="en-US" sz="9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sz="9600" b="0" i="1" strike="sngStrike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[0, 1]</m:t>
                        </m:r>
                      </m:oMath>
                    </m:oMathPara>
                  </a14:m>
                  <a:endParaRPr lang="en-US" sz="9600" strike="sngStrike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86488A4-9460-944D-B0C1-35D5B77644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3121" y="3626251"/>
                  <a:ext cx="10715498" cy="1477328"/>
                </a:xfrm>
                <a:prstGeom prst="rect">
                  <a:avLst/>
                </a:prstGeom>
                <a:blipFill>
                  <a:blip r:embed="rId3"/>
                  <a:stretch>
                    <a:fillRect l="-3791" r="-1777" b="-322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76BCCDD-AEEE-2649-B4C5-5947D7D12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91635" y="3747695"/>
              <a:ext cx="1645920" cy="123444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A6CA755-4972-EC41-B809-4A9030302ACE}"/>
                  </a:ext>
                </a:extLst>
              </p:cNvPr>
              <p:cNvSpPr txBox="1"/>
              <p:nvPr/>
            </p:nvSpPr>
            <p:spPr>
              <a:xfrm>
                <a:off x="9281056" y="2362975"/>
                <a:ext cx="1900970" cy="14773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9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9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b>
                          <m:r>
                            <a:rPr lang="en-US" sz="9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</m:oMath>
                  </m:oMathPara>
                </a14:m>
                <a:endParaRPr lang="en-US" sz="9600" strike="sngStrike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A6CA755-4972-EC41-B809-4A9030302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1056" y="2362975"/>
                <a:ext cx="1900970" cy="1477328"/>
              </a:xfrm>
              <a:prstGeom prst="rect">
                <a:avLst/>
              </a:prstGeom>
              <a:blipFill>
                <a:blip r:embed="rId5"/>
                <a:stretch>
                  <a:fillRect l="-21333" b="-12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91529B5E-493F-294E-A4D4-CB037CC0C1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2259" y="3200400"/>
            <a:ext cx="2926080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047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C8DF401-AC9E-2A4B-A894-2C348720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Applications Around Us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0F1F0BD-6C1E-F342-A4B8-D307A7A0654F}"/>
              </a:ext>
            </a:extLst>
          </p:cNvPr>
          <p:cNvGrpSpPr/>
          <p:nvPr/>
        </p:nvGrpSpPr>
        <p:grpSpPr>
          <a:xfrm>
            <a:off x="4444711" y="1673658"/>
            <a:ext cx="7379932" cy="5037178"/>
            <a:chOff x="4444711" y="1673658"/>
            <a:chExt cx="7379932" cy="503717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B48B3BF-BBD9-3741-90DE-6EF2C42E2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91751" y="4276975"/>
              <a:ext cx="2682240" cy="201168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85FBE58-1F45-6346-9B82-40685E161255}"/>
                </a:ext>
              </a:extLst>
            </p:cNvPr>
            <p:cNvSpPr txBox="1"/>
            <p:nvPr/>
          </p:nvSpPr>
          <p:spPr>
            <a:xfrm>
              <a:off x="5138661" y="6310726"/>
              <a:ext cx="21884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Source Sans Pro" panose="020B0503030403020204" pitchFamily="34" charset="77"/>
                </a:rPr>
                <a:t>Google AR Stickers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052DA1D-7A48-E04F-95FB-271731D5D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19482" y="4276975"/>
              <a:ext cx="3605161" cy="201168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137D1CE-BFA9-D84F-8F5E-5E5CAA452D50}"/>
                </a:ext>
              </a:extLst>
            </p:cNvPr>
            <p:cNvSpPr txBox="1"/>
            <p:nvPr/>
          </p:nvSpPr>
          <p:spPr>
            <a:xfrm>
              <a:off x="9302153" y="6310726"/>
              <a:ext cx="14398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Source Sans Pro" panose="020B0503030403020204" pitchFamily="34" charset="77"/>
                </a:rPr>
                <a:t>Apple </a:t>
              </a:r>
              <a:r>
                <a:rPr lang="en-US" sz="2000" dirty="0" err="1">
                  <a:latin typeface="Source Sans Pro" panose="020B0503030403020204" pitchFamily="34" charset="77"/>
                </a:rPr>
                <a:t>ARKit</a:t>
              </a:r>
              <a:endParaRPr lang="en-US" sz="2000" dirty="0">
                <a:latin typeface="Source Sans Pro" panose="020B0503030403020204" pitchFamily="34" charset="77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2A1385F-7EB8-7B4F-8AB5-4DC545705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44711" y="1673658"/>
              <a:ext cx="3576320" cy="201168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5BA157B-6561-1B4C-8817-B7454D992FED}"/>
                </a:ext>
              </a:extLst>
            </p:cNvPr>
            <p:cNvSpPr txBox="1"/>
            <p:nvPr/>
          </p:nvSpPr>
          <p:spPr>
            <a:xfrm>
              <a:off x="5605135" y="3709414"/>
              <a:ext cx="12554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Source Sans Pro" panose="020B0503030403020204" pitchFamily="34" charset="77"/>
                </a:rPr>
                <a:t>Oculus VR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283050E-4742-D348-9810-035BA207F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33375" y="1673658"/>
              <a:ext cx="3577374" cy="201168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7B90703-1FAF-2D4A-9E0F-32843B8EC4CB}"/>
                </a:ext>
              </a:extLst>
            </p:cNvPr>
            <p:cNvSpPr txBox="1"/>
            <p:nvPr/>
          </p:nvSpPr>
          <p:spPr>
            <a:xfrm>
              <a:off x="9237232" y="3709414"/>
              <a:ext cx="15696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Source Sans Pro" panose="020B0503030403020204" pitchFamily="34" charset="77"/>
                </a:rPr>
                <a:t>MS HoloLens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408360B-89A5-8F4E-B417-58302847DFAE}"/>
              </a:ext>
            </a:extLst>
          </p:cNvPr>
          <p:cNvGrpSpPr/>
          <p:nvPr/>
        </p:nvGrpSpPr>
        <p:grpSpPr>
          <a:xfrm>
            <a:off x="380171" y="1673658"/>
            <a:ext cx="3767206" cy="5037178"/>
            <a:chOff x="380171" y="1673658"/>
            <a:chExt cx="3767206" cy="503717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C8CCE89-9A11-AC48-92FA-BDA12D8885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3476"/>
            <a:stretch/>
          </p:blipFill>
          <p:spPr>
            <a:xfrm>
              <a:off x="547438" y="1673658"/>
              <a:ext cx="3432673" cy="201168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4D8FC23-27C9-4646-BADF-F5B8AFEC57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2355"/>
            <a:stretch/>
          </p:blipFill>
          <p:spPr>
            <a:xfrm>
              <a:off x="380171" y="4276975"/>
              <a:ext cx="3767206" cy="201168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33034C2-B8D4-A746-A504-9C284C6CC94E}"/>
                </a:ext>
              </a:extLst>
            </p:cNvPr>
            <p:cNvSpPr txBox="1"/>
            <p:nvPr/>
          </p:nvSpPr>
          <p:spPr>
            <a:xfrm>
              <a:off x="1741035" y="3709414"/>
              <a:ext cx="104547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Source Sans Pro" panose="020B0503030403020204" pitchFamily="34" charset="77"/>
                </a:rPr>
                <a:t>Unity3D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B8924A4-62AC-E746-96F1-CD5933454592}"/>
                </a:ext>
              </a:extLst>
            </p:cNvPr>
            <p:cNvSpPr txBox="1"/>
            <p:nvPr/>
          </p:nvSpPr>
          <p:spPr>
            <a:xfrm>
              <a:off x="1749852" y="6310726"/>
              <a:ext cx="10278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Source Sans Pro" panose="020B0503030403020204" pitchFamily="34" charset="77"/>
                </a:rPr>
                <a:t>Blender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658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FADDC8-60A4-914A-A852-DB5ADFD74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Complementarity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F20FE436-BC6E-F840-9587-60FDFCE32D20}"/>
              </a:ext>
            </a:extLst>
          </p:cNvPr>
          <p:cNvGrpSpPr/>
          <p:nvPr/>
        </p:nvGrpSpPr>
        <p:grpSpPr>
          <a:xfrm>
            <a:off x="2730950" y="1640989"/>
            <a:ext cx="6730100" cy="4229899"/>
            <a:chOff x="6494644" y="1080655"/>
            <a:chExt cx="23586713" cy="14824360"/>
          </a:xfrm>
        </p:grpSpPr>
        <p:sp>
          <p:nvSpPr>
            <p:cNvPr id="51" name="Parallelogram 50">
              <a:extLst>
                <a:ext uri="{FF2B5EF4-FFF2-40B4-BE49-F238E27FC236}">
                  <a16:creationId xmlns:a16="http://schemas.microsoft.com/office/drawing/2014/main" id="{F94BBD92-D482-D54D-A504-95F4FBAEBD15}"/>
                </a:ext>
              </a:extLst>
            </p:cNvPr>
            <p:cNvSpPr/>
            <p:nvPr/>
          </p:nvSpPr>
          <p:spPr>
            <a:xfrm>
              <a:off x="6494644" y="11420067"/>
              <a:ext cx="23586713" cy="3752432"/>
            </a:xfrm>
            <a:prstGeom prst="parallelogram">
              <a:avLst>
                <a:gd name="adj" fmla="val 93362"/>
              </a:avLst>
            </a:prstGeom>
            <a:solidFill>
              <a:schemeClr val="accent6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824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E298F5CA-6D78-524D-9AFB-85D04A4D83AD}"/>
                </a:ext>
              </a:extLst>
            </p:cNvPr>
            <p:cNvSpPr/>
            <p:nvPr/>
          </p:nvSpPr>
          <p:spPr>
            <a:xfrm>
              <a:off x="14904720" y="12471959"/>
              <a:ext cx="6766560" cy="18762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824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84E89BA-6170-4744-B0E4-956714A5062F}"/>
                </a:ext>
              </a:extLst>
            </p:cNvPr>
            <p:cNvSpPr txBox="1"/>
            <p:nvPr/>
          </p:nvSpPr>
          <p:spPr>
            <a:xfrm>
              <a:off x="7829664" y="13022432"/>
              <a:ext cx="1360677" cy="2049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i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g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11A1564-A193-954B-BDAB-E8801374A830}"/>
                </a:ext>
              </a:extLst>
            </p:cNvPr>
            <p:cNvGrpSpPr/>
            <p:nvPr/>
          </p:nvGrpSpPr>
          <p:grpSpPr>
            <a:xfrm>
              <a:off x="16211953" y="13207611"/>
              <a:ext cx="4152095" cy="536061"/>
              <a:chOff x="16267371" y="13207611"/>
              <a:chExt cx="4152095" cy="536061"/>
            </a:xfrm>
          </p:grpSpPr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1E204937-11E7-E241-9AF0-D1F8D9B95EC0}"/>
                  </a:ext>
                </a:extLst>
              </p:cNvPr>
              <p:cNvSpPr/>
              <p:nvPr/>
            </p:nvSpPr>
            <p:spPr>
              <a:xfrm>
                <a:off x="16267371" y="13207611"/>
                <a:ext cx="536061" cy="536061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824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E1B83E35-7901-9847-A6DD-26031FDAC0B4}"/>
                  </a:ext>
                </a:extLst>
              </p:cNvPr>
              <p:cNvSpPr/>
              <p:nvPr/>
            </p:nvSpPr>
            <p:spPr>
              <a:xfrm>
                <a:off x="19883405" y="13207611"/>
                <a:ext cx="536061" cy="536061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824"/>
              </a:p>
            </p:txBody>
          </p:sp>
        </p:grp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80416DB3-7AA8-114F-8702-E99F2B2F2A7B}"/>
                </a:ext>
              </a:extLst>
            </p:cNvPr>
            <p:cNvCxnSpPr/>
            <p:nvPr/>
          </p:nvCxnSpPr>
          <p:spPr>
            <a:xfrm>
              <a:off x="18288000" y="5181600"/>
              <a:ext cx="0" cy="8118764"/>
            </a:xfrm>
            <a:prstGeom prst="straightConnector1">
              <a:avLst/>
            </a:prstGeom>
            <a:ln w="76200">
              <a:solidFill>
                <a:srgbClr val="0070C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812309C-557E-9E47-8D03-B15A9B8F8C4A}"/>
                </a:ext>
              </a:extLst>
            </p:cNvPr>
            <p:cNvCxnSpPr>
              <a:cxnSpLocks/>
              <a:stCxn id="66" idx="4"/>
              <a:endCxn id="52" idx="2"/>
            </p:cNvCxnSpPr>
            <p:nvPr/>
          </p:nvCxnSpPr>
          <p:spPr>
            <a:xfrm>
              <a:off x="14242473" y="5167202"/>
              <a:ext cx="662247" cy="8242865"/>
            </a:xfrm>
            <a:prstGeom prst="lin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A2DC8FB-9875-B542-BB23-8E49E710433E}"/>
                </a:ext>
              </a:extLst>
            </p:cNvPr>
            <p:cNvCxnSpPr>
              <a:cxnSpLocks/>
              <a:stCxn id="66" idx="4"/>
              <a:endCxn id="52" idx="6"/>
            </p:cNvCxnSpPr>
            <p:nvPr/>
          </p:nvCxnSpPr>
          <p:spPr>
            <a:xfrm>
              <a:off x="14242473" y="5167202"/>
              <a:ext cx="7428807" cy="8242865"/>
            </a:xfrm>
            <a:prstGeom prst="lin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BDE78510-5961-AC48-83C8-440531BC3D4B}"/>
                </a:ext>
              </a:extLst>
            </p:cNvPr>
            <p:cNvCxnSpPr>
              <a:cxnSpLocks/>
              <a:stCxn id="67" idx="4"/>
              <a:endCxn id="52" idx="6"/>
            </p:cNvCxnSpPr>
            <p:nvPr/>
          </p:nvCxnSpPr>
          <p:spPr>
            <a:xfrm flipH="1">
              <a:off x="21671280" y="5167202"/>
              <a:ext cx="662248" cy="8242865"/>
            </a:xfrm>
            <a:prstGeom prst="lin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686A0208-1F22-0E42-9A7E-1C8485C08959}"/>
                </a:ext>
              </a:extLst>
            </p:cNvPr>
            <p:cNvCxnSpPr>
              <a:cxnSpLocks/>
              <a:stCxn id="67" idx="4"/>
              <a:endCxn id="52" idx="2"/>
            </p:cNvCxnSpPr>
            <p:nvPr/>
          </p:nvCxnSpPr>
          <p:spPr>
            <a:xfrm flipH="1">
              <a:off x="14904720" y="5167202"/>
              <a:ext cx="7428808" cy="8242865"/>
            </a:xfrm>
            <a:prstGeom prst="lin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3" name="Parallelogram 62">
              <a:extLst>
                <a:ext uri="{FF2B5EF4-FFF2-40B4-BE49-F238E27FC236}">
                  <a16:creationId xmlns:a16="http://schemas.microsoft.com/office/drawing/2014/main" id="{5E5C4DC0-FFE8-5244-9D6E-72783C9E26F1}"/>
                </a:ext>
              </a:extLst>
            </p:cNvPr>
            <p:cNvSpPr/>
            <p:nvPr/>
          </p:nvSpPr>
          <p:spPr>
            <a:xfrm>
              <a:off x="6494644" y="3115502"/>
              <a:ext cx="23586713" cy="3752432"/>
            </a:xfrm>
            <a:prstGeom prst="parallelogram">
              <a:avLst>
                <a:gd name="adj" fmla="val 93362"/>
              </a:avLst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824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5AF3698E-C402-D543-A07D-420FB0466A2F}"/>
                </a:ext>
              </a:extLst>
            </p:cNvPr>
            <p:cNvSpPr txBox="1"/>
            <p:nvPr/>
          </p:nvSpPr>
          <p:spPr>
            <a:xfrm>
              <a:off x="7967306" y="4717865"/>
              <a:ext cx="1085393" cy="2049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i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f</a:t>
              </a:r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6C07323D-35F6-E24F-BB40-59712BAD2CD2}"/>
                </a:ext>
              </a:extLst>
            </p:cNvPr>
            <p:cNvGrpSpPr/>
            <p:nvPr/>
          </p:nvGrpSpPr>
          <p:grpSpPr>
            <a:xfrm>
              <a:off x="13974442" y="4631141"/>
              <a:ext cx="8627116" cy="536061"/>
              <a:chOff x="14368659" y="4631141"/>
              <a:chExt cx="8627116" cy="536061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1D64375C-164C-594B-B867-35A85CAB0D74}"/>
                  </a:ext>
                </a:extLst>
              </p:cNvPr>
              <p:cNvSpPr/>
              <p:nvPr/>
            </p:nvSpPr>
            <p:spPr>
              <a:xfrm>
                <a:off x="14368659" y="4631141"/>
                <a:ext cx="536061" cy="536061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824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2211C9FE-9DAE-9D49-AE30-4FE65FD37111}"/>
                  </a:ext>
                </a:extLst>
              </p:cNvPr>
              <p:cNvSpPr/>
              <p:nvPr/>
            </p:nvSpPr>
            <p:spPr>
              <a:xfrm>
                <a:off x="22459714" y="4631141"/>
                <a:ext cx="536061" cy="536061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824"/>
              </a:p>
            </p:txBody>
          </p:sp>
        </p:grp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C5F8E29C-1FF6-4A4D-B611-A7016AF0B841}"/>
                </a:ext>
              </a:extLst>
            </p:cNvPr>
            <p:cNvCxnSpPr>
              <a:cxnSpLocks/>
              <a:stCxn id="66" idx="6"/>
              <a:endCxn id="67" idx="2"/>
            </p:cNvCxnSpPr>
            <p:nvPr/>
          </p:nvCxnSpPr>
          <p:spPr>
            <a:xfrm>
              <a:off x="14510503" y="4899172"/>
              <a:ext cx="7554994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083293C6-80F7-4748-B0E6-5677499BE35D}"/>
                </a:ext>
              </a:extLst>
            </p:cNvPr>
            <p:cNvCxnSpPr>
              <a:cxnSpLocks/>
              <a:stCxn id="55" idx="6"/>
              <a:endCxn id="56" idx="2"/>
            </p:cNvCxnSpPr>
            <p:nvPr/>
          </p:nvCxnSpPr>
          <p:spPr>
            <a:xfrm>
              <a:off x="16748014" y="13475642"/>
              <a:ext cx="3079973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023A774F-6E8A-E648-A28B-ED5EC6DC0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41526" y="1184563"/>
              <a:ext cx="4701308" cy="3525981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65A56708-1756-8A48-8F63-49C90A3E5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95710" y="11443853"/>
              <a:ext cx="5948216" cy="4461162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02912B15-C9F9-E144-8025-16F12A3B6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093383" y="1080655"/>
              <a:ext cx="5689600" cy="4267200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D2AD3781-A62D-7448-B8E5-A22EA87D8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430836" y="10896600"/>
              <a:ext cx="6197600" cy="4648200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F810C6C-C528-124E-B32A-31421485AF5F}"/>
                </a:ext>
              </a:extLst>
            </p:cNvPr>
            <p:cNvSpPr txBox="1"/>
            <p:nvPr/>
          </p:nvSpPr>
          <p:spPr>
            <a:xfrm>
              <a:off x="17226544" y="8640818"/>
              <a:ext cx="9366295" cy="18337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i="1" dirty="0">
                  <a:latin typeface="Source Sans Pro" panose="020B0503030403020204" pitchFamily="34" charset="77"/>
                </a:rPr>
                <a:t>Complementary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663EB837-855A-754F-92DF-84E944A5EC04}"/>
                </a:ext>
              </a:extLst>
            </p:cNvPr>
            <p:cNvSpPr txBox="1"/>
            <p:nvPr/>
          </p:nvSpPr>
          <p:spPr>
            <a:xfrm>
              <a:off x="14321142" y="3376092"/>
              <a:ext cx="7933713" cy="16179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i="1" dirty="0">
                  <a:latin typeface="Source Sans Pro" panose="020B0503030403020204" pitchFamily="34" charset="77"/>
                </a:rPr>
                <a:t>Interchangeable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5404D4A0-8174-5945-92C0-795700797ADC}"/>
                </a:ext>
              </a:extLst>
            </p:cNvPr>
            <p:cNvSpPr txBox="1"/>
            <p:nvPr/>
          </p:nvSpPr>
          <p:spPr>
            <a:xfrm>
              <a:off x="14321142" y="13794708"/>
              <a:ext cx="7933713" cy="16179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i="1" dirty="0">
                  <a:latin typeface="Source Sans Pro" panose="020B0503030403020204" pitchFamily="34" charset="77"/>
                </a:rPr>
                <a:t>Interchangeable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74279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4DC55EB-22A4-264A-98A4-6396710DB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Consider a </a:t>
            </a:r>
            <a:r>
              <a:rPr lang="en-US" i="1" dirty="0"/>
              <a:t>graph</a:t>
            </a:r>
            <a:r>
              <a:rPr lang="en-US" dirty="0"/>
              <a:t> of complementary relations.</a:t>
            </a:r>
          </a:p>
          <a:p>
            <a:r>
              <a:rPr lang="en-US" dirty="0"/>
              <a:t>Infer </a:t>
            </a:r>
            <a:r>
              <a:rPr lang="en-US" i="1" dirty="0"/>
              <a:t>unseen</a:t>
            </a:r>
            <a:r>
              <a:rPr lang="en-US" dirty="0"/>
              <a:t> relations.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E90FC44-6D31-B74E-B805-D46A8D84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Embedding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36B7C9A-E1BE-FA43-BF4F-43F68F0C454B}"/>
              </a:ext>
            </a:extLst>
          </p:cNvPr>
          <p:cNvGrpSpPr/>
          <p:nvPr/>
        </p:nvGrpSpPr>
        <p:grpSpPr>
          <a:xfrm>
            <a:off x="2927437" y="2866705"/>
            <a:ext cx="7312709" cy="3840480"/>
            <a:chOff x="2927437" y="2926080"/>
            <a:chExt cx="7312709" cy="384048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9A82DACC-45C1-F145-A1FF-8B07335F7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27437" y="2926080"/>
              <a:ext cx="6337127" cy="384048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326FB06-03AC-154C-8D02-E207DE99F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75192" y="4960247"/>
              <a:ext cx="1350767" cy="1013076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54BE2A7-D7E0-3844-9194-22346D1FD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10030" y="5078445"/>
              <a:ext cx="1470214" cy="110266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BD4CA34-EE47-8B44-A02C-11E59B6BB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73262" y="4447492"/>
              <a:ext cx="652409" cy="48930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2F398BC-38B0-2347-9342-2D2A7E499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87507" y="4166955"/>
              <a:ext cx="768461" cy="576346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9488205-4827-784D-8C56-69F036D0CA48}"/>
                </a:ext>
              </a:extLst>
            </p:cNvPr>
            <p:cNvGrpSpPr/>
            <p:nvPr/>
          </p:nvGrpSpPr>
          <p:grpSpPr>
            <a:xfrm>
              <a:off x="8306787" y="4162301"/>
              <a:ext cx="1933359" cy="784969"/>
              <a:chOff x="4019795" y="5355772"/>
              <a:chExt cx="1933359" cy="784969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382096DC-B651-8E4F-A28B-8DBC6AD954DC}"/>
                  </a:ext>
                </a:extLst>
              </p:cNvPr>
              <p:cNvCxnSpPr/>
              <p:nvPr/>
            </p:nvCxnSpPr>
            <p:spPr>
              <a:xfrm>
                <a:off x="4019795" y="5540438"/>
                <a:ext cx="731520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D1C416D0-317E-FC42-89F7-629CEF8D1200}"/>
                  </a:ext>
                </a:extLst>
              </p:cNvPr>
              <p:cNvCxnSpPr/>
              <p:nvPr/>
            </p:nvCxnSpPr>
            <p:spPr>
              <a:xfrm>
                <a:off x="4019795" y="5956075"/>
                <a:ext cx="731520" cy="0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D0DAA5A-F570-2E4A-999F-FEE0E0168E1C}"/>
                  </a:ext>
                </a:extLst>
              </p:cNvPr>
              <p:cNvSpPr txBox="1"/>
              <p:nvPr/>
            </p:nvSpPr>
            <p:spPr>
              <a:xfrm>
                <a:off x="4868883" y="5355772"/>
                <a:ext cx="10842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Observed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41117D5-87CF-1F49-8929-3D6D2BE1D792}"/>
                  </a:ext>
                </a:extLst>
              </p:cNvPr>
              <p:cNvSpPr txBox="1"/>
              <p:nvPr/>
            </p:nvSpPr>
            <p:spPr>
              <a:xfrm>
                <a:off x="4868883" y="5771409"/>
                <a:ext cx="8963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Unseen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01725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22947796-7739-3A4D-99AE-7F142E5D6E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Learn an embedding function (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𝒇</m:t>
                    </m:r>
                  </m:oMath>
                </a14:m>
                <a:r>
                  <a:rPr lang="en-US" dirty="0"/>
                  <a:t>) of partial shapes with the given relation energy function (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𝒈</m:t>
                    </m:r>
                  </m:oMath>
                </a14:m>
                <a:r>
                  <a:rPr lang="en-US" dirty="0"/>
                  <a:t>).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22947796-7739-3A4D-99AE-7F142E5D6E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48" t="-8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>
            <a:extLst>
              <a:ext uri="{FF2B5EF4-FFF2-40B4-BE49-F238E27FC236}">
                <a16:creationId xmlns:a16="http://schemas.microsoft.com/office/drawing/2014/main" id="{85B9D805-786E-C140-A312-34892548A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Embedding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2920000-5010-F44E-90C6-968D29AFB5AC}"/>
              </a:ext>
            </a:extLst>
          </p:cNvPr>
          <p:cNvGrpSpPr/>
          <p:nvPr/>
        </p:nvGrpSpPr>
        <p:grpSpPr>
          <a:xfrm>
            <a:off x="562979" y="3200400"/>
            <a:ext cx="11109131" cy="2194560"/>
            <a:chOff x="1073121" y="3267635"/>
            <a:chExt cx="11109131" cy="219456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86488A4-9460-944D-B0C1-35D5B776449A}"/>
                    </a:ext>
                  </a:extLst>
                </p:cNvPr>
                <p:cNvSpPr txBox="1"/>
                <p:nvPr/>
              </p:nvSpPr>
              <p:spPr>
                <a:xfrm>
                  <a:off x="1073121" y="3626251"/>
                  <a:ext cx="11109131" cy="147732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96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ctrlPr>
                              <a:rPr lang="en-US" sz="9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96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sz="9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9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𝑥𝑥</m:t>
                                </m:r>
                              </m:e>
                            </m:d>
                            <m:r>
                              <a:rPr lang="en-US" sz="9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9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sz="9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9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𝑥𝑥</m:t>
                            </m:r>
                            <m:r>
                              <a:rPr lang="en-US" sz="9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  <m:r>
                          <a:rPr lang="en-US" sz="9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sz="9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oMath>
                    </m:oMathPara>
                  </a14:m>
                  <a:endParaRPr lang="en-US" sz="9600" strike="sngStrike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86488A4-9460-944D-B0C1-35D5B77644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3121" y="3626251"/>
                  <a:ext cx="11109131" cy="1477328"/>
                </a:xfrm>
                <a:prstGeom prst="rect">
                  <a:avLst/>
                </a:prstGeom>
                <a:blipFill>
                  <a:blip r:embed="rId4"/>
                  <a:stretch>
                    <a:fillRect l="-3539" r="-228" b="-322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B1432EE-30A7-6447-9332-A9A598E5E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67000" y="3267635"/>
              <a:ext cx="2926080" cy="219456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76BCCDD-AEEE-2649-B4C5-5947D7D12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02823" y="3747695"/>
              <a:ext cx="1645920" cy="123444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C8CA790-FBA5-FA4F-B72E-CBC30B955311}"/>
              </a:ext>
            </a:extLst>
          </p:cNvPr>
          <p:cNvGrpSpPr/>
          <p:nvPr/>
        </p:nvGrpSpPr>
        <p:grpSpPr>
          <a:xfrm>
            <a:off x="349624" y="5190565"/>
            <a:ext cx="987771" cy="1370384"/>
            <a:chOff x="349624" y="5190565"/>
            <a:chExt cx="987771" cy="1370384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FD3F6E8-0C01-F24F-A0B4-728A95DDC23F}"/>
                </a:ext>
              </a:extLst>
            </p:cNvPr>
            <p:cNvCxnSpPr>
              <a:cxnSpLocks/>
            </p:cNvCxnSpPr>
            <p:nvPr/>
          </p:nvCxnSpPr>
          <p:spPr>
            <a:xfrm>
              <a:off x="847165" y="5190565"/>
              <a:ext cx="0" cy="731520"/>
            </a:xfrm>
            <a:prstGeom prst="line">
              <a:avLst/>
            </a:prstGeom>
            <a:ln w="28575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B87E690-D203-CB44-A245-14437C55E766}"/>
                </a:ext>
              </a:extLst>
            </p:cNvPr>
            <p:cNvSpPr txBox="1"/>
            <p:nvPr/>
          </p:nvSpPr>
          <p:spPr>
            <a:xfrm>
              <a:off x="349624" y="6037729"/>
              <a:ext cx="98777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latin typeface="Source Sans Pro" panose="020B0503030403020204" pitchFamily="34" charset="77"/>
                </a:rPr>
                <a:t>Fixed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902C690-AAF2-0F40-A63F-1538713499C3}"/>
              </a:ext>
            </a:extLst>
          </p:cNvPr>
          <p:cNvGrpSpPr/>
          <p:nvPr/>
        </p:nvGrpSpPr>
        <p:grpSpPr>
          <a:xfrm>
            <a:off x="2164977" y="5190565"/>
            <a:ext cx="3536577" cy="1370384"/>
            <a:chOff x="2164977" y="5190565"/>
            <a:chExt cx="3536577" cy="1370384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343C565-4851-564F-9CE4-7D70DD7C5AA0}"/>
                </a:ext>
              </a:extLst>
            </p:cNvPr>
            <p:cNvCxnSpPr>
              <a:cxnSpLocks/>
              <a:endCxn id="15" idx="0"/>
            </p:cNvCxnSpPr>
            <p:nvPr/>
          </p:nvCxnSpPr>
          <p:spPr>
            <a:xfrm>
              <a:off x="2164977" y="5190565"/>
              <a:ext cx="1768289" cy="847164"/>
            </a:xfrm>
            <a:prstGeom prst="line">
              <a:avLst/>
            </a:prstGeom>
            <a:ln w="28575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4BD3735-6EF7-D445-9297-3D3CBC30AD09}"/>
                </a:ext>
              </a:extLst>
            </p:cNvPr>
            <p:cNvSpPr txBox="1"/>
            <p:nvPr/>
          </p:nvSpPr>
          <p:spPr>
            <a:xfrm>
              <a:off x="3222975" y="6037729"/>
              <a:ext cx="142058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>
                  <a:latin typeface="Source Sans Pro" panose="020B0503030403020204" pitchFamily="34" charset="77"/>
                </a:rPr>
                <a:t>Learned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E7165FD-DADE-E649-AB19-9D584FDE8E3E}"/>
                </a:ext>
              </a:extLst>
            </p:cNvPr>
            <p:cNvCxnSpPr>
              <a:cxnSpLocks/>
              <a:endCxn id="15" idx="0"/>
            </p:cNvCxnSpPr>
            <p:nvPr/>
          </p:nvCxnSpPr>
          <p:spPr>
            <a:xfrm flipH="1">
              <a:off x="3933266" y="5190565"/>
              <a:ext cx="1768288" cy="847164"/>
            </a:xfrm>
            <a:prstGeom prst="line">
              <a:avLst/>
            </a:prstGeom>
            <a:ln w="28575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0230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4DC55EB-22A4-264A-98A4-6396710DB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E.g. Proximity-based node embedding</a:t>
            </a:r>
            <a:br>
              <a:rPr lang="en-US" dirty="0"/>
            </a:br>
            <a:r>
              <a:rPr lang="en-US" sz="2800" dirty="0"/>
              <a:t>[Hamilton et al. 2017, </a:t>
            </a:r>
            <a:r>
              <a:rPr lang="en-US" sz="2800" dirty="0" err="1"/>
              <a:t>Kipf</a:t>
            </a:r>
            <a:r>
              <a:rPr lang="en-US" sz="2800" dirty="0"/>
              <a:t> et al. 2017]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E90FC44-6D31-B74E-B805-D46A8D84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Embedding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B2FBC4F-3F53-5C4C-8293-B12A78E51EBF}"/>
                  </a:ext>
                </a:extLst>
              </p:cNvPr>
              <p:cNvSpPr txBox="1"/>
              <p:nvPr/>
            </p:nvSpPr>
            <p:spPr>
              <a:xfrm>
                <a:off x="3515005" y="2651760"/>
                <a:ext cx="5161991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  <m:sup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800" strike="sngStrike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B2FBC4F-3F53-5C4C-8293-B12A78E51E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5005" y="2651760"/>
                <a:ext cx="5161991" cy="738664"/>
              </a:xfrm>
              <a:prstGeom prst="rect">
                <a:avLst/>
              </a:prstGeom>
              <a:blipFill>
                <a:blip r:embed="rId3"/>
                <a:stretch>
                  <a:fillRect l="-3931" t="-1695" b="-22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3E2CEA09-2D55-F845-AB1C-A751B0976EB2}"/>
              </a:ext>
            </a:extLst>
          </p:cNvPr>
          <p:cNvGrpSpPr/>
          <p:nvPr/>
        </p:nvGrpSpPr>
        <p:grpSpPr>
          <a:xfrm>
            <a:off x="1639481" y="3657600"/>
            <a:ext cx="8913039" cy="2926080"/>
            <a:chOff x="1642657" y="3657600"/>
            <a:chExt cx="8913039" cy="2926080"/>
          </a:xfrm>
        </p:grpSpPr>
        <p:sp>
          <p:nvSpPr>
            <p:cNvPr id="8" name="Right Arrow 7">
              <a:extLst>
                <a:ext uri="{FF2B5EF4-FFF2-40B4-BE49-F238E27FC236}">
                  <a16:creationId xmlns:a16="http://schemas.microsoft.com/office/drawing/2014/main" id="{F8300E0B-66CA-7B42-BC23-10471E1F4D52}"/>
                </a:ext>
              </a:extLst>
            </p:cNvPr>
            <p:cNvSpPr/>
            <p:nvPr/>
          </p:nvSpPr>
          <p:spPr>
            <a:xfrm>
              <a:off x="5736193" y="4892040"/>
              <a:ext cx="640080" cy="457200"/>
            </a:xfrm>
            <a:prstGeom prst="rightArrow">
              <a:avLst/>
            </a:prstGeom>
            <a:solidFill>
              <a:schemeClr val="accent3"/>
            </a:solidFill>
            <a:ln w="19050">
              <a:noFill/>
              <a:headEnd type="none" w="med" len="med"/>
              <a:tailEnd type="arrow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0639B90-53E2-074F-82FA-7F670AC05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3680" y="3657600"/>
              <a:ext cx="3972016" cy="292608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341BAA9-EF28-B64E-918C-F68C8D85A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42657" y="3657600"/>
              <a:ext cx="3886128" cy="292608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FBE0690-E9D0-EA4D-B5FD-D1F32429B9D3}"/>
              </a:ext>
            </a:extLst>
          </p:cNvPr>
          <p:cNvSpPr txBox="1"/>
          <p:nvPr/>
        </p:nvSpPr>
        <p:spPr>
          <a:xfrm>
            <a:off x="7165299" y="2038662"/>
            <a:ext cx="4402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C00000"/>
                </a:solidFill>
                <a:latin typeface="Source Sans Pro" panose="020B0503030403020204" pitchFamily="34" charset="77"/>
              </a:rPr>
              <a:t>NOT applicable to our case!</a:t>
            </a:r>
          </a:p>
        </p:txBody>
      </p:sp>
    </p:spTree>
    <p:extLst>
      <p:ext uri="{BB962C8B-B14F-4D97-AF65-F5344CB8AC3E}">
        <p14:creationId xmlns:p14="http://schemas.microsoft.com/office/powerpoint/2010/main" val="78185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AC8134-47DC-A144-A72D-5882DAD671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Properties of complementarity relation:</a:t>
            </a:r>
          </a:p>
          <a:p>
            <a:pPr lvl="1"/>
            <a:r>
              <a:rPr lang="en-US" dirty="0"/>
              <a:t>Nontransitive: Only </a:t>
            </a:r>
            <a:r>
              <a:rPr lang="en-US" i="1" dirty="0"/>
              <a:t>first-order</a:t>
            </a:r>
            <a:r>
              <a:rPr lang="en-US" dirty="0"/>
              <a:t> neighbors matter.</a:t>
            </a:r>
          </a:p>
          <a:p>
            <a:pPr lvl="1"/>
            <a:r>
              <a:rPr lang="en-US" dirty="0"/>
              <a:t>Irreflexive: </a:t>
            </a:r>
            <a:r>
              <a:rPr lang="en-US" i="1" dirty="0"/>
              <a:t>Self-relation</a:t>
            </a:r>
            <a:r>
              <a:rPr lang="en-US" dirty="0"/>
              <a:t> is NOT allowed.</a:t>
            </a:r>
          </a:p>
          <a:p>
            <a:pPr lvl="1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8DD816F-8139-E845-ADA5-8CEA7B29B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Embedding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B121814-36F4-E64F-8BD9-DCFB29464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440" y="3291840"/>
            <a:ext cx="4389120" cy="3335955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BA60A568-56D3-3B49-AD79-3A6DAF8740E1}"/>
              </a:ext>
            </a:extLst>
          </p:cNvPr>
          <p:cNvSpPr>
            <a:spLocks noChangeAspect="1"/>
          </p:cNvSpPr>
          <p:nvPr/>
        </p:nvSpPr>
        <p:spPr>
          <a:xfrm rot="19306678">
            <a:off x="5630320" y="4691267"/>
            <a:ext cx="457200" cy="324057"/>
          </a:xfrm>
          <a:prstGeom prst="ellips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5EFF8D-94FE-DE49-9F04-548AC2A1456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1440" y="3291840"/>
            <a:ext cx="4389120" cy="3335955"/>
          </a:xfrm>
          <a:prstGeom prst="rect">
            <a:avLst/>
          </a:prstGeom>
        </p:spPr>
      </p:pic>
      <p:pic>
        <p:nvPicPr>
          <p:cNvPr id="16" name="Graphic 15" descr="Close">
            <a:extLst>
              <a:ext uri="{FF2B5EF4-FFF2-40B4-BE49-F238E27FC236}">
                <a16:creationId xmlns:a16="http://schemas.microsoft.com/office/drawing/2014/main" id="{36588F2F-A005-5744-8E49-EC992209F9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60720" y="4389120"/>
            <a:ext cx="548640" cy="5486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DEA3A1-501F-2046-9074-06AD32F524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0792" y="5035344"/>
            <a:ext cx="1350767" cy="10130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A93721-88DC-5745-B1EE-B124519E5B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5512" y="4669446"/>
            <a:ext cx="1470214" cy="11026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5FBDD1-F405-5542-942A-9247579C6B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49227" y="4751188"/>
            <a:ext cx="652409" cy="48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10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47E1230-FF91-8043-8367-AB941B8D84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Create </a:t>
            </a:r>
            <a:r>
              <a:rPr lang="en-US" i="1" dirty="0"/>
              <a:t>two</a:t>
            </a:r>
            <a:r>
              <a:rPr lang="en-US" dirty="0"/>
              <a:t> embedding spaces.</a:t>
            </a:r>
          </a:p>
          <a:p>
            <a:pPr lvl="1"/>
            <a:r>
              <a:rPr lang="en-US" dirty="0"/>
              <a:t>All partial shapes present in both spaces.</a:t>
            </a:r>
          </a:p>
          <a:p>
            <a:pPr lvl="1"/>
            <a:r>
              <a:rPr lang="en-US" u="sng" dirty="0"/>
              <a:t>Naïve idea</a:t>
            </a:r>
            <a:r>
              <a:rPr lang="en-US" dirty="0"/>
              <a:t>: One space </a:t>
            </a:r>
            <a:r>
              <a:rPr lang="en-US" i="1" dirty="0"/>
              <a:t>mirrors</a:t>
            </a:r>
            <a:r>
              <a:rPr lang="en-US" dirty="0"/>
              <a:t> complements of the other space.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C2CCEC-2AF3-2D45-89C1-ADF5A6D81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Dual Embedding Space</a:t>
            </a: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CA3B53C2-4D6D-FB48-9A6C-3840D5A0DEB4}"/>
              </a:ext>
            </a:extLst>
          </p:cNvPr>
          <p:cNvSpPr/>
          <p:nvPr/>
        </p:nvSpPr>
        <p:spPr>
          <a:xfrm>
            <a:off x="3158163" y="5630086"/>
            <a:ext cx="5875675" cy="934766"/>
          </a:xfrm>
          <a:prstGeom prst="parallelogram">
            <a:avLst>
              <a:gd name="adj" fmla="val 93362"/>
            </a:avLst>
          </a:prstGeom>
          <a:solidFill>
            <a:schemeClr val="accent6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96B729-7849-F44B-BDE5-396A58884220}"/>
              </a:ext>
            </a:extLst>
          </p:cNvPr>
          <p:cNvSpPr txBox="1"/>
          <p:nvPr/>
        </p:nvSpPr>
        <p:spPr>
          <a:xfrm>
            <a:off x="3660065" y="5935528"/>
            <a:ext cx="313488" cy="4523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E4DD05A-EEA8-EE4E-A348-0EA8960FDF49}"/>
              </a:ext>
            </a:extLst>
          </p:cNvPr>
          <p:cNvGrpSpPr/>
          <p:nvPr/>
        </p:nvGrpSpPr>
        <p:grpSpPr>
          <a:xfrm>
            <a:off x="4984242" y="5128231"/>
            <a:ext cx="3483182" cy="1476812"/>
            <a:chOff x="4984242" y="5128231"/>
            <a:chExt cx="3483182" cy="1476812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93262D1-D1AF-CF4B-8DDC-4CB35B3FC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98341" y="5128231"/>
              <a:ext cx="1969083" cy="1476812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FC54A3E3-5AD0-154F-B673-24CE75F3D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4242" y="5441761"/>
              <a:ext cx="1120224" cy="840168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0B39D38-2412-6F48-BD58-71F912346A3A}"/>
              </a:ext>
            </a:extLst>
          </p:cNvPr>
          <p:cNvGrpSpPr/>
          <p:nvPr/>
        </p:nvGrpSpPr>
        <p:grpSpPr>
          <a:xfrm>
            <a:off x="4862865" y="4208009"/>
            <a:ext cx="2114499" cy="1947206"/>
            <a:chOff x="4862865" y="4208009"/>
            <a:chExt cx="2114499" cy="1947206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FAAD560-1FB9-5148-8CFF-99656E2C70B4}"/>
                </a:ext>
              </a:extLst>
            </p:cNvPr>
            <p:cNvSpPr/>
            <p:nvPr/>
          </p:nvSpPr>
          <p:spPr>
            <a:xfrm>
              <a:off x="4862865" y="6021677"/>
              <a:ext cx="133538" cy="1335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824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0F36D3C-681A-9849-A13A-5A458A7D722E}"/>
                </a:ext>
              </a:extLst>
            </p:cNvPr>
            <p:cNvSpPr/>
            <p:nvPr/>
          </p:nvSpPr>
          <p:spPr>
            <a:xfrm>
              <a:off x="6843826" y="6021677"/>
              <a:ext cx="133538" cy="1335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824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4CE369C-71DC-844F-805C-DF95B44F52E8}"/>
                </a:ext>
              </a:extLst>
            </p:cNvPr>
            <p:cNvSpPr/>
            <p:nvPr/>
          </p:nvSpPr>
          <p:spPr>
            <a:xfrm>
              <a:off x="4862865" y="4208009"/>
              <a:ext cx="133538" cy="1335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824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2CBCA6F-B4E6-F043-843B-B891BF360FFD}"/>
                </a:ext>
              </a:extLst>
            </p:cNvPr>
            <p:cNvSpPr/>
            <p:nvPr/>
          </p:nvSpPr>
          <p:spPr>
            <a:xfrm>
              <a:off x="6843826" y="4208009"/>
              <a:ext cx="133538" cy="1335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824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4A73638-01EF-4D4A-8CDB-701FBA905D51}"/>
                </a:ext>
              </a:extLst>
            </p:cNvPr>
            <p:cNvCxnSpPr>
              <a:cxnSpLocks/>
            </p:cNvCxnSpPr>
            <p:nvPr/>
          </p:nvCxnSpPr>
          <p:spPr>
            <a:xfrm>
              <a:off x="4929634" y="4341547"/>
              <a:ext cx="0" cy="1680130"/>
            </a:xfrm>
            <a:prstGeom prst="lin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565B3B5-2635-5A42-A334-A7BDD6D6D9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09821" y="4343400"/>
              <a:ext cx="1" cy="1700784"/>
            </a:xfrm>
            <a:prstGeom prst="lin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0E5983A-DC4A-3844-B38D-D54C28CBC5F1}"/>
              </a:ext>
            </a:extLst>
          </p:cNvPr>
          <p:cNvGrpSpPr/>
          <p:nvPr/>
        </p:nvGrpSpPr>
        <p:grpSpPr>
          <a:xfrm>
            <a:off x="841701" y="4655014"/>
            <a:ext cx="11020663" cy="1144636"/>
            <a:chOff x="846443" y="4655014"/>
            <a:chExt cx="11020663" cy="1144636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456E117B-7454-5644-BDF6-DDABC070D1AF}"/>
                </a:ext>
              </a:extLst>
            </p:cNvPr>
            <p:cNvGrpSpPr/>
            <p:nvPr/>
          </p:nvGrpSpPr>
          <p:grpSpPr>
            <a:xfrm>
              <a:off x="846443" y="4655014"/>
              <a:ext cx="3714607" cy="1144636"/>
              <a:chOff x="846443" y="4585688"/>
              <a:chExt cx="3714607" cy="114463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01E5042E-EA69-674A-B2F9-DDB5866D26EB}"/>
                      </a:ext>
                    </a:extLst>
                  </p:cNvPr>
                  <p:cNvSpPr txBox="1"/>
                  <p:nvPr/>
                </p:nvSpPr>
                <p:spPr>
                  <a:xfrm>
                    <a:off x="846443" y="4819452"/>
                    <a:ext cx="3714607" cy="67710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440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4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𝑥𝑥</m:t>
                              </m:r>
                            </m:e>
                          </m:d>
                          <m:r>
                            <a:rPr lang="en-US" sz="4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4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𝑥𝑥</m:t>
                          </m:r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sz="4400" strike="sngStrike" dirty="0"/>
                  </a:p>
                </p:txBody>
              </p:sp>
            </mc:Choice>
            <mc:Fallback xmlns=""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01E5042E-EA69-674A-B2F9-DDB5866D26E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46443" y="4819452"/>
                    <a:ext cx="3714607" cy="677108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6122" r="-3061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9F0C65C7-03A8-5341-B5D9-4198887430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35742" y="4585688"/>
                <a:ext cx="1526181" cy="1144636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BA6C4272-9C79-0748-B246-EE9CF4A888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08426" y="4826065"/>
                <a:ext cx="868255" cy="651191"/>
              </a:xfrm>
              <a:prstGeom prst="rect">
                <a:avLst/>
              </a:prstGeom>
            </p:spPr>
          </p:pic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7EDADDA5-EF56-554E-A16A-1F19945419A4}"/>
                </a:ext>
              </a:extLst>
            </p:cNvPr>
            <p:cNvGrpSpPr/>
            <p:nvPr/>
          </p:nvGrpSpPr>
          <p:grpSpPr>
            <a:xfrm>
              <a:off x="8152499" y="4655014"/>
              <a:ext cx="3714607" cy="1144636"/>
              <a:chOff x="846443" y="4585688"/>
              <a:chExt cx="3714607" cy="114463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DF67D90D-CD74-2A46-9B79-A9A9AAB1A241}"/>
                      </a:ext>
                    </a:extLst>
                  </p:cNvPr>
                  <p:cNvSpPr txBox="1"/>
                  <p:nvPr/>
                </p:nvSpPr>
                <p:spPr>
                  <a:xfrm>
                    <a:off x="846443" y="4819452"/>
                    <a:ext cx="3714607" cy="67710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4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𝑥𝑥</m:t>
                              </m:r>
                            </m:e>
                          </m:d>
                          <m:r>
                            <a:rPr lang="en-US" sz="4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4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𝑥𝑥</m:t>
                          </m:r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sz="4400" strike="sngStrike" dirty="0"/>
                  </a:p>
                </p:txBody>
              </p:sp>
            </mc:Choice>
            <mc:Fallback xmlns="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DF67D90D-CD74-2A46-9B79-A9A9AAB1A24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46443" y="4819452"/>
                    <a:ext cx="3714607" cy="677108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4778" r="-3072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F70A4EAA-13AA-C24E-85C6-91AEC2449D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35742" y="4585688"/>
                <a:ext cx="1526181" cy="1144636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41CB16F2-6EAF-A142-8BFB-CADECA4A5D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08426" y="4826065"/>
                <a:ext cx="868255" cy="651191"/>
              </a:xfrm>
              <a:prstGeom prst="rect">
                <a:avLst/>
              </a:prstGeom>
            </p:spPr>
          </p:pic>
        </p:grpSp>
      </p:grp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A5AD9702-E0F5-634E-9A17-0C4D43A0D81A}"/>
              </a:ext>
            </a:extLst>
          </p:cNvPr>
          <p:cNvSpPr/>
          <p:nvPr/>
        </p:nvSpPr>
        <p:spPr>
          <a:xfrm>
            <a:off x="3158163" y="3808227"/>
            <a:ext cx="5875675" cy="934766"/>
          </a:xfrm>
          <a:prstGeom prst="parallelogram">
            <a:avLst>
              <a:gd name="adj" fmla="val 93362"/>
            </a:avLst>
          </a:prstGeom>
          <a:solidFill>
            <a:schemeClr val="accent5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93DAB40-D18B-FB41-B4AE-5A3A46526D67}"/>
              </a:ext>
            </a:extLst>
          </p:cNvPr>
          <p:cNvSpPr txBox="1"/>
          <p:nvPr/>
        </p:nvSpPr>
        <p:spPr>
          <a:xfrm>
            <a:off x="3689862" y="4113670"/>
            <a:ext cx="253895" cy="4523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f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F52B36D-B421-374A-BDE9-6B85BDED500F}"/>
              </a:ext>
            </a:extLst>
          </p:cNvPr>
          <p:cNvGrpSpPr/>
          <p:nvPr/>
        </p:nvGrpSpPr>
        <p:grpSpPr>
          <a:xfrm>
            <a:off x="4559813" y="3244567"/>
            <a:ext cx="3483181" cy="1476812"/>
            <a:chOff x="4559813" y="3244567"/>
            <a:chExt cx="3483181" cy="1476812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A6D82C7-0CDC-2F4C-90CD-83CAD1DE2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59813" y="3244567"/>
              <a:ext cx="1969083" cy="1476812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7B0BA081-1F67-0D4C-8857-4CA4C7F8D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22770" y="3558097"/>
              <a:ext cx="1120224" cy="8401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169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47E1230-FF91-8043-8367-AB941B8D84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Problem</a:t>
            </a:r>
            <a:r>
              <a:rPr lang="en-US" dirty="0"/>
              <a:t>: Embedding collapse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C2CCEC-2AF3-2D45-89C1-ADF5A6D81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Dual Embedding Space</a:t>
            </a: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E8052E0E-9253-8A42-8053-4D406A9F951B}"/>
              </a:ext>
            </a:extLst>
          </p:cNvPr>
          <p:cNvSpPr/>
          <p:nvPr/>
        </p:nvSpPr>
        <p:spPr>
          <a:xfrm>
            <a:off x="4724625" y="5117885"/>
            <a:ext cx="6796164" cy="1081208"/>
          </a:xfrm>
          <a:prstGeom prst="parallelogram">
            <a:avLst>
              <a:gd name="adj" fmla="val 93362"/>
            </a:avLst>
          </a:prstGeom>
          <a:solidFill>
            <a:schemeClr val="accent6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2EEA07D-CA1E-394E-9432-065AA04D459F}"/>
              </a:ext>
            </a:extLst>
          </p:cNvPr>
          <p:cNvSpPr/>
          <p:nvPr/>
        </p:nvSpPr>
        <p:spPr>
          <a:xfrm>
            <a:off x="6506010" y="5570824"/>
            <a:ext cx="154458" cy="15445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96B1370-F02C-504C-9959-3A2FBDD80141}"/>
              </a:ext>
            </a:extLst>
          </p:cNvPr>
          <p:cNvSpPr/>
          <p:nvPr/>
        </p:nvSpPr>
        <p:spPr>
          <a:xfrm>
            <a:off x="7293644" y="5570824"/>
            <a:ext cx="154458" cy="15445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CFA980F-70B6-2F49-BAC0-D5E2F3EEA9F6}"/>
              </a:ext>
            </a:extLst>
          </p:cNvPr>
          <p:cNvSpPr/>
          <p:nvPr/>
        </p:nvSpPr>
        <p:spPr>
          <a:xfrm>
            <a:off x="8797311" y="5570824"/>
            <a:ext cx="154458" cy="15445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8287723-C6FD-8D42-B0FF-6526BA269664}"/>
              </a:ext>
            </a:extLst>
          </p:cNvPr>
          <p:cNvSpPr/>
          <p:nvPr/>
        </p:nvSpPr>
        <p:spPr>
          <a:xfrm>
            <a:off x="9584946" y="5570824"/>
            <a:ext cx="154458" cy="15445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CFC9A20-B674-DD4C-93CD-203AE2253D3D}"/>
              </a:ext>
            </a:extLst>
          </p:cNvPr>
          <p:cNvCxnSpPr>
            <a:cxnSpLocks/>
            <a:stCxn id="38" idx="4"/>
            <a:endCxn id="5" idx="0"/>
          </p:cNvCxnSpPr>
          <p:nvPr/>
        </p:nvCxnSpPr>
        <p:spPr>
          <a:xfrm>
            <a:off x="6583239" y="3341918"/>
            <a:ext cx="0" cy="2228905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73368BA-6A09-384C-A1B3-AF3F650C6338}"/>
              </a:ext>
            </a:extLst>
          </p:cNvPr>
          <p:cNvCxnSpPr>
            <a:cxnSpLocks/>
            <a:stCxn id="38" idx="4"/>
            <a:endCxn id="6" idx="1"/>
          </p:cNvCxnSpPr>
          <p:nvPr/>
        </p:nvCxnSpPr>
        <p:spPr>
          <a:xfrm>
            <a:off x="6583239" y="3341919"/>
            <a:ext cx="733025" cy="2251525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B231C46-432D-EB4D-96B4-71488B78AD0E}"/>
              </a:ext>
            </a:extLst>
          </p:cNvPr>
          <p:cNvCxnSpPr>
            <a:cxnSpLocks/>
            <a:stCxn id="39" idx="4"/>
            <a:endCxn id="6" idx="0"/>
          </p:cNvCxnSpPr>
          <p:nvPr/>
        </p:nvCxnSpPr>
        <p:spPr>
          <a:xfrm>
            <a:off x="7370873" y="3341918"/>
            <a:ext cx="0" cy="2228905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F6F98E-2C61-B643-A03A-F7F1527BA113}"/>
              </a:ext>
            </a:extLst>
          </p:cNvPr>
          <p:cNvCxnSpPr>
            <a:cxnSpLocks/>
            <a:stCxn id="40" idx="4"/>
            <a:endCxn id="7" idx="0"/>
          </p:cNvCxnSpPr>
          <p:nvPr/>
        </p:nvCxnSpPr>
        <p:spPr>
          <a:xfrm>
            <a:off x="8874541" y="3341918"/>
            <a:ext cx="0" cy="2228905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22D9A08-1554-FF42-8E3A-0DEE15BC3569}"/>
              </a:ext>
            </a:extLst>
          </p:cNvPr>
          <p:cNvCxnSpPr>
            <a:cxnSpLocks/>
            <a:stCxn id="41" idx="4"/>
            <a:endCxn id="8" idx="0"/>
          </p:cNvCxnSpPr>
          <p:nvPr/>
        </p:nvCxnSpPr>
        <p:spPr>
          <a:xfrm>
            <a:off x="9662175" y="3341918"/>
            <a:ext cx="0" cy="2228905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47B4951-B7E6-8D40-960E-A98C02744899}"/>
              </a:ext>
            </a:extLst>
          </p:cNvPr>
          <p:cNvCxnSpPr>
            <a:cxnSpLocks/>
            <a:stCxn id="41" idx="4"/>
            <a:endCxn id="7" idx="7"/>
          </p:cNvCxnSpPr>
          <p:nvPr/>
        </p:nvCxnSpPr>
        <p:spPr>
          <a:xfrm flipH="1">
            <a:off x="8929150" y="3341919"/>
            <a:ext cx="733025" cy="2251525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3661DF9-4729-AD44-9C74-F94AD7A4948E}"/>
                  </a:ext>
                </a:extLst>
              </p:cNvPr>
              <p:cNvSpPr txBox="1"/>
              <p:nvPr/>
            </p:nvSpPr>
            <p:spPr>
              <a:xfrm>
                <a:off x="6237641" y="5071524"/>
                <a:ext cx="96654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3661DF9-4729-AD44-9C74-F94AD7A494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7641" y="5071524"/>
                <a:ext cx="966547" cy="523220"/>
              </a:xfrm>
              <a:prstGeom prst="rect">
                <a:avLst/>
              </a:prstGeom>
              <a:blipFill>
                <a:blip r:embed="rId3"/>
                <a:stretch>
                  <a:fillRect l="-1299" b="-16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14DB289-6F10-3E46-BC92-392F8A437C2C}"/>
                  </a:ext>
                </a:extLst>
              </p:cNvPr>
              <p:cNvSpPr txBox="1"/>
              <p:nvPr/>
            </p:nvSpPr>
            <p:spPr>
              <a:xfrm>
                <a:off x="7064091" y="5071524"/>
                <a:ext cx="95962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14DB289-6F10-3E46-BC92-392F8A437C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091" y="5071524"/>
                <a:ext cx="959622" cy="523220"/>
              </a:xfrm>
              <a:prstGeom prst="rect">
                <a:avLst/>
              </a:prstGeom>
              <a:blipFill>
                <a:blip r:embed="rId4"/>
                <a:stretch>
                  <a:fillRect l="-2597" b="-16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4D47457-272B-F345-BDF0-77B5FCBB2434}"/>
                  </a:ext>
                </a:extLst>
              </p:cNvPr>
              <p:cNvSpPr txBox="1"/>
              <p:nvPr/>
            </p:nvSpPr>
            <p:spPr>
              <a:xfrm>
                <a:off x="8506054" y="5071524"/>
                <a:ext cx="99187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4D47457-272B-F345-BDF0-77B5FCBB24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6054" y="5071524"/>
                <a:ext cx="991875" cy="523220"/>
              </a:xfrm>
              <a:prstGeom prst="rect">
                <a:avLst/>
              </a:prstGeom>
              <a:blipFill>
                <a:blip r:embed="rId5"/>
                <a:stretch>
                  <a:fillRect l="-2532" b="-16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0F0E1F6-33C9-424B-B037-475584E5CA5B}"/>
                  </a:ext>
                </a:extLst>
              </p:cNvPr>
              <p:cNvSpPr txBox="1"/>
              <p:nvPr/>
            </p:nvSpPr>
            <p:spPr>
              <a:xfrm>
                <a:off x="9328972" y="5071524"/>
                <a:ext cx="99200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0F0E1F6-33C9-424B-B037-475584E5CA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8972" y="5071524"/>
                <a:ext cx="992002" cy="523220"/>
              </a:xfrm>
              <a:prstGeom prst="rect">
                <a:avLst/>
              </a:prstGeom>
              <a:blipFill>
                <a:blip r:embed="rId6"/>
                <a:stretch>
                  <a:fillRect l="-2532" b="-16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D1228510-EE60-E14B-86C8-50BA79148F4F}"/>
              </a:ext>
            </a:extLst>
          </p:cNvPr>
          <p:cNvSpPr txBox="1"/>
          <p:nvPr/>
        </p:nvSpPr>
        <p:spPr>
          <a:xfrm>
            <a:off x="5305156" y="5471178"/>
            <a:ext cx="3625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g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57837E1-4473-5C48-B5F5-9208925BF7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403318"/>
            <a:ext cx="3020900" cy="226567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685088C-F53E-2F40-A5BC-10B17E5599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5869" y="2455197"/>
            <a:ext cx="3288034" cy="24660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F63FBC1-AC88-5D47-900B-0ED9A0862C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0189" y="4898645"/>
            <a:ext cx="1459068" cy="10943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73F9B11-D2AE-AD4E-932D-0B1B98D141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1145" y="4719384"/>
            <a:ext cx="1718610" cy="128895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32A525A-3009-8E49-906F-E4B1FC80FCD3}"/>
              </a:ext>
            </a:extLst>
          </p:cNvPr>
          <p:cNvSpPr txBox="1"/>
          <p:nvPr/>
        </p:nvSpPr>
        <p:spPr>
          <a:xfrm>
            <a:off x="816736" y="306762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0AC4C80-2E5B-6443-B7EB-13F64CF7BD20}"/>
              </a:ext>
            </a:extLst>
          </p:cNvPr>
          <p:cNvSpPr txBox="1"/>
          <p:nvPr/>
        </p:nvSpPr>
        <p:spPr>
          <a:xfrm>
            <a:off x="4293340" y="3196700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q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44227E2-307C-4847-B836-A266B200D372}"/>
              </a:ext>
            </a:extLst>
          </p:cNvPr>
          <p:cNvSpPr txBox="1"/>
          <p:nvPr/>
        </p:nvSpPr>
        <p:spPr>
          <a:xfrm>
            <a:off x="4119569" y="5358850"/>
            <a:ext cx="3385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D3EFC8A-058A-9540-9CD6-2CB1BB89572D}"/>
              </a:ext>
            </a:extLst>
          </p:cNvPr>
          <p:cNvSpPr txBox="1"/>
          <p:nvPr/>
        </p:nvSpPr>
        <p:spPr>
          <a:xfrm>
            <a:off x="448875" y="5358850"/>
            <a:ext cx="3337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r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6F91B5E-5840-364A-B89B-0AEE2005EA25}"/>
              </a:ext>
            </a:extLst>
          </p:cNvPr>
          <p:cNvCxnSpPr>
            <a:cxnSpLocks/>
          </p:cNvCxnSpPr>
          <p:nvPr/>
        </p:nvCxnSpPr>
        <p:spPr>
          <a:xfrm>
            <a:off x="1647233" y="3711308"/>
            <a:ext cx="1936439" cy="1916152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BC01B8F-A9CE-9349-AFB6-732C46EF12C5}"/>
              </a:ext>
            </a:extLst>
          </p:cNvPr>
          <p:cNvCxnSpPr>
            <a:cxnSpLocks/>
          </p:cNvCxnSpPr>
          <p:nvPr/>
        </p:nvCxnSpPr>
        <p:spPr>
          <a:xfrm flipH="1">
            <a:off x="3583673" y="3711308"/>
            <a:ext cx="0" cy="1904609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2DD967B-C34F-1840-BCA9-9570BA655A0D}"/>
              </a:ext>
            </a:extLst>
          </p:cNvPr>
          <p:cNvCxnSpPr>
            <a:cxnSpLocks/>
          </p:cNvCxnSpPr>
          <p:nvPr/>
        </p:nvCxnSpPr>
        <p:spPr>
          <a:xfrm flipH="1">
            <a:off x="1647233" y="3711308"/>
            <a:ext cx="0" cy="1904609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Parallelogram 36">
            <a:extLst>
              <a:ext uri="{FF2B5EF4-FFF2-40B4-BE49-F238E27FC236}">
                <a16:creationId xmlns:a16="http://schemas.microsoft.com/office/drawing/2014/main" id="{8C661D9C-9B99-984D-AADC-2B5F3DB67453}"/>
              </a:ext>
            </a:extLst>
          </p:cNvPr>
          <p:cNvSpPr/>
          <p:nvPr/>
        </p:nvSpPr>
        <p:spPr>
          <a:xfrm>
            <a:off x="4724625" y="2725046"/>
            <a:ext cx="6796164" cy="1081208"/>
          </a:xfrm>
          <a:prstGeom prst="parallelogram">
            <a:avLst>
              <a:gd name="adj" fmla="val 93362"/>
            </a:avLst>
          </a:prstGeom>
          <a:solidFill>
            <a:schemeClr val="accent5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C0EBCB2-4AF7-8648-89CA-8F1A7B06C2B8}"/>
              </a:ext>
            </a:extLst>
          </p:cNvPr>
          <p:cNvSpPr/>
          <p:nvPr/>
        </p:nvSpPr>
        <p:spPr>
          <a:xfrm>
            <a:off x="6506010" y="3187459"/>
            <a:ext cx="154458" cy="15445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5D9CD4F-1C40-594C-8332-3350742F66BF}"/>
              </a:ext>
            </a:extLst>
          </p:cNvPr>
          <p:cNvSpPr/>
          <p:nvPr/>
        </p:nvSpPr>
        <p:spPr>
          <a:xfrm>
            <a:off x="7293644" y="3187459"/>
            <a:ext cx="154458" cy="15445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CE88133-A1E5-374A-9D6C-CE6F3A0FE502}"/>
              </a:ext>
            </a:extLst>
          </p:cNvPr>
          <p:cNvSpPr/>
          <p:nvPr/>
        </p:nvSpPr>
        <p:spPr>
          <a:xfrm>
            <a:off x="8797311" y="3187459"/>
            <a:ext cx="154458" cy="15445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997F3E81-CACA-824C-A64D-EBC1ADC93389}"/>
              </a:ext>
            </a:extLst>
          </p:cNvPr>
          <p:cNvSpPr/>
          <p:nvPr/>
        </p:nvSpPr>
        <p:spPr>
          <a:xfrm>
            <a:off x="9584946" y="3187459"/>
            <a:ext cx="154458" cy="15445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C069178-0E45-D14A-A9C1-88157CF6DDDC}"/>
                  </a:ext>
                </a:extLst>
              </p:cNvPr>
              <p:cNvSpPr txBox="1"/>
              <p:nvPr/>
            </p:nvSpPr>
            <p:spPr>
              <a:xfrm>
                <a:off x="6234017" y="2720045"/>
                <a:ext cx="97379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C069178-0E45-D14A-A9C1-88157CF6DD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4017" y="2720045"/>
                <a:ext cx="973793" cy="523220"/>
              </a:xfrm>
              <a:prstGeom prst="rect">
                <a:avLst/>
              </a:prstGeom>
              <a:blipFill>
                <a:blip r:embed="rId11"/>
                <a:stretch>
                  <a:fillRect l="-6410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21AFCA5D-0800-A948-BEDA-910BB7E8F948}"/>
                  </a:ext>
                </a:extLst>
              </p:cNvPr>
              <p:cNvSpPr txBox="1"/>
              <p:nvPr/>
            </p:nvSpPr>
            <p:spPr>
              <a:xfrm>
                <a:off x="7056940" y="2720045"/>
                <a:ext cx="97392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21AFCA5D-0800-A948-BEDA-910BB7E8F9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6940" y="2720045"/>
                <a:ext cx="973921" cy="523220"/>
              </a:xfrm>
              <a:prstGeom prst="rect">
                <a:avLst/>
              </a:prstGeom>
              <a:blipFill>
                <a:blip r:embed="rId12"/>
                <a:stretch>
                  <a:fillRect l="-6494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E92ED48-8081-E542-8C64-315588622FB3}"/>
                  </a:ext>
                </a:extLst>
              </p:cNvPr>
              <p:cNvSpPr txBox="1"/>
              <p:nvPr/>
            </p:nvSpPr>
            <p:spPr>
              <a:xfrm>
                <a:off x="8527754" y="2720045"/>
                <a:ext cx="94846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E92ED48-8081-E542-8C64-315588622F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7754" y="2720045"/>
                <a:ext cx="948465" cy="523220"/>
              </a:xfrm>
              <a:prstGeom prst="rect">
                <a:avLst/>
              </a:prstGeom>
              <a:blipFill>
                <a:blip r:embed="rId13"/>
                <a:stretch>
                  <a:fillRect l="-6579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EC66C68-01F9-2642-9328-CC63E3F0AD21}"/>
                  </a:ext>
                </a:extLst>
              </p:cNvPr>
              <p:cNvSpPr txBox="1"/>
              <p:nvPr/>
            </p:nvSpPr>
            <p:spPr>
              <a:xfrm>
                <a:off x="9354205" y="2720045"/>
                <a:ext cx="94154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EC66C68-01F9-2642-9328-CC63E3F0AD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4205" y="2720045"/>
                <a:ext cx="941540" cy="523220"/>
              </a:xfrm>
              <a:prstGeom prst="rect">
                <a:avLst/>
              </a:prstGeom>
              <a:blipFill>
                <a:blip r:embed="rId14"/>
                <a:stretch>
                  <a:fillRect l="-6667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090321A4-68B5-3542-AE4A-3818947E6B7D}"/>
              </a:ext>
            </a:extLst>
          </p:cNvPr>
          <p:cNvSpPr txBox="1"/>
          <p:nvPr/>
        </p:nvSpPr>
        <p:spPr>
          <a:xfrm>
            <a:off x="5339620" y="3078340"/>
            <a:ext cx="2936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25087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47E1230-FF91-8043-8367-AB941B8D84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Problem</a:t>
            </a:r>
            <a:r>
              <a:rPr lang="en-US" dirty="0"/>
              <a:t>: Embedding collapse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C2CCEC-2AF3-2D45-89C1-ADF5A6D81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Dual Embedding Space</a:t>
            </a: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E8052E0E-9253-8A42-8053-4D406A9F951B}"/>
              </a:ext>
            </a:extLst>
          </p:cNvPr>
          <p:cNvSpPr/>
          <p:nvPr/>
        </p:nvSpPr>
        <p:spPr>
          <a:xfrm>
            <a:off x="4724625" y="5117885"/>
            <a:ext cx="6796164" cy="1081208"/>
          </a:xfrm>
          <a:prstGeom prst="parallelogram">
            <a:avLst>
              <a:gd name="adj" fmla="val 93362"/>
            </a:avLst>
          </a:prstGeom>
          <a:solidFill>
            <a:schemeClr val="accent6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2EEA07D-CA1E-394E-9432-065AA04D459F}"/>
              </a:ext>
            </a:extLst>
          </p:cNvPr>
          <p:cNvSpPr/>
          <p:nvPr/>
        </p:nvSpPr>
        <p:spPr>
          <a:xfrm>
            <a:off x="6506010" y="5570824"/>
            <a:ext cx="154458" cy="15445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96B1370-F02C-504C-9959-3A2FBDD80141}"/>
              </a:ext>
            </a:extLst>
          </p:cNvPr>
          <p:cNvSpPr/>
          <p:nvPr/>
        </p:nvSpPr>
        <p:spPr>
          <a:xfrm>
            <a:off x="7293644" y="5570824"/>
            <a:ext cx="154458" cy="15445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CFA980F-70B6-2F49-BAC0-D5E2F3EEA9F6}"/>
              </a:ext>
            </a:extLst>
          </p:cNvPr>
          <p:cNvSpPr/>
          <p:nvPr/>
        </p:nvSpPr>
        <p:spPr>
          <a:xfrm>
            <a:off x="8797311" y="5570824"/>
            <a:ext cx="154458" cy="15445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8287723-C6FD-8D42-B0FF-6526BA269664}"/>
              </a:ext>
            </a:extLst>
          </p:cNvPr>
          <p:cNvSpPr/>
          <p:nvPr/>
        </p:nvSpPr>
        <p:spPr>
          <a:xfrm>
            <a:off x="9584946" y="5570824"/>
            <a:ext cx="154458" cy="15445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CFC9A20-B674-DD4C-93CD-203AE2253D3D}"/>
              </a:ext>
            </a:extLst>
          </p:cNvPr>
          <p:cNvCxnSpPr>
            <a:cxnSpLocks/>
            <a:stCxn id="38" idx="4"/>
            <a:endCxn id="5" idx="0"/>
          </p:cNvCxnSpPr>
          <p:nvPr/>
        </p:nvCxnSpPr>
        <p:spPr>
          <a:xfrm>
            <a:off x="6583239" y="3341918"/>
            <a:ext cx="0" cy="2228905"/>
          </a:xfrm>
          <a:prstGeom prst="line">
            <a:avLst/>
          </a:prstGeom>
          <a:ln w="57150" cap="rnd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73368BA-6A09-384C-A1B3-AF3F650C6338}"/>
              </a:ext>
            </a:extLst>
          </p:cNvPr>
          <p:cNvCxnSpPr>
            <a:cxnSpLocks/>
            <a:stCxn id="38" idx="4"/>
            <a:endCxn id="6" idx="1"/>
          </p:cNvCxnSpPr>
          <p:nvPr/>
        </p:nvCxnSpPr>
        <p:spPr>
          <a:xfrm>
            <a:off x="6583239" y="3341919"/>
            <a:ext cx="733025" cy="2251525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B231C46-432D-EB4D-96B4-71488B78AD0E}"/>
              </a:ext>
            </a:extLst>
          </p:cNvPr>
          <p:cNvCxnSpPr>
            <a:cxnSpLocks/>
            <a:stCxn id="39" idx="4"/>
            <a:endCxn id="6" idx="0"/>
          </p:cNvCxnSpPr>
          <p:nvPr/>
        </p:nvCxnSpPr>
        <p:spPr>
          <a:xfrm>
            <a:off x="7370873" y="3341918"/>
            <a:ext cx="0" cy="2228905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F6F98E-2C61-B643-A03A-F7F1527BA113}"/>
              </a:ext>
            </a:extLst>
          </p:cNvPr>
          <p:cNvCxnSpPr>
            <a:cxnSpLocks/>
            <a:stCxn id="40" idx="4"/>
            <a:endCxn id="7" idx="0"/>
          </p:cNvCxnSpPr>
          <p:nvPr/>
        </p:nvCxnSpPr>
        <p:spPr>
          <a:xfrm>
            <a:off x="8874541" y="3341918"/>
            <a:ext cx="0" cy="2228905"/>
          </a:xfrm>
          <a:prstGeom prst="line">
            <a:avLst/>
          </a:prstGeom>
          <a:ln w="57150" cap="rnd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22D9A08-1554-FF42-8E3A-0DEE15BC3569}"/>
              </a:ext>
            </a:extLst>
          </p:cNvPr>
          <p:cNvCxnSpPr>
            <a:cxnSpLocks/>
            <a:stCxn id="41" idx="4"/>
            <a:endCxn id="8" idx="0"/>
          </p:cNvCxnSpPr>
          <p:nvPr/>
        </p:nvCxnSpPr>
        <p:spPr>
          <a:xfrm>
            <a:off x="9662175" y="3341918"/>
            <a:ext cx="0" cy="2228905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47B4951-B7E6-8D40-960E-A98C02744899}"/>
              </a:ext>
            </a:extLst>
          </p:cNvPr>
          <p:cNvCxnSpPr>
            <a:cxnSpLocks/>
            <a:stCxn id="41" idx="4"/>
            <a:endCxn id="7" idx="7"/>
          </p:cNvCxnSpPr>
          <p:nvPr/>
        </p:nvCxnSpPr>
        <p:spPr>
          <a:xfrm flipH="1">
            <a:off x="8929150" y="3341919"/>
            <a:ext cx="733025" cy="2251525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3661DF9-4729-AD44-9C74-F94AD7A4948E}"/>
                  </a:ext>
                </a:extLst>
              </p:cNvPr>
              <p:cNvSpPr txBox="1"/>
              <p:nvPr/>
            </p:nvSpPr>
            <p:spPr>
              <a:xfrm>
                <a:off x="6222221" y="5071524"/>
                <a:ext cx="99738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𝒈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𝒓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3661DF9-4729-AD44-9C74-F94AD7A494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2221" y="5071524"/>
                <a:ext cx="997388" cy="523220"/>
              </a:xfrm>
              <a:prstGeom prst="rect">
                <a:avLst/>
              </a:prstGeom>
              <a:blipFill>
                <a:blip r:embed="rId3"/>
                <a:stretch>
                  <a:fillRect l="-2532" b="-16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14DB289-6F10-3E46-BC92-392F8A437C2C}"/>
                  </a:ext>
                </a:extLst>
              </p:cNvPr>
              <p:cNvSpPr txBox="1"/>
              <p:nvPr/>
            </p:nvSpPr>
            <p:spPr>
              <a:xfrm>
                <a:off x="7051620" y="5071524"/>
                <a:ext cx="98456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14DB289-6F10-3E46-BC92-392F8A437C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1620" y="5071524"/>
                <a:ext cx="984564" cy="523220"/>
              </a:xfrm>
              <a:prstGeom prst="rect">
                <a:avLst/>
              </a:prstGeom>
              <a:blipFill>
                <a:blip r:embed="rId4"/>
                <a:stretch>
                  <a:fillRect l="-1266" b="-16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4D47457-272B-F345-BDF0-77B5FCBB2434}"/>
                  </a:ext>
                </a:extLst>
              </p:cNvPr>
              <p:cNvSpPr txBox="1"/>
              <p:nvPr/>
            </p:nvSpPr>
            <p:spPr>
              <a:xfrm>
                <a:off x="8488069" y="5071524"/>
                <a:ext cx="102784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𝒈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4D47457-272B-F345-BDF0-77B5FCBB24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8069" y="5071524"/>
                <a:ext cx="1027845" cy="523220"/>
              </a:xfrm>
              <a:prstGeom prst="rect">
                <a:avLst/>
              </a:prstGeom>
              <a:blipFill>
                <a:blip r:embed="rId5"/>
                <a:stretch>
                  <a:fillRect l="-2439" b="-16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0F0E1F6-33C9-424B-B037-475584E5CA5B}"/>
                  </a:ext>
                </a:extLst>
              </p:cNvPr>
              <p:cNvSpPr txBox="1"/>
              <p:nvPr/>
            </p:nvSpPr>
            <p:spPr>
              <a:xfrm>
                <a:off x="9328972" y="5071524"/>
                <a:ext cx="99200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0F0E1F6-33C9-424B-B037-475584E5CA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8972" y="5071524"/>
                <a:ext cx="992002" cy="523220"/>
              </a:xfrm>
              <a:prstGeom prst="rect">
                <a:avLst/>
              </a:prstGeom>
              <a:blipFill>
                <a:blip r:embed="rId6"/>
                <a:stretch>
                  <a:fillRect l="-2532" b="-16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D1228510-EE60-E14B-86C8-50BA79148F4F}"/>
              </a:ext>
            </a:extLst>
          </p:cNvPr>
          <p:cNvSpPr txBox="1"/>
          <p:nvPr/>
        </p:nvSpPr>
        <p:spPr>
          <a:xfrm>
            <a:off x="5305156" y="5471178"/>
            <a:ext cx="3625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g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57837E1-4473-5C48-B5F5-9208925BF7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403318"/>
            <a:ext cx="3020900" cy="226567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685088C-F53E-2F40-A5BC-10B17E5599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5869" y="2455197"/>
            <a:ext cx="3288034" cy="24660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F63FBC1-AC88-5D47-900B-0ED9A0862C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0189" y="4898645"/>
            <a:ext cx="1459068" cy="10943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73F9B11-D2AE-AD4E-932D-0B1B98D141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1145" y="4719384"/>
            <a:ext cx="1718610" cy="128895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32A525A-3009-8E49-906F-E4B1FC80FCD3}"/>
              </a:ext>
            </a:extLst>
          </p:cNvPr>
          <p:cNvSpPr txBox="1"/>
          <p:nvPr/>
        </p:nvSpPr>
        <p:spPr>
          <a:xfrm>
            <a:off x="816736" y="306762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0AC4C80-2E5B-6443-B7EB-13F64CF7BD20}"/>
              </a:ext>
            </a:extLst>
          </p:cNvPr>
          <p:cNvSpPr txBox="1"/>
          <p:nvPr/>
        </p:nvSpPr>
        <p:spPr>
          <a:xfrm>
            <a:off x="4293340" y="3196700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q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44227E2-307C-4847-B836-A266B200D372}"/>
              </a:ext>
            </a:extLst>
          </p:cNvPr>
          <p:cNvSpPr txBox="1"/>
          <p:nvPr/>
        </p:nvSpPr>
        <p:spPr>
          <a:xfrm>
            <a:off x="4119569" y="5358850"/>
            <a:ext cx="3385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D3EFC8A-058A-9540-9CD6-2CB1BB89572D}"/>
              </a:ext>
            </a:extLst>
          </p:cNvPr>
          <p:cNvSpPr txBox="1"/>
          <p:nvPr/>
        </p:nvSpPr>
        <p:spPr>
          <a:xfrm>
            <a:off x="448875" y="5358850"/>
            <a:ext cx="3337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r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6F91B5E-5840-364A-B89B-0AEE2005EA25}"/>
              </a:ext>
            </a:extLst>
          </p:cNvPr>
          <p:cNvCxnSpPr>
            <a:cxnSpLocks/>
          </p:cNvCxnSpPr>
          <p:nvPr/>
        </p:nvCxnSpPr>
        <p:spPr>
          <a:xfrm>
            <a:off x="1647233" y="3711308"/>
            <a:ext cx="1936439" cy="1916152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BC01B8F-A9CE-9349-AFB6-732C46EF12C5}"/>
              </a:ext>
            </a:extLst>
          </p:cNvPr>
          <p:cNvCxnSpPr>
            <a:cxnSpLocks/>
          </p:cNvCxnSpPr>
          <p:nvPr/>
        </p:nvCxnSpPr>
        <p:spPr>
          <a:xfrm flipH="1">
            <a:off x="3583673" y="3711308"/>
            <a:ext cx="0" cy="1904609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2DD967B-C34F-1840-BCA9-9570BA655A0D}"/>
              </a:ext>
            </a:extLst>
          </p:cNvPr>
          <p:cNvCxnSpPr>
            <a:cxnSpLocks/>
          </p:cNvCxnSpPr>
          <p:nvPr/>
        </p:nvCxnSpPr>
        <p:spPr>
          <a:xfrm flipH="1">
            <a:off x="1647233" y="3711308"/>
            <a:ext cx="0" cy="1904609"/>
          </a:xfrm>
          <a:prstGeom prst="line">
            <a:avLst/>
          </a:prstGeom>
          <a:ln w="57150" cap="rnd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Parallelogram 36">
            <a:extLst>
              <a:ext uri="{FF2B5EF4-FFF2-40B4-BE49-F238E27FC236}">
                <a16:creationId xmlns:a16="http://schemas.microsoft.com/office/drawing/2014/main" id="{8C661D9C-9B99-984D-AADC-2B5F3DB67453}"/>
              </a:ext>
            </a:extLst>
          </p:cNvPr>
          <p:cNvSpPr/>
          <p:nvPr/>
        </p:nvSpPr>
        <p:spPr>
          <a:xfrm>
            <a:off x="4724625" y="2725046"/>
            <a:ext cx="6796164" cy="1081208"/>
          </a:xfrm>
          <a:prstGeom prst="parallelogram">
            <a:avLst>
              <a:gd name="adj" fmla="val 93362"/>
            </a:avLst>
          </a:prstGeom>
          <a:solidFill>
            <a:schemeClr val="accent5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C0EBCB2-4AF7-8648-89CA-8F1A7B06C2B8}"/>
              </a:ext>
            </a:extLst>
          </p:cNvPr>
          <p:cNvSpPr/>
          <p:nvPr/>
        </p:nvSpPr>
        <p:spPr>
          <a:xfrm>
            <a:off x="6506010" y="3187459"/>
            <a:ext cx="154458" cy="15445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5D9CD4F-1C40-594C-8332-3350742F66BF}"/>
              </a:ext>
            </a:extLst>
          </p:cNvPr>
          <p:cNvSpPr/>
          <p:nvPr/>
        </p:nvSpPr>
        <p:spPr>
          <a:xfrm>
            <a:off x="7293644" y="3187459"/>
            <a:ext cx="154458" cy="15445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CE88133-A1E5-374A-9D6C-CE6F3A0FE502}"/>
              </a:ext>
            </a:extLst>
          </p:cNvPr>
          <p:cNvSpPr/>
          <p:nvPr/>
        </p:nvSpPr>
        <p:spPr>
          <a:xfrm>
            <a:off x="8797311" y="3187459"/>
            <a:ext cx="154458" cy="15445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997F3E81-CACA-824C-A64D-EBC1ADC93389}"/>
              </a:ext>
            </a:extLst>
          </p:cNvPr>
          <p:cNvSpPr/>
          <p:nvPr/>
        </p:nvSpPr>
        <p:spPr>
          <a:xfrm>
            <a:off x="9584946" y="3187459"/>
            <a:ext cx="154458" cy="15445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C069178-0E45-D14A-A9C1-88157CF6DDDC}"/>
                  </a:ext>
                </a:extLst>
              </p:cNvPr>
              <p:cNvSpPr txBox="1"/>
              <p:nvPr/>
            </p:nvSpPr>
            <p:spPr>
              <a:xfrm>
                <a:off x="6227830" y="2720045"/>
                <a:ext cx="98616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𝒇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C069178-0E45-D14A-A9C1-88157CF6DD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7830" y="2720045"/>
                <a:ext cx="986167" cy="523220"/>
              </a:xfrm>
              <a:prstGeom prst="rect">
                <a:avLst/>
              </a:prstGeom>
              <a:blipFill>
                <a:blip r:embed="rId11"/>
                <a:stretch>
                  <a:fillRect l="-6329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21AFCA5D-0800-A948-BEDA-910BB7E8F948}"/>
                  </a:ext>
                </a:extLst>
              </p:cNvPr>
              <p:cNvSpPr txBox="1"/>
              <p:nvPr/>
            </p:nvSpPr>
            <p:spPr>
              <a:xfrm>
                <a:off x="7056940" y="2720045"/>
                <a:ext cx="97392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21AFCA5D-0800-A948-BEDA-910BB7E8F9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6940" y="2720045"/>
                <a:ext cx="973921" cy="523220"/>
              </a:xfrm>
              <a:prstGeom prst="rect">
                <a:avLst/>
              </a:prstGeom>
              <a:blipFill>
                <a:blip r:embed="rId12"/>
                <a:stretch>
                  <a:fillRect l="-6494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E92ED48-8081-E542-8C64-315588622FB3}"/>
                  </a:ext>
                </a:extLst>
              </p:cNvPr>
              <p:cNvSpPr txBox="1"/>
              <p:nvPr/>
            </p:nvSpPr>
            <p:spPr>
              <a:xfrm>
                <a:off x="8527754" y="2720045"/>
                <a:ext cx="94846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𝒇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𝒓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E92ED48-8081-E542-8C64-315588622F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7754" y="2720045"/>
                <a:ext cx="948465" cy="523220"/>
              </a:xfrm>
              <a:prstGeom prst="rect">
                <a:avLst/>
              </a:prstGeom>
              <a:blipFill>
                <a:blip r:embed="rId13"/>
                <a:stretch>
                  <a:fillRect l="-6579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EC66C68-01F9-2642-9328-CC63E3F0AD21}"/>
                  </a:ext>
                </a:extLst>
              </p:cNvPr>
              <p:cNvSpPr txBox="1"/>
              <p:nvPr/>
            </p:nvSpPr>
            <p:spPr>
              <a:xfrm>
                <a:off x="9354205" y="2720045"/>
                <a:ext cx="94154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EC66C68-01F9-2642-9328-CC63E3F0AD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4205" y="2720045"/>
                <a:ext cx="941540" cy="523220"/>
              </a:xfrm>
              <a:prstGeom prst="rect">
                <a:avLst/>
              </a:prstGeom>
              <a:blipFill>
                <a:blip r:embed="rId14"/>
                <a:stretch>
                  <a:fillRect l="-6667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090321A4-68B5-3542-AE4A-3818947E6B7D}"/>
              </a:ext>
            </a:extLst>
          </p:cNvPr>
          <p:cNvSpPr txBox="1"/>
          <p:nvPr/>
        </p:nvSpPr>
        <p:spPr>
          <a:xfrm>
            <a:off x="5339620" y="3078340"/>
            <a:ext cx="2936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34437287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47E1230-FF91-8043-8367-AB941B8D84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Problem</a:t>
            </a:r>
            <a:r>
              <a:rPr lang="en-US" dirty="0"/>
              <a:t>: Embedding collapse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C2CCEC-2AF3-2D45-89C1-ADF5A6D81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Dual Embedding Space</a:t>
            </a: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E8052E0E-9253-8A42-8053-4D406A9F951B}"/>
              </a:ext>
            </a:extLst>
          </p:cNvPr>
          <p:cNvSpPr/>
          <p:nvPr/>
        </p:nvSpPr>
        <p:spPr>
          <a:xfrm>
            <a:off x="4724625" y="5117885"/>
            <a:ext cx="6796164" cy="1081208"/>
          </a:xfrm>
          <a:prstGeom prst="parallelogram">
            <a:avLst>
              <a:gd name="adj" fmla="val 93362"/>
            </a:avLst>
          </a:prstGeom>
          <a:solidFill>
            <a:schemeClr val="accent6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2EEA07D-CA1E-394E-9432-065AA04D459F}"/>
              </a:ext>
            </a:extLst>
          </p:cNvPr>
          <p:cNvSpPr/>
          <p:nvPr/>
        </p:nvSpPr>
        <p:spPr>
          <a:xfrm>
            <a:off x="6506010" y="5570824"/>
            <a:ext cx="154458" cy="15445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96B1370-F02C-504C-9959-3A2FBDD80141}"/>
              </a:ext>
            </a:extLst>
          </p:cNvPr>
          <p:cNvSpPr/>
          <p:nvPr/>
        </p:nvSpPr>
        <p:spPr>
          <a:xfrm>
            <a:off x="7293644" y="5570824"/>
            <a:ext cx="154458" cy="15445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CFA980F-70B6-2F49-BAC0-D5E2F3EEA9F6}"/>
              </a:ext>
            </a:extLst>
          </p:cNvPr>
          <p:cNvSpPr/>
          <p:nvPr/>
        </p:nvSpPr>
        <p:spPr>
          <a:xfrm>
            <a:off x="8797311" y="5570824"/>
            <a:ext cx="154458" cy="15445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8287723-C6FD-8D42-B0FF-6526BA269664}"/>
              </a:ext>
            </a:extLst>
          </p:cNvPr>
          <p:cNvSpPr/>
          <p:nvPr/>
        </p:nvSpPr>
        <p:spPr>
          <a:xfrm>
            <a:off x="9584946" y="5570824"/>
            <a:ext cx="154458" cy="15445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CFC9A20-B674-DD4C-93CD-203AE2253D3D}"/>
              </a:ext>
            </a:extLst>
          </p:cNvPr>
          <p:cNvCxnSpPr>
            <a:cxnSpLocks/>
            <a:stCxn id="38" idx="4"/>
            <a:endCxn id="5" idx="0"/>
          </p:cNvCxnSpPr>
          <p:nvPr/>
        </p:nvCxnSpPr>
        <p:spPr>
          <a:xfrm>
            <a:off x="6583239" y="3341918"/>
            <a:ext cx="0" cy="2228905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73368BA-6A09-384C-A1B3-AF3F650C6338}"/>
              </a:ext>
            </a:extLst>
          </p:cNvPr>
          <p:cNvCxnSpPr>
            <a:cxnSpLocks/>
            <a:stCxn id="38" idx="4"/>
            <a:endCxn id="6" idx="1"/>
          </p:cNvCxnSpPr>
          <p:nvPr/>
        </p:nvCxnSpPr>
        <p:spPr>
          <a:xfrm>
            <a:off x="6583239" y="3341919"/>
            <a:ext cx="733025" cy="2251525"/>
          </a:xfrm>
          <a:prstGeom prst="line">
            <a:avLst/>
          </a:prstGeom>
          <a:ln w="57150" cap="rnd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B231C46-432D-EB4D-96B4-71488B78AD0E}"/>
              </a:ext>
            </a:extLst>
          </p:cNvPr>
          <p:cNvCxnSpPr>
            <a:cxnSpLocks/>
            <a:stCxn id="39" idx="4"/>
            <a:endCxn id="6" idx="0"/>
          </p:cNvCxnSpPr>
          <p:nvPr/>
        </p:nvCxnSpPr>
        <p:spPr>
          <a:xfrm>
            <a:off x="7370873" y="3341918"/>
            <a:ext cx="0" cy="2228905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F6F98E-2C61-B643-A03A-F7F1527BA113}"/>
              </a:ext>
            </a:extLst>
          </p:cNvPr>
          <p:cNvCxnSpPr>
            <a:cxnSpLocks/>
            <a:stCxn id="40" idx="4"/>
            <a:endCxn id="7" idx="0"/>
          </p:cNvCxnSpPr>
          <p:nvPr/>
        </p:nvCxnSpPr>
        <p:spPr>
          <a:xfrm>
            <a:off x="8874541" y="3341918"/>
            <a:ext cx="0" cy="2228905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22D9A08-1554-FF42-8E3A-0DEE15BC3569}"/>
              </a:ext>
            </a:extLst>
          </p:cNvPr>
          <p:cNvCxnSpPr>
            <a:cxnSpLocks/>
            <a:stCxn id="41" idx="4"/>
            <a:endCxn id="8" idx="0"/>
          </p:cNvCxnSpPr>
          <p:nvPr/>
        </p:nvCxnSpPr>
        <p:spPr>
          <a:xfrm>
            <a:off x="9662175" y="3341918"/>
            <a:ext cx="0" cy="2228905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47B4951-B7E6-8D40-960E-A98C02744899}"/>
              </a:ext>
            </a:extLst>
          </p:cNvPr>
          <p:cNvCxnSpPr>
            <a:cxnSpLocks/>
            <a:stCxn id="41" idx="4"/>
            <a:endCxn id="7" idx="7"/>
          </p:cNvCxnSpPr>
          <p:nvPr/>
        </p:nvCxnSpPr>
        <p:spPr>
          <a:xfrm flipH="1">
            <a:off x="8929150" y="3341919"/>
            <a:ext cx="733025" cy="2251525"/>
          </a:xfrm>
          <a:prstGeom prst="line">
            <a:avLst/>
          </a:prstGeom>
          <a:ln w="57150" cap="rnd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3661DF9-4729-AD44-9C74-F94AD7A4948E}"/>
                  </a:ext>
                </a:extLst>
              </p:cNvPr>
              <p:cNvSpPr txBox="1"/>
              <p:nvPr/>
            </p:nvSpPr>
            <p:spPr>
              <a:xfrm>
                <a:off x="6237641" y="5071524"/>
                <a:ext cx="96654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3661DF9-4729-AD44-9C74-F94AD7A494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7641" y="5071524"/>
                <a:ext cx="966547" cy="523220"/>
              </a:xfrm>
              <a:prstGeom prst="rect">
                <a:avLst/>
              </a:prstGeom>
              <a:blipFill>
                <a:blip r:embed="rId3"/>
                <a:stretch>
                  <a:fillRect l="-1299" b="-16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14DB289-6F10-3E46-BC92-392F8A437C2C}"/>
                  </a:ext>
                </a:extLst>
              </p:cNvPr>
              <p:cNvSpPr txBox="1"/>
              <p:nvPr/>
            </p:nvSpPr>
            <p:spPr>
              <a:xfrm>
                <a:off x="7051620" y="5071524"/>
                <a:ext cx="98456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𝒈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𝒔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14DB289-6F10-3E46-BC92-392F8A437C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1620" y="5071524"/>
                <a:ext cx="984564" cy="523220"/>
              </a:xfrm>
              <a:prstGeom prst="rect">
                <a:avLst/>
              </a:prstGeom>
              <a:blipFill>
                <a:blip r:embed="rId4"/>
                <a:stretch>
                  <a:fillRect l="-2532" b="-16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4D47457-272B-F345-BDF0-77B5FCBB2434}"/>
                  </a:ext>
                </a:extLst>
              </p:cNvPr>
              <p:cNvSpPr txBox="1"/>
              <p:nvPr/>
            </p:nvSpPr>
            <p:spPr>
              <a:xfrm>
                <a:off x="8488069" y="5071524"/>
                <a:ext cx="102784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𝒈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4D47457-272B-F345-BDF0-77B5FCBB24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8069" y="5071524"/>
                <a:ext cx="1027845" cy="523220"/>
              </a:xfrm>
              <a:prstGeom prst="rect">
                <a:avLst/>
              </a:prstGeom>
              <a:blipFill>
                <a:blip r:embed="rId5"/>
                <a:stretch>
                  <a:fillRect l="-2439" b="-16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0F0E1F6-33C9-424B-B037-475584E5CA5B}"/>
                  </a:ext>
                </a:extLst>
              </p:cNvPr>
              <p:cNvSpPr txBox="1"/>
              <p:nvPr/>
            </p:nvSpPr>
            <p:spPr>
              <a:xfrm>
                <a:off x="9328972" y="5071524"/>
                <a:ext cx="99200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0F0E1F6-33C9-424B-B037-475584E5CA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8972" y="5071524"/>
                <a:ext cx="992002" cy="523220"/>
              </a:xfrm>
              <a:prstGeom prst="rect">
                <a:avLst/>
              </a:prstGeom>
              <a:blipFill>
                <a:blip r:embed="rId6"/>
                <a:stretch>
                  <a:fillRect l="-2532" b="-16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D1228510-EE60-E14B-86C8-50BA79148F4F}"/>
              </a:ext>
            </a:extLst>
          </p:cNvPr>
          <p:cNvSpPr txBox="1"/>
          <p:nvPr/>
        </p:nvSpPr>
        <p:spPr>
          <a:xfrm>
            <a:off x="5305156" y="5471178"/>
            <a:ext cx="3625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g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57837E1-4473-5C48-B5F5-9208925BF7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403318"/>
            <a:ext cx="3020900" cy="226567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685088C-F53E-2F40-A5BC-10B17E5599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5869" y="2455197"/>
            <a:ext cx="3288034" cy="24660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F63FBC1-AC88-5D47-900B-0ED9A0862C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0189" y="4898645"/>
            <a:ext cx="1459068" cy="10943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73F9B11-D2AE-AD4E-932D-0B1B98D141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1145" y="4719384"/>
            <a:ext cx="1718610" cy="128895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32A525A-3009-8E49-906F-E4B1FC80FCD3}"/>
              </a:ext>
            </a:extLst>
          </p:cNvPr>
          <p:cNvSpPr txBox="1"/>
          <p:nvPr/>
        </p:nvSpPr>
        <p:spPr>
          <a:xfrm>
            <a:off x="816736" y="306762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0AC4C80-2E5B-6443-B7EB-13F64CF7BD20}"/>
              </a:ext>
            </a:extLst>
          </p:cNvPr>
          <p:cNvSpPr txBox="1"/>
          <p:nvPr/>
        </p:nvSpPr>
        <p:spPr>
          <a:xfrm>
            <a:off x="4293340" y="3196700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q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44227E2-307C-4847-B836-A266B200D372}"/>
              </a:ext>
            </a:extLst>
          </p:cNvPr>
          <p:cNvSpPr txBox="1"/>
          <p:nvPr/>
        </p:nvSpPr>
        <p:spPr>
          <a:xfrm>
            <a:off x="4119569" y="5358850"/>
            <a:ext cx="3385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D3EFC8A-058A-9540-9CD6-2CB1BB89572D}"/>
              </a:ext>
            </a:extLst>
          </p:cNvPr>
          <p:cNvSpPr txBox="1"/>
          <p:nvPr/>
        </p:nvSpPr>
        <p:spPr>
          <a:xfrm>
            <a:off x="448875" y="5358850"/>
            <a:ext cx="3337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r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6F91B5E-5840-364A-B89B-0AEE2005EA25}"/>
              </a:ext>
            </a:extLst>
          </p:cNvPr>
          <p:cNvCxnSpPr>
            <a:cxnSpLocks/>
          </p:cNvCxnSpPr>
          <p:nvPr/>
        </p:nvCxnSpPr>
        <p:spPr>
          <a:xfrm>
            <a:off x="1647233" y="3711308"/>
            <a:ext cx="1936439" cy="1916152"/>
          </a:xfrm>
          <a:prstGeom prst="line">
            <a:avLst/>
          </a:prstGeom>
          <a:ln w="57150" cap="rnd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BC01B8F-A9CE-9349-AFB6-732C46EF12C5}"/>
              </a:ext>
            </a:extLst>
          </p:cNvPr>
          <p:cNvCxnSpPr>
            <a:cxnSpLocks/>
          </p:cNvCxnSpPr>
          <p:nvPr/>
        </p:nvCxnSpPr>
        <p:spPr>
          <a:xfrm flipH="1">
            <a:off x="3583673" y="3711308"/>
            <a:ext cx="0" cy="1904609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2DD967B-C34F-1840-BCA9-9570BA655A0D}"/>
              </a:ext>
            </a:extLst>
          </p:cNvPr>
          <p:cNvCxnSpPr>
            <a:cxnSpLocks/>
          </p:cNvCxnSpPr>
          <p:nvPr/>
        </p:nvCxnSpPr>
        <p:spPr>
          <a:xfrm flipH="1">
            <a:off x="1647233" y="3711308"/>
            <a:ext cx="0" cy="1904609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Parallelogram 36">
            <a:extLst>
              <a:ext uri="{FF2B5EF4-FFF2-40B4-BE49-F238E27FC236}">
                <a16:creationId xmlns:a16="http://schemas.microsoft.com/office/drawing/2014/main" id="{8C661D9C-9B99-984D-AADC-2B5F3DB67453}"/>
              </a:ext>
            </a:extLst>
          </p:cNvPr>
          <p:cNvSpPr/>
          <p:nvPr/>
        </p:nvSpPr>
        <p:spPr>
          <a:xfrm>
            <a:off x="4724625" y="2725046"/>
            <a:ext cx="6796164" cy="1081208"/>
          </a:xfrm>
          <a:prstGeom prst="parallelogram">
            <a:avLst>
              <a:gd name="adj" fmla="val 93362"/>
            </a:avLst>
          </a:prstGeom>
          <a:solidFill>
            <a:schemeClr val="accent5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C0EBCB2-4AF7-8648-89CA-8F1A7B06C2B8}"/>
              </a:ext>
            </a:extLst>
          </p:cNvPr>
          <p:cNvSpPr/>
          <p:nvPr/>
        </p:nvSpPr>
        <p:spPr>
          <a:xfrm>
            <a:off x="6506010" y="3187459"/>
            <a:ext cx="154458" cy="15445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5D9CD4F-1C40-594C-8332-3350742F66BF}"/>
              </a:ext>
            </a:extLst>
          </p:cNvPr>
          <p:cNvSpPr/>
          <p:nvPr/>
        </p:nvSpPr>
        <p:spPr>
          <a:xfrm>
            <a:off x="7293644" y="3187459"/>
            <a:ext cx="154458" cy="15445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CE88133-A1E5-374A-9D6C-CE6F3A0FE502}"/>
              </a:ext>
            </a:extLst>
          </p:cNvPr>
          <p:cNvSpPr/>
          <p:nvPr/>
        </p:nvSpPr>
        <p:spPr>
          <a:xfrm>
            <a:off x="8797311" y="3187459"/>
            <a:ext cx="154458" cy="15445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997F3E81-CACA-824C-A64D-EBC1ADC93389}"/>
              </a:ext>
            </a:extLst>
          </p:cNvPr>
          <p:cNvSpPr/>
          <p:nvPr/>
        </p:nvSpPr>
        <p:spPr>
          <a:xfrm>
            <a:off x="9584946" y="3187459"/>
            <a:ext cx="154458" cy="15445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C069178-0E45-D14A-A9C1-88157CF6DDDC}"/>
                  </a:ext>
                </a:extLst>
              </p:cNvPr>
              <p:cNvSpPr txBox="1"/>
              <p:nvPr/>
            </p:nvSpPr>
            <p:spPr>
              <a:xfrm>
                <a:off x="6227830" y="2720045"/>
                <a:ext cx="98616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𝒇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C069178-0E45-D14A-A9C1-88157CF6DD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7830" y="2720045"/>
                <a:ext cx="986167" cy="523220"/>
              </a:xfrm>
              <a:prstGeom prst="rect">
                <a:avLst/>
              </a:prstGeom>
              <a:blipFill>
                <a:blip r:embed="rId11"/>
                <a:stretch>
                  <a:fillRect l="-6329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21AFCA5D-0800-A948-BEDA-910BB7E8F948}"/>
                  </a:ext>
                </a:extLst>
              </p:cNvPr>
              <p:cNvSpPr txBox="1"/>
              <p:nvPr/>
            </p:nvSpPr>
            <p:spPr>
              <a:xfrm>
                <a:off x="7056940" y="2720045"/>
                <a:ext cx="97392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21AFCA5D-0800-A948-BEDA-910BB7E8F9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6940" y="2720045"/>
                <a:ext cx="973921" cy="523220"/>
              </a:xfrm>
              <a:prstGeom prst="rect">
                <a:avLst/>
              </a:prstGeom>
              <a:blipFill>
                <a:blip r:embed="rId12"/>
                <a:stretch>
                  <a:fillRect l="-6494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E92ED48-8081-E542-8C64-315588622FB3}"/>
                  </a:ext>
                </a:extLst>
              </p:cNvPr>
              <p:cNvSpPr txBox="1"/>
              <p:nvPr/>
            </p:nvSpPr>
            <p:spPr>
              <a:xfrm>
                <a:off x="8527754" y="2720045"/>
                <a:ext cx="94846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E92ED48-8081-E542-8C64-315588622F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7754" y="2720045"/>
                <a:ext cx="948465" cy="523220"/>
              </a:xfrm>
              <a:prstGeom prst="rect">
                <a:avLst/>
              </a:prstGeom>
              <a:blipFill>
                <a:blip r:embed="rId13"/>
                <a:stretch>
                  <a:fillRect l="-6579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EC66C68-01F9-2642-9328-CC63E3F0AD21}"/>
                  </a:ext>
                </a:extLst>
              </p:cNvPr>
              <p:cNvSpPr txBox="1"/>
              <p:nvPr/>
            </p:nvSpPr>
            <p:spPr>
              <a:xfrm>
                <a:off x="9354205" y="2720045"/>
                <a:ext cx="94154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𝒇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𝒔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EC66C68-01F9-2642-9328-CC63E3F0AD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4205" y="2720045"/>
                <a:ext cx="941540" cy="523220"/>
              </a:xfrm>
              <a:prstGeom prst="rect">
                <a:avLst/>
              </a:prstGeom>
              <a:blipFill>
                <a:blip r:embed="rId14"/>
                <a:stretch>
                  <a:fillRect l="-6667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090321A4-68B5-3542-AE4A-3818947E6B7D}"/>
              </a:ext>
            </a:extLst>
          </p:cNvPr>
          <p:cNvSpPr txBox="1"/>
          <p:nvPr/>
        </p:nvSpPr>
        <p:spPr>
          <a:xfrm>
            <a:off x="5339620" y="3078340"/>
            <a:ext cx="2936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f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FAE53B3-2F21-9F42-A97C-E1D644F1051F}"/>
              </a:ext>
            </a:extLst>
          </p:cNvPr>
          <p:cNvGrpSpPr/>
          <p:nvPr/>
        </p:nvGrpSpPr>
        <p:grpSpPr>
          <a:xfrm>
            <a:off x="6660468" y="3264688"/>
            <a:ext cx="2924478" cy="2383365"/>
            <a:chOff x="6660468" y="3264688"/>
            <a:chExt cx="2924478" cy="2383365"/>
          </a:xfrm>
        </p:grpSpPr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050E11ED-1752-4E4E-957C-C56705C79D44}"/>
                </a:ext>
              </a:extLst>
            </p:cNvPr>
            <p:cNvCxnSpPr>
              <a:cxnSpLocks/>
              <a:stCxn id="6" idx="2"/>
              <a:endCxn id="5" idx="6"/>
            </p:cNvCxnSpPr>
            <p:nvPr/>
          </p:nvCxnSpPr>
          <p:spPr>
            <a:xfrm flipH="1">
              <a:off x="6660468" y="5648053"/>
              <a:ext cx="633176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solid"/>
              <a:headEnd type="none" w="med" len="med"/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37BD01FA-9BB6-D745-875B-220A7E61E577}"/>
                </a:ext>
              </a:extLst>
            </p:cNvPr>
            <p:cNvCxnSpPr>
              <a:cxnSpLocks/>
              <a:stCxn id="40" idx="6"/>
              <a:endCxn id="41" idx="2"/>
            </p:cNvCxnSpPr>
            <p:nvPr/>
          </p:nvCxnSpPr>
          <p:spPr>
            <a:xfrm>
              <a:off x="8951769" y="3264688"/>
              <a:ext cx="633177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solid"/>
              <a:headEnd type="triangle" w="lg" len="lg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2899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47E1230-FF91-8043-8367-AB941B8D84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Problem</a:t>
            </a:r>
            <a:r>
              <a:rPr lang="en-US" dirty="0"/>
              <a:t>: Embedding collapse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C2CCEC-2AF3-2D45-89C1-ADF5A6D81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Dual Embedding Space</a:t>
            </a: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E8052E0E-9253-8A42-8053-4D406A9F951B}"/>
              </a:ext>
            </a:extLst>
          </p:cNvPr>
          <p:cNvSpPr/>
          <p:nvPr/>
        </p:nvSpPr>
        <p:spPr>
          <a:xfrm>
            <a:off x="4724625" y="5117885"/>
            <a:ext cx="6796164" cy="1081208"/>
          </a:xfrm>
          <a:prstGeom prst="parallelogram">
            <a:avLst>
              <a:gd name="adj" fmla="val 93362"/>
            </a:avLst>
          </a:prstGeom>
          <a:solidFill>
            <a:schemeClr val="accent6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2EEA07D-CA1E-394E-9432-065AA04D459F}"/>
              </a:ext>
            </a:extLst>
          </p:cNvPr>
          <p:cNvSpPr/>
          <p:nvPr/>
        </p:nvSpPr>
        <p:spPr>
          <a:xfrm>
            <a:off x="6506010" y="5570824"/>
            <a:ext cx="154458" cy="15445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CFA980F-70B6-2F49-BAC0-D5E2F3EEA9F6}"/>
              </a:ext>
            </a:extLst>
          </p:cNvPr>
          <p:cNvSpPr/>
          <p:nvPr/>
        </p:nvSpPr>
        <p:spPr>
          <a:xfrm>
            <a:off x="8797311" y="5570824"/>
            <a:ext cx="154458" cy="15445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8287723-C6FD-8D42-B0FF-6526BA269664}"/>
              </a:ext>
            </a:extLst>
          </p:cNvPr>
          <p:cNvSpPr/>
          <p:nvPr/>
        </p:nvSpPr>
        <p:spPr>
          <a:xfrm>
            <a:off x="9584946" y="5570824"/>
            <a:ext cx="154458" cy="15445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CFC9A20-B674-DD4C-93CD-203AE2253D3D}"/>
              </a:ext>
            </a:extLst>
          </p:cNvPr>
          <p:cNvCxnSpPr>
            <a:cxnSpLocks/>
            <a:stCxn id="38" idx="4"/>
            <a:endCxn id="5" idx="0"/>
          </p:cNvCxnSpPr>
          <p:nvPr/>
        </p:nvCxnSpPr>
        <p:spPr>
          <a:xfrm>
            <a:off x="6583239" y="3341918"/>
            <a:ext cx="0" cy="2228905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B231C46-432D-EB4D-96B4-71488B78AD0E}"/>
              </a:ext>
            </a:extLst>
          </p:cNvPr>
          <p:cNvCxnSpPr>
            <a:cxnSpLocks/>
            <a:stCxn id="39" idx="4"/>
            <a:endCxn id="5" idx="0"/>
          </p:cNvCxnSpPr>
          <p:nvPr/>
        </p:nvCxnSpPr>
        <p:spPr>
          <a:xfrm flipH="1">
            <a:off x="6583239" y="3341917"/>
            <a:ext cx="787634" cy="2228907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F6F98E-2C61-B643-A03A-F7F1527BA113}"/>
              </a:ext>
            </a:extLst>
          </p:cNvPr>
          <p:cNvCxnSpPr>
            <a:cxnSpLocks/>
            <a:stCxn id="40" idx="4"/>
            <a:endCxn id="7" idx="0"/>
          </p:cNvCxnSpPr>
          <p:nvPr/>
        </p:nvCxnSpPr>
        <p:spPr>
          <a:xfrm>
            <a:off x="8874541" y="3341918"/>
            <a:ext cx="0" cy="2228905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22D9A08-1554-FF42-8E3A-0DEE15BC3569}"/>
              </a:ext>
            </a:extLst>
          </p:cNvPr>
          <p:cNvCxnSpPr>
            <a:cxnSpLocks/>
            <a:stCxn id="40" idx="4"/>
            <a:endCxn id="8" idx="0"/>
          </p:cNvCxnSpPr>
          <p:nvPr/>
        </p:nvCxnSpPr>
        <p:spPr>
          <a:xfrm>
            <a:off x="8874540" y="3341917"/>
            <a:ext cx="787635" cy="2228907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3661DF9-4729-AD44-9C74-F94AD7A4948E}"/>
                  </a:ext>
                </a:extLst>
              </p:cNvPr>
              <p:cNvSpPr txBox="1"/>
              <p:nvPr/>
            </p:nvSpPr>
            <p:spPr>
              <a:xfrm>
                <a:off x="6225170" y="5071524"/>
                <a:ext cx="215501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𝒈</m:t>
                      </m:r>
                      <m:r>
                        <a:rPr lang="en-US" sz="28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8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𝒔</m:t>
                      </m:r>
                      <m:r>
                        <a:rPr lang="en-US" sz="28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3661DF9-4729-AD44-9C74-F94AD7A494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5170" y="5071524"/>
                <a:ext cx="2155013" cy="523220"/>
              </a:xfrm>
              <a:prstGeom prst="rect">
                <a:avLst/>
              </a:prstGeom>
              <a:blipFill>
                <a:blip r:embed="rId3"/>
                <a:stretch>
                  <a:fillRect l="-585" b="-16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4D47457-272B-F345-BDF0-77B5FCBB2434}"/>
                  </a:ext>
                </a:extLst>
              </p:cNvPr>
              <p:cNvSpPr txBox="1"/>
              <p:nvPr/>
            </p:nvSpPr>
            <p:spPr>
              <a:xfrm>
                <a:off x="8488069" y="5071524"/>
                <a:ext cx="102784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𝒈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4D47457-272B-F345-BDF0-77B5FCBB24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8069" y="5071524"/>
                <a:ext cx="1027845" cy="523220"/>
              </a:xfrm>
              <a:prstGeom prst="rect">
                <a:avLst/>
              </a:prstGeom>
              <a:blipFill>
                <a:blip r:embed="rId4"/>
                <a:stretch>
                  <a:fillRect l="-2439" b="-16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0F0E1F6-33C9-424B-B037-475584E5CA5B}"/>
                  </a:ext>
                </a:extLst>
              </p:cNvPr>
              <p:cNvSpPr txBox="1"/>
              <p:nvPr/>
            </p:nvSpPr>
            <p:spPr>
              <a:xfrm>
                <a:off x="9328972" y="5071524"/>
                <a:ext cx="99200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0F0E1F6-33C9-424B-B037-475584E5CA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8972" y="5071524"/>
                <a:ext cx="992002" cy="523220"/>
              </a:xfrm>
              <a:prstGeom prst="rect">
                <a:avLst/>
              </a:prstGeom>
              <a:blipFill>
                <a:blip r:embed="rId5"/>
                <a:stretch>
                  <a:fillRect l="-2532" b="-16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D1228510-EE60-E14B-86C8-50BA79148F4F}"/>
              </a:ext>
            </a:extLst>
          </p:cNvPr>
          <p:cNvSpPr txBox="1"/>
          <p:nvPr/>
        </p:nvSpPr>
        <p:spPr>
          <a:xfrm>
            <a:off x="5305156" y="5471178"/>
            <a:ext cx="3625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g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57837E1-4473-5C48-B5F5-9208925BF7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403318"/>
            <a:ext cx="3020900" cy="226567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685088C-F53E-2F40-A5BC-10B17E5599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5869" y="2455197"/>
            <a:ext cx="3288034" cy="24660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F63FBC1-AC88-5D47-900B-0ED9A0862C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0189" y="4898645"/>
            <a:ext cx="1459068" cy="10943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73F9B11-D2AE-AD4E-932D-0B1B98D141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145" y="4719384"/>
            <a:ext cx="1718610" cy="128895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32A525A-3009-8E49-906F-E4B1FC80FCD3}"/>
              </a:ext>
            </a:extLst>
          </p:cNvPr>
          <p:cNvSpPr txBox="1"/>
          <p:nvPr/>
        </p:nvSpPr>
        <p:spPr>
          <a:xfrm>
            <a:off x="816736" y="306762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0AC4C80-2E5B-6443-B7EB-13F64CF7BD20}"/>
              </a:ext>
            </a:extLst>
          </p:cNvPr>
          <p:cNvSpPr txBox="1"/>
          <p:nvPr/>
        </p:nvSpPr>
        <p:spPr>
          <a:xfrm>
            <a:off x="4293340" y="3196700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q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44227E2-307C-4847-B836-A266B200D372}"/>
              </a:ext>
            </a:extLst>
          </p:cNvPr>
          <p:cNvSpPr txBox="1"/>
          <p:nvPr/>
        </p:nvSpPr>
        <p:spPr>
          <a:xfrm>
            <a:off x="4119569" y="5358850"/>
            <a:ext cx="3385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D3EFC8A-058A-9540-9CD6-2CB1BB89572D}"/>
              </a:ext>
            </a:extLst>
          </p:cNvPr>
          <p:cNvSpPr txBox="1"/>
          <p:nvPr/>
        </p:nvSpPr>
        <p:spPr>
          <a:xfrm>
            <a:off x="448875" y="5358850"/>
            <a:ext cx="3337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r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6F91B5E-5840-364A-B89B-0AEE2005EA25}"/>
              </a:ext>
            </a:extLst>
          </p:cNvPr>
          <p:cNvCxnSpPr>
            <a:cxnSpLocks/>
          </p:cNvCxnSpPr>
          <p:nvPr/>
        </p:nvCxnSpPr>
        <p:spPr>
          <a:xfrm>
            <a:off x="1647233" y="3711308"/>
            <a:ext cx="1936439" cy="1916152"/>
          </a:xfrm>
          <a:prstGeom prst="line">
            <a:avLst/>
          </a:prstGeom>
          <a:ln w="57150" cap="rnd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BC01B8F-A9CE-9349-AFB6-732C46EF12C5}"/>
              </a:ext>
            </a:extLst>
          </p:cNvPr>
          <p:cNvCxnSpPr>
            <a:cxnSpLocks/>
          </p:cNvCxnSpPr>
          <p:nvPr/>
        </p:nvCxnSpPr>
        <p:spPr>
          <a:xfrm flipH="1">
            <a:off x="3583673" y="3711308"/>
            <a:ext cx="0" cy="1904609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2DD967B-C34F-1840-BCA9-9570BA655A0D}"/>
              </a:ext>
            </a:extLst>
          </p:cNvPr>
          <p:cNvCxnSpPr>
            <a:cxnSpLocks/>
          </p:cNvCxnSpPr>
          <p:nvPr/>
        </p:nvCxnSpPr>
        <p:spPr>
          <a:xfrm flipH="1">
            <a:off x="1647233" y="3711308"/>
            <a:ext cx="0" cy="1904609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Parallelogram 36">
            <a:extLst>
              <a:ext uri="{FF2B5EF4-FFF2-40B4-BE49-F238E27FC236}">
                <a16:creationId xmlns:a16="http://schemas.microsoft.com/office/drawing/2014/main" id="{8C661D9C-9B99-984D-AADC-2B5F3DB67453}"/>
              </a:ext>
            </a:extLst>
          </p:cNvPr>
          <p:cNvSpPr/>
          <p:nvPr/>
        </p:nvSpPr>
        <p:spPr>
          <a:xfrm>
            <a:off x="4724625" y="2725046"/>
            <a:ext cx="6796164" cy="1081208"/>
          </a:xfrm>
          <a:prstGeom prst="parallelogram">
            <a:avLst>
              <a:gd name="adj" fmla="val 93362"/>
            </a:avLst>
          </a:prstGeom>
          <a:solidFill>
            <a:schemeClr val="accent5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C0EBCB2-4AF7-8648-89CA-8F1A7B06C2B8}"/>
              </a:ext>
            </a:extLst>
          </p:cNvPr>
          <p:cNvSpPr/>
          <p:nvPr/>
        </p:nvSpPr>
        <p:spPr>
          <a:xfrm>
            <a:off x="6506010" y="3187459"/>
            <a:ext cx="154458" cy="15445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5D9CD4F-1C40-594C-8332-3350742F66BF}"/>
              </a:ext>
            </a:extLst>
          </p:cNvPr>
          <p:cNvSpPr/>
          <p:nvPr/>
        </p:nvSpPr>
        <p:spPr>
          <a:xfrm>
            <a:off x="7293644" y="3187459"/>
            <a:ext cx="154458" cy="15445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CE88133-A1E5-374A-9D6C-CE6F3A0FE502}"/>
              </a:ext>
            </a:extLst>
          </p:cNvPr>
          <p:cNvSpPr/>
          <p:nvPr/>
        </p:nvSpPr>
        <p:spPr>
          <a:xfrm>
            <a:off x="8797311" y="3187459"/>
            <a:ext cx="154458" cy="15445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C069178-0E45-D14A-A9C1-88157CF6DDDC}"/>
                  </a:ext>
                </a:extLst>
              </p:cNvPr>
              <p:cNvSpPr txBox="1"/>
              <p:nvPr/>
            </p:nvSpPr>
            <p:spPr>
              <a:xfrm>
                <a:off x="6227830" y="2720045"/>
                <a:ext cx="98616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𝒇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C069178-0E45-D14A-A9C1-88157CF6DD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7830" y="2720045"/>
                <a:ext cx="986167" cy="523220"/>
              </a:xfrm>
              <a:prstGeom prst="rect">
                <a:avLst/>
              </a:prstGeom>
              <a:blipFill>
                <a:blip r:embed="rId10"/>
                <a:stretch>
                  <a:fillRect l="-6329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21AFCA5D-0800-A948-BEDA-910BB7E8F948}"/>
                  </a:ext>
                </a:extLst>
              </p:cNvPr>
              <p:cNvSpPr txBox="1"/>
              <p:nvPr/>
            </p:nvSpPr>
            <p:spPr>
              <a:xfrm>
                <a:off x="7056940" y="2720045"/>
                <a:ext cx="97392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21AFCA5D-0800-A948-BEDA-910BB7E8F9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6940" y="2720045"/>
                <a:ext cx="973921" cy="523220"/>
              </a:xfrm>
              <a:prstGeom prst="rect">
                <a:avLst/>
              </a:prstGeom>
              <a:blipFill>
                <a:blip r:embed="rId11"/>
                <a:stretch>
                  <a:fillRect l="-6494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E92ED48-8081-E542-8C64-315588622FB3}"/>
                  </a:ext>
                </a:extLst>
              </p:cNvPr>
              <p:cNvSpPr txBox="1"/>
              <p:nvPr/>
            </p:nvSpPr>
            <p:spPr>
              <a:xfrm>
                <a:off x="8527754" y="2720045"/>
                <a:ext cx="209390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𝒇</m:t>
                      </m:r>
                      <m:r>
                        <a:rPr lang="en-US" sz="28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8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𝒔</m:t>
                      </m:r>
                      <m:r>
                        <a:rPr lang="en-US" sz="28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E92ED48-8081-E542-8C64-315588622F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7754" y="2720045"/>
                <a:ext cx="2093907" cy="523220"/>
              </a:xfrm>
              <a:prstGeom prst="rect">
                <a:avLst/>
              </a:prstGeom>
              <a:blipFill>
                <a:blip r:embed="rId12"/>
                <a:stretch>
                  <a:fillRect l="-2410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090321A4-68B5-3542-AE4A-3818947E6B7D}"/>
              </a:ext>
            </a:extLst>
          </p:cNvPr>
          <p:cNvSpPr txBox="1"/>
          <p:nvPr/>
        </p:nvSpPr>
        <p:spPr>
          <a:xfrm>
            <a:off x="5339620" y="3078340"/>
            <a:ext cx="2936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1729495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53CAE9-5E9C-3F4A-AD64-A06548BAE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Large-scale Repositories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B7C7128-4030-D642-A9C8-65759202E7E6}"/>
              </a:ext>
            </a:extLst>
          </p:cNvPr>
          <p:cNvGrpSpPr/>
          <p:nvPr/>
        </p:nvGrpSpPr>
        <p:grpSpPr>
          <a:xfrm>
            <a:off x="1341781" y="1527350"/>
            <a:ext cx="9508439" cy="5029151"/>
            <a:chOff x="1159421" y="2038846"/>
            <a:chExt cx="5706372" cy="301818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E93A5D7-7E28-D742-85E6-C0AB77F1DD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20283"/>
            <a:stretch/>
          </p:blipFill>
          <p:spPr>
            <a:xfrm>
              <a:off x="1159421" y="2038846"/>
              <a:ext cx="3058842" cy="146304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0ACB9CE-0CD3-1944-B050-CEBE3DD14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44447" y="2038846"/>
              <a:ext cx="2521346" cy="146304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BA47A76-F909-A145-8B69-0FEEED951E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40947"/>
            <a:stretch/>
          </p:blipFill>
          <p:spPr>
            <a:xfrm>
              <a:off x="1331634" y="3593989"/>
              <a:ext cx="2714417" cy="146304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3B68599-15AC-4F49-88EA-5B7E844A83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2" t="12831" r="8213" b="14976"/>
            <a:stretch/>
          </p:blipFill>
          <p:spPr>
            <a:xfrm>
              <a:off x="4557651" y="3593989"/>
              <a:ext cx="2094938" cy="14630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44789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47E1230-FF91-8043-8367-AB941B8D84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Problem</a:t>
            </a:r>
            <a:r>
              <a:rPr lang="en-US" dirty="0"/>
              <a:t>: Embedding collapse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C2CCEC-2AF3-2D45-89C1-ADF5A6D81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Dual Embedding Space</a:t>
            </a: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E8052E0E-9253-8A42-8053-4D406A9F951B}"/>
              </a:ext>
            </a:extLst>
          </p:cNvPr>
          <p:cNvSpPr/>
          <p:nvPr/>
        </p:nvSpPr>
        <p:spPr>
          <a:xfrm>
            <a:off x="4724625" y="5117885"/>
            <a:ext cx="6796164" cy="1081208"/>
          </a:xfrm>
          <a:prstGeom prst="parallelogram">
            <a:avLst>
              <a:gd name="adj" fmla="val 93362"/>
            </a:avLst>
          </a:prstGeom>
          <a:solidFill>
            <a:schemeClr val="accent6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2EEA07D-CA1E-394E-9432-065AA04D459F}"/>
              </a:ext>
            </a:extLst>
          </p:cNvPr>
          <p:cNvSpPr/>
          <p:nvPr/>
        </p:nvSpPr>
        <p:spPr>
          <a:xfrm>
            <a:off x="6506010" y="5570824"/>
            <a:ext cx="154458" cy="15445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CFA980F-70B6-2F49-BAC0-D5E2F3EEA9F6}"/>
              </a:ext>
            </a:extLst>
          </p:cNvPr>
          <p:cNvSpPr/>
          <p:nvPr/>
        </p:nvSpPr>
        <p:spPr>
          <a:xfrm>
            <a:off x="8797311" y="5570824"/>
            <a:ext cx="154458" cy="15445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8287723-C6FD-8D42-B0FF-6526BA269664}"/>
              </a:ext>
            </a:extLst>
          </p:cNvPr>
          <p:cNvSpPr/>
          <p:nvPr/>
        </p:nvSpPr>
        <p:spPr>
          <a:xfrm>
            <a:off x="9584946" y="5570824"/>
            <a:ext cx="154458" cy="15445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CFC9A20-B674-DD4C-93CD-203AE2253D3D}"/>
              </a:ext>
            </a:extLst>
          </p:cNvPr>
          <p:cNvCxnSpPr>
            <a:cxnSpLocks/>
            <a:stCxn id="38" idx="4"/>
            <a:endCxn id="5" idx="0"/>
          </p:cNvCxnSpPr>
          <p:nvPr/>
        </p:nvCxnSpPr>
        <p:spPr>
          <a:xfrm>
            <a:off x="6583239" y="3341918"/>
            <a:ext cx="0" cy="2228905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B231C46-432D-EB4D-96B4-71488B78AD0E}"/>
              </a:ext>
            </a:extLst>
          </p:cNvPr>
          <p:cNvCxnSpPr>
            <a:cxnSpLocks/>
            <a:stCxn id="39" idx="4"/>
            <a:endCxn id="5" idx="0"/>
          </p:cNvCxnSpPr>
          <p:nvPr/>
        </p:nvCxnSpPr>
        <p:spPr>
          <a:xfrm flipH="1">
            <a:off x="6583239" y="3341917"/>
            <a:ext cx="787634" cy="2228907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F6F98E-2C61-B643-A03A-F7F1527BA113}"/>
              </a:ext>
            </a:extLst>
          </p:cNvPr>
          <p:cNvCxnSpPr>
            <a:cxnSpLocks/>
            <a:stCxn id="40" idx="4"/>
            <a:endCxn id="7" idx="0"/>
          </p:cNvCxnSpPr>
          <p:nvPr/>
        </p:nvCxnSpPr>
        <p:spPr>
          <a:xfrm>
            <a:off x="8874541" y="3341918"/>
            <a:ext cx="0" cy="2228905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22D9A08-1554-FF42-8E3A-0DEE15BC3569}"/>
              </a:ext>
            </a:extLst>
          </p:cNvPr>
          <p:cNvCxnSpPr>
            <a:cxnSpLocks/>
            <a:stCxn id="40" idx="4"/>
            <a:endCxn id="8" idx="0"/>
          </p:cNvCxnSpPr>
          <p:nvPr/>
        </p:nvCxnSpPr>
        <p:spPr>
          <a:xfrm>
            <a:off x="8874540" y="3341917"/>
            <a:ext cx="787635" cy="2228907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3661DF9-4729-AD44-9C74-F94AD7A4948E}"/>
                  </a:ext>
                </a:extLst>
              </p:cNvPr>
              <p:cNvSpPr txBox="1"/>
              <p:nvPr/>
            </p:nvSpPr>
            <p:spPr>
              <a:xfrm>
                <a:off x="6225170" y="5071524"/>
                <a:ext cx="215501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𝒈</m:t>
                      </m:r>
                      <m:r>
                        <a:rPr lang="en-US" sz="28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8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𝒔</m:t>
                      </m:r>
                      <m:r>
                        <a:rPr lang="en-US" sz="28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3661DF9-4729-AD44-9C74-F94AD7A494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5170" y="5071524"/>
                <a:ext cx="2155013" cy="523220"/>
              </a:xfrm>
              <a:prstGeom prst="rect">
                <a:avLst/>
              </a:prstGeom>
              <a:blipFill>
                <a:blip r:embed="rId3"/>
                <a:stretch>
                  <a:fillRect l="-585" b="-16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4D47457-272B-F345-BDF0-77B5FCBB2434}"/>
                  </a:ext>
                </a:extLst>
              </p:cNvPr>
              <p:cNvSpPr txBox="1"/>
              <p:nvPr/>
            </p:nvSpPr>
            <p:spPr>
              <a:xfrm>
                <a:off x="8506054" y="5071524"/>
                <a:ext cx="99187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4D47457-272B-F345-BDF0-77B5FCBB24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6054" y="5071524"/>
                <a:ext cx="991875" cy="523220"/>
              </a:xfrm>
              <a:prstGeom prst="rect">
                <a:avLst/>
              </a:prstGeom>
              <a:blipFill>
                <a:blip r:embed="rId4"/>
                <a:stretch>
                  <a:fillRect l="-2532" b="-16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0F0E1F6-33C9-424B-B037-475584E5CA5B}"/>
                  </a:ext>
                </a:extLst>
              </p:cNvPr>
              <p:cNvSpPr txBox="1"/>
              <p:nvPr/>
            </p:nvSpPr>
            <p:spPr>
              <a:xfrm>
                <a:off x="9314257" y="5071524"/>
                <a:ext cx="102143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𝒈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𝒒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0F0E1F6-33C9-424B-B037-475584E5CA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4257" y="5071524"/>
                <a:ext cx="1021433" cy="523220"/>
              </a:xfrm>
              <a:prstGeom prst="rect">
                <a:avLst/>
              </a:prstGeom>
              <a:blipFill>
                <a:blip r:embed="rId5"/>
                <a:stretch>
                  <a:fillRect l="-2439" b="-16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D1228510-EE60-E14B-86C8-50BA79148F4F}"/>
              </a:ext>
            </a:extLst>
          </p:cNvPr>
          <p:cNvSpPr txBox="1"/>
          <p:nvPr/>
        </p:nvSpPr>
        <p:spPr>
          <a:xfrm>
            <a:off x="5305156" y="5471178"/>
            <a:ext cx="3625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g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57837E1-4473-5C48-B5F5-9208925BF7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403318"/>
            <a:ext cx="3020900" cy="226567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685088C-F53E-2F40-A5BC-10B17E5599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5869" y="2455197"/>
            <a:ext cx="3288034" cy="24660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F63FBC1-AC88-5D47-900B-0ED9A0862C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0189" y="4898645"/>
            <a:ext cx="1459068" cy="10943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73F9B11-D2AE-AD4E-932D-0B1B98D141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145" y="4719384"/>
            <a:ext cx="1718610" cy="128895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32A525A-3009-8E49-906F-E4B1FC80FCD3}"/>
              </a:ext>
            </a:extLst>
          </p:cNvPr>
          <p:cNvSpPr txBox="1"/>
          <p:nvPr/>
        </p:nvSpPr>
        <p:spPr>
          <a:xfrm>
            <a:off x="816736" y="306762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0AC4C80-2E5B-6443-B7EB-13F64CF7BD20}"/>
              </a:ext>
            </a:extLst>
          </p:cNvPr>
          <p:cNvSpPr txBox="1"/>
          <p:nvPr/>
        </p:nvSpPr>
        <p:spPr>
          <a:xfrm>
            <a:off x="4293340" y="3196700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q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44227E2-307C-4847-B836-A266B200D372}"/>
              </a:ext>
            </a:extLst>
          </p:cNvPr>
          <p:cNvSpPr txBox="1"/>
          <p:nvPr/>
        </p:nvSpPr>
        <p:spPr>
          <a:xfrm>
            <a:off x="4119569" y="5358850"/>
            <a:ext cx="3385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D3EFC8A-058A-9540-9CD6-2CB1BB89572D}"/>
              </a:ext>
            </a:extLst>
          </p:cNvPr>
          <p:cNvSpPr txBox="1"/>
          <p:nvPr/>
        </p:nvSpPr>
        <p:spPr>
          <a:xfrm>
            <a:off x="448875" y="5358850"/>
            <a:ext cx="3337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r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6F91B5E-5840-364A-B89B-0AEE2005EA25}"/>
              </a:ext>
            </a:extLst>
          </p:cNvPr>
          <p:cNvCxnSpPr>
            <a:cxnSpLocks/>
          </p:cNvCxnSpPr>
          <p:nvPr/>
        </p:nvCxnSpPr>
        <p:spPr>
          <a:xfrm>
            <a:off x="1647233" y="3711308"/>
            <a:ext cx="1936439" cy="1916152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BC01B8F-A9CE-9349-AFB6-732C46EF12C5}"/>
              </a:ext>
            </a:extLst>
          </p:cNvPr>
          <p:cNvCxnSpPr>
            <a:cxnSpLocks/>
          </p:cNvCxnSpPr>
          <p:nvPr/>
        </p:nvCxnSpPr>
        <p:spPr>
          <a:xfrm flipH="1">
            <a:off x="3583673" y="3711308"/>
            <a:ext cx="0" cy="1904609"/>
          </a:xfrm>
          <a:prstGeom prst="line">
            <a:avLst/>
          </a:prstGeom>
          <a:ln w="57150" cap="rnd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2DD967B-C34F-1840-BCA9-9570BA655A0D}"/>
              </a:ext>
            </a:extLst>
          </p:cNvPr>
          <p:cNvCxnSpPr>
            <a:cxnSpLocks/>
          </p:cNvCxnSpPr>
          <p:nvPr/>
        </p:nvCxnSpPr>
        <p:spPr>
          <a:xfrm flipH="1">
            <a:off x="1647233" y="3711308"/>
            <a:ext cx="0" cy="1904609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Parallelogram 36">
            <a:extLst>
              <a:ext uri="{FF2B5EF4-FFF2-40B4-BE49-F238E27FC236}">
                <a16:creationId xmlns:a16="http://schemas.microsoft.com/office/drawing/2014/main" id="{8C661D9C-9B99-984D-AADC-2B5F3DB67453}"/>
              </a:ext>
            </a:extLst>
          </p:cNvPr>
          <p:cNvSpPr/>
          <p:nvPr/>
        </p:nvSpPr>
        <p:spPr>
          <a:xfrm>
            <a:off x="4724625" y="2725046"/>
            <a:ext cx="6796164" cy="1081208"/>
          </a:xfrm>
          <a:prstGeom prst="parallelogram">
            <a:avLst>
              <a:gd name="adj" fmla="val 93362"/>
            </a:avLst>
          </a:prstGeom>
          <a:solidFill>
            <a:schemeClr val="accent5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C0EBCB2-4AF7-8648-89CA-8F1A7B06C2B8}"/>
              </a:ext>
            </a:extLst>
          </p:cNvPr>
          <p:cNvSpPr/>
          <p:nvPr/>
        </p:nvSpPr>
        <p:spPr>
          <a:xfrm>
            <a:off x="6506010" y="3187459"/>
            <a:ext cx="154458" cy="15445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5D9CD4F-1C40-594C-8332-3350742F66BF}"/>
              </a:ext>
            </a:extLst>
          </p:cNvPr>
          <p:cNvSpPr/>
          <p:nvPr/>
        </p:nvSpPr>
        <p:spPr>
          <a:xfrm>
            <a:off x="7293644" y="3187459"/>
            <a:ext cx="154458" cy="15445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CE88133-A1E5-374A-9D6C-CE6F3A0FE502}"/>
              </a:ext>
            </a:extLst>
          </p:cNvPr>
          <p:cNvSpPr/>
          <p:nvPr/>
        </p:nvSpPr>
        <p:spPr>
          <a:xfrm>
            <a:off x="8797311" y="3187459"/>
            <a:ext cx="154458" cy="15445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C069178-0E45-D14A-A9C1-88157CF6DDDC}"/>
                  </a:ext>
                </a:extLst>
              </p:cNvPr>
              <p:cNvSpPr txBox="1"/>
              <p:nvPr/>
            </p:nvSpPr>
            <p:spPr>
              <a:xfrm>
                <a:off x="6234017" y="2720045"/>
                <a:ext cx="97379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C069178-0E45-D14A-A9C1-88157CF6DD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4017" y="2720045"/>
                <a:ext cx="973793" cy="523220"/>
              </a:xfrm>
              <a:prstGeom prst="rect">
                <a:avLst/>
              </a:prstGeom>
              <a:blipFill>
                <a:blip r:embed="rId10"/>
                <a:stretch>
                  <a:fillRect l="-6410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21AFCA5D-0800-A948-BEDA-910BB7E8F948}"/>
                  </a:ext>
                </a:extLst>
              </p:cNvPr>
              <p:cNvSpPr txBox="1"/>
              <p:nvPr/>
            </p:nvSpPr>
            <p:spPr>
              <a:xfrm>
                <a:off x="7056940" y="2720045"/>
                <a:ext cx="97392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𝒇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𝒒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21AFCA5D-0800-A948-BEDA-910BB7E8F9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6940" y="2720045"/>
                <a:ext cx="973921" cy="523220"/>
              </a:xfrm>
              <a:prstGeom prst="rect">
                <a:avLst/>
              </a:prstGeom>
              <a:blipFill>
                <a:blip r:embed="rId11"/>
                <a:stretch>
                  <a:fillRect l="-7792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E92ED48-8081-E542-8C64-315588622FB3}"/>
                  </a:ext>
                </a:extLst>
              </p:cNvPr>
              <p:cNvSpPr txBox="1"/>
              <p:nvPr/>
            </p:nvSpPr>
            <p:spPr>
              <a:xfrm>
                <a:off x="8527754" y="2720045"/>
                <a:ext cx="209390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𝒇</m:t>
                      </m:r>
                      <m:r>
                        <a:rPr lang="en-US" sz="28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8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𝒔</m:t>
                      </m:r>
                      <m:r>
                        <a:rPr lang="en-US" sz="28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E92ED48-8081-E542-8C64-315588622F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7754" y="2720045"/>
                <a:ext cx="2093907" cy="523220"/>
              </a:xfrm>
              <a:prstGeom prst="rect">
                <a:avLst/>
              </a:prstGeom>
              <a:blipFill>
                <a:blip r:embed="rId12"/>
                <a:stretch>
                  <a:fillRect l="-2410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090321A4-68B5-3542-AE4A-3818947E6B7D}"/>
              </a:ext>
            </a:extLst>
          </p:cNvPr>
          <p:cNvSpPr txBox="1"/>
          <p:nvPr/>
        </p:nvSpPr>
        <p:spPr>
          <a:xfrm>
            <a:off x="5339620" y="3078340"/>
            <a:ext cx="2936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f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1C681A5-A87E-F74D-A908-F7B59C452BCB}"/>
              </a:ext>
            </a:extLst>
          </p:cNvPr>
          <p:cNvGrpSpPr/>
          <p:nvPr/>
        </p:nvGrpSpPr>
        <p:grpSpPr>
          <a:xfrm>
            <a:off x="6660468" y="3264688"/>
            <a:ext cx="2924478" cy="2383365"/>
            <a:chOff x="6660468" y="3264688"/>
            <a:chExt cx="2924478" cy="2383365"/>
          </a:xfrm>
        </p:grpSpPr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68BD14A8-0E3F-F74C-B5D9-26BAC0102C0B}"/>
                </a:ext>
              </a:extLst>
            </p:cNvPr>
            <p:cNvCxnSpPr>
              <a:cxnSpLocks/>
              <a:stCxn id="39" idx="2"/>
              <a:endCxn id="38" idx="6"/>
            </p:cNvCxnSpPr>
            <p:nvPr/>
          </p:nvCxnSpPr>
          <p:spPr>
            <a:xfrm flipH="1">
              <a:off x="6660468" y="3264688"/>
              <a:ext cx="633176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solid"/>
              <a:headEnd type="none" w="med" len="med"/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C4CD5E45-02E9-A047-82D8-D11F59D1BE75}"/>
                </a:ext>
              </a:extLst>
            </p:cNvPr>
            <p:cNvCxnSpPr>
              <a:cxnSpLocks/>
              <a:stCxn id="7" idx="6"/>
              <a:endCxn id="8" idx="2"/>
            </p:cNvCxnSpPr>
            <p:nvPr/>
          </p:nvCxnSpPr>
          <p:spPr>
            <a:xfrm>
              <a:off x="8951769" y="5648053"/>
              <a:ext cx="633177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solid"/>
              <a:headEnd type="triangle" w="lg" len="lg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1596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16588960-F883-1344-B7E3-4F077B41D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869" y="2455197"/>
            <a:ext cx="3288034" cy="2466025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47E1230-FF91-8043-8367-AB941B8D84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Problem</a:t>
            </a:r>
            <a:r>
              <a:rPr lang="en-US" dirty="0"/>
              <a:t>: Embedding collapse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C2CCEC-2AF3-2D45-89C1-ADF5A6D81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Dual Embedding Space</a:t>
            </a: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E8052E0E-9253-8A42-8053-4D406A9F951B}"/>
              </a:ext>
            </a:extLst>
          </p:cNvPr>
          <p:cNvSpPr/>
          <p:nvPr/>
        </p:nvSpPr>
        <p:spPr>
          <a:xfrm>
            <a:off x="4724625" y="5117885"/>
            <a:ext cx="6796164" cy="1081208"/>
          </a:xfrm>
          <a:prstGeom prst="parallelogram">
            <a:avLst>
              <a:gd name="adj" fmla="val 93362"/>
            </a:avLst>
          </a:prstGeom>
          <a:solidFill>
            <a:schemeClr val="accent6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2EEA07D-CA1E-394E-9432-065AA04D459F}"/>
              </a:ext>
            </a:extLst>
          </p:cNvPr>
          <p:cNvSpPr/>
          <p:nvPr/>
        </p:nvSpPr>
        <p:spPr>
          <a:xfrm>
            <a:off x="6506010" y="5570824"/>
            <a:ext cx="154458" cy="15445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CFA980F-70B6-2F49-BAC0-D5E2F3EEA9F6}"/>
              </a:ext>
            </a:extLst>
          </p:cNvPr>
          <p:cNvSpPr/>
          <p:nvPr/>
        </p:nvSpPr>
        <p:spPr>
          <a:xfrm>
            <a:off x="8797311" y="5570824"/>
            <a:ext cx="154458" cy="15445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CFC9A20-B674-DD4C-93CD-203AE2253D3D}"/>
              </a:ext>
            </a:extLst>
          </p:cNvPr>
          <p:cNvCxnSpPr>
            <a:cxnSpLocks/>
            <a:stCxn id="38" idx="4"/>
            <a:endCxn id="5" idx="0"/>
          </p:cNvCxnSpPr>
          <p:nvPr/>
        </p:nvCxnSpPr>
        <p:spPr>
          <a:xfrm>
            <a:off x="6583239" y="3341918"/>
            <a:ext cx="0" cy="2228905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F6F98E-2C61-B643-A03A-F7F1527BA113}"/>
              </a:ext>
            </a:extLst>
          </p:cNvPr>
          <p:cNvCxnSpPr>
            <a:cxnSpLocks/>
            <a:stCxn id="40" idx="4"/>
            <a:endCxn id="7" idx="0"/>
          </p:cNvCxnSpPr>
          <p:nvPr/>
        </p:nvCxnSpPr>
        <p:spPr>
          <a:xfrm>
            <a:off x="8874541" y="3341918"/>
            <a:ext cx="0" cy="2228905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3661DF9-4729-AD44-9C74-F94AD7A4948E}"/>
                  </a:ext>
                </a:extLst>
              </p:cNvPr>
              <p:cNvSpPr txBox="1"/>
              <p:nvPr/>
            </p:nvSpPr>
            <p:spPr>
              <a:xfrm>
                <a:off x="6225170" y="5071524"/>
                <a:ext cx="215501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𝒈</m:t>
                      </m:r>
                      <m:r>
                        <a:rPr lang="en-US" sz="28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8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𝒔</m:t>
                      </m:r>
                      <m:r>
                        <a:rPr lang="en-US" sz="28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3661DF9-4729-AD44-9C74-F94AD7A494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5170" y="5071524"/>
                <a:ext cx="2155013" cy="523220"/>
              </a:xfrm>
              <a:prstGeom prst="rect">
                <a:avLst/>
              </a:prstGeom>
              <a:blipFill>
                <a:blip r:embed="rId4"/>
                <a:stretch>
                  <a:fillRect l="-585" b="-16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4D47457-272B-F345-BDF0-77B5FCBB2434}"/>
                  </a:ext>
                </a:extLst>
              </p:cNvPr>
              <p:cNvSpPr txBox="1"/>
              <p:nvPr/>
            </p:nvSpPr>
            <p:spPr>
              <a:xfrm>
                <a:off x="8491338" y="5071524"/>
                <a:ext cx="221721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𝒈</m:t>
                      </m:r>
                      <m:r>
                        <a:rPr lang="en-US" sz="28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8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𝒒</m:t>
                      </m:r>
                      <m:r>
                        <a:rPr lang="en-US" sz="28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4D47457-272B-F345-BDF0-77B5FCBB24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1338" y="5071524"/>
                <a:ext cx="2217210" cy="523220"/>
              </a:xfrm>
              <a:prstGeom prst="rect">
                <a:avLst/>
              </a:prstGeom>
              <a:blipFill>
                <a:blip r:embed="rId5"/>
                <a:stretch>
                  <a:fillRect l="-1143" b="-16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D1228510-EE60-E14B-86C8-50BA79148F4F}"/>
              </a:ext>
            </a:extLst>
          </p:cNvPr>
          <p:cNvSpPr txBox="1"/>
          <p:nvPr/>
        </p:nvSpPr>
        <p:spPr>
          <a:xfrm>
            <a:off x="5305156" y="5471178"/>
            <a:ext cx="3625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g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57837E1-4473-5C48-B5F5-9208925BF7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403318"/>
            <a:ext cx="3020900" cy="226567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F63FBC1-AC88-5D47-900B-0ED9A0862C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0189" y="4898645"/>
            <a:ext cx="1459068" cy="10943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73F9B11-D2AE-AD4E-932D-0B1B98D141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145" y="4719384"/>
            <a:ext cx="1718610" cy="128895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32A525A-3009-8E49-906F-E4B1FC80FCD3}"/>
              </a:ext>
            </a:extLst>
          </p:cNvPr>
          <p:cNvSpPr txBox="1"/>
          <p:nvPr/>
        </p:nvSpPr>
        <p:spPr>
          <a:xfrm>
            <a:off x="816736" y="306762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0AC4C80-2E5B-6443-B7EB-13F64CF7BD20}"/>
              </a:ext>
            </a:extLst>
          </p:cNvPr>
          <p:cNvSpPr txBox="1"/>
          <p:nvPr/>
        </p:nvSpPr>
        <p:spPr>
          <a:xfrm>
            <a:off x="4293340" y="3196700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q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44227E2-307C-4847-B836-A266B200D372}"/>
              </a:ext>
            </a:extLst>
          </p:cNvPr>
          <p:cNvSpPr txBox="1"/>
          <p:nvPr/>
        </p:nvSpPr>
        <p:spPr>
          <a:xfrm>
            <a:off x="4119569" y="5358850"/>
            <a:ext cx="3385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D3EFC8A-058A-9540-9CD6-2CB1BB89572D}"/>
              </a:ext>
            </a:extLst>
          </p:cNvPr>
          <p:cNvSpPr txBox="1"/>
          <p:nvPr/>
        </p:nvSpPr>
        <p:spPr>
          <a:xfrm>
            <a:off x="448875" y="5358850"/>
            <a:ext cx="3337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r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6F91B5E-5840-364A-B89B-0AEE2005EA25}"/>
              </a:ext>
            </a:extLst>
          </p:cNvPr>
          <p:cNvCxnSpPr>
            <a:cxnSpLocks/>
          </p:cNvCxnSpPr>
          <p:nvPr/>
        </p:nvCxnSpPr>
        <p:spPr>
          <a:xfrm>
            <a:off x="1647233" y="3711308"/>
            <a:ext cx="1936439" cy="1916152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BC01B8F-A9CE-9349-AFB6-732C46EF12C5}"/>
              </a:ext>
            </a:extLst>
          </p:cNvPr>
          <p:cNvCxnSpPr>
            <a:cxnSpLocks/>
          </p:cNvCxnSpPr>
          <p:nvPr/>
        </p:nvCxnSpPr>
        <p:spPr>
          <a:xfrm flipH="1">
            <a:off x="3583673" y="3711308"/>
            <a:ext cx="0" cy="1904609"/>
          </a:xfrm>
          <a:prstGeom prst="line">
            <a:avLst/>
          </a:prstGeom>
          <a:ln w="57150" cap="rnd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2DD967B-C34F-1840-BCA9-9570BA655A0D}"/>
              </a:ext>
            </a:extLst>
          </p:cNvPr>
          <p:cNvCxnSpPr>
            <a:cxnSpLocks/>
          </p:cNvCxnSpPr>
          <p:nvPr/>
        </p:nvCxnSpPr>
        <p:spPr>
          <a:xfrm flipH="1">
            <a:off x="1647233" y="3711308"/>
            <a:ext cx="0" cy="1904609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Parallelogram 36">
            <a:extLst>
              <a:ext uri="{FF2B5EF4-FFF2-40B4-BE49-F238E27FC236}">
                <a16:creationId xmlns:a16="http://schemas.microsoft.com/office/drawing/2014/main" id="{8C661D9C-9B99-984D-AADC-2B5F3DB67453}"/>
              </a:ext>
            </a:extLst>
          </p:cNvPr>
          <p:cNvSpPr/>
          <p:nvPr/>
        </p:nvSpPr>
        <p:spPr>
          <a:xfrm>
            <a:off x="4724625" y="2725046"/>
            <a:ext cx="6796164" cy="1081208"/>
          </a:xfrm>
          <a:prstGeom prst="parallelogram">
            <a:avLst>
              <a:gd name="adj" fmla="val 93362"/>
            </a:avLst>
          </a:prstGeom>
          <a:solidFill>
            <a:schemeClr val="accent5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C0EBCB2-4AF7-8648-89CA-8F1A7B06C2B8}"/>
              </a:ext>
            </a:extLst>
          </p:cNvPr>
          <p:cNvSpPr/>
          <p:nvPr/>
        </p:nvSpPr>
        <p:spPr>
          <a:xfrm>
            <a:off x="6506010" y="3187459"/>
            <a:ext cx="154458" cy="15445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CE88133-A1E5-374A-9D6C-CE6F3A0FE502}"/>
              </a:ext>
            </a:extLst>
          </p:cNvPr>
          <p:cNvSpPr/>
          <p:nvPr/>
        </p:nvSpPr>
        <p:spPr>
          <a:xfrm>
            <a:off x="8797311" y="3187459"/>
            <a:ext cx="154458" cy="15445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C069178-0E45-D14A-A9C1-88157CF6DDDC}"/>
                  </a:ext>
                </a:extLst>
              </p:cNvPr>
              <p:cNvSpPr txBox="1"/>
              <p:nvPr/>
            </p:nvSpPr>
            <p:spPr>
              <a:xfrm>
                <a:off x="6234017" y="2720045"/>
                <a:ext cx="215161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𝒇</m:t>
                      </m:r>
                      <m:r>
                        <a:rPr lang="en-US" sz="28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8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𝒒</m:t>
                      </m:r>
                      <m:r>
                        <a:rPr lang="en-US" sz="28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C069178-0E45-D14A-A9C1-88157CF6DD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4017" y="2720045"/>
                <a:ext cx="2151615" cy="523220"/>
              </a:xfrm>
              <a:prstGeom prst="rect">
                <a:avLst/>
              </a:prstGeom>
              <a:blipFill>
                <a:blip r:embed="rId9"/>
                <a:stretch>
                  <a:fillRect l="-2941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E92ED48-8081-E542-8C64-315588622FB3}"/>
                  </a:ext>
                </a:extLst>
              </p:cNvPr>
              <p:cNvSpPr txBox="1"/>
              <p:nvPr/>
            </p:nvSpPr>
            <p:spPr>
              <a:xfrm>
                <a:off x="8527754" y="2720045"/>
                <a:ext cx="209390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𝒇</m:t>
                      </m:r>
                      <m:r>
                        <a:rPr lang="en-US" sz="28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8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𝒔</m:t>
                      </m:r>
                      <m:r>
                        <a:rPr lang="en-US" sz="28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E92ED48-8081-E542-8C64-315588622F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7754" y="2720045"/>
                <a:ext cx="2093907" cy="523220"/>
              </a:xfrm>
              <a:prstGeom prst="rect">
                <a:avLst/>
              </a:prstGeom>
              <a:blipFill>
                <a:blip r:embed="rId10"/>
                <a:stretch>
                  <a:fillRect l="-2410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090321A4-68B5-3542-AE4A-3818947E6B7D}"/>
              </a:ext>
            </a:extLst>
          </p:cNvPr>
          <p:cNvSpPr txBox="1"/>
          <p:nvPr/>
        </p:nvSpPr>
        <p:spPr>
          <a:xfrm>
            <a:off x="5339620" y="3078340"/>
            <a:ext cx="2936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40314880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85CA41D5-B6FF-7745-8499-BF8447F2B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03318"/>
            <a:ext cx="3020900" cy="2265675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47E1230-FF91-8043-8367-AB941B8D84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Problem</a:t>
            </a:r>
            <a:r>
              <a:rPr lang="en-US" dirty="0"/>
              <a:t>: Embedding collapse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C2CCEC-2AF3-2D45-89C1-ADF5A6D81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Dual Embedding Space</a:t>
            </a: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E8052E0E-9253-8A42-8053-4D406A9F951B}"/>
              </a:ext>
            </a:extLst>
          </p:cNvPr>
          <p:cNvSpPr/>
          <p:nvPr/>
        </p:nvSpPr>
        <p:spPr>
          <a:xfrm>
            <a:off x="4724625" y="5117885"/>
            <a:ext cx="6796164" cy="1081208"/>
          </a:xfrm>
          <a:prstGeom prst="parallelogram">
            <a:avLst>
              <a:gd name="adj" fmla="val 93362"/>
            </a:avLst>
          </a:prstGeom>
          <a:solidFill>
            <a:schemeClr val="accent6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2EEA07D-CA1E-394E-9432-065AA04D459F}"/>
              </a:ext>
            </a:extLst>
          </p:cNvPr>
          <p:cNvSpPr/>
          <p:nvPr/>
        </p:nvSpPr>
        <p:spPr>
          <a:xfrm>
            <a:off x="6506010" y="5570824"/>
            <a:ext cx="154458" cy="15445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CFA980F-70B6-2F49-BAC0-D5E2F3EEA9F6}"/>
              </a:ext>
            </a:extLst>
          </p:cNvPr>
          <p:cNvSpPr/>
          <p:nvPr/>
        </p:nvSpPr>
        <p:spPr>
          <a:xfrm>
            <a:off x="8797311" y="5570824"/>
            <a:ext cx="154458" cy="15445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CFC9A20-B674-DD4C-93CD-203AE2253D3D}"/>
              </a:ext>
            </a:extLst>
          </p:cNvPr>
          <p:cNvCxnSpPr>
            <a:cxnSpLocks/>
            <a:stCxn id="38" idx="4"/>
            <a:endCxn id="5" idx="0"/>
          </p:cNvCxnSpPr>
          <p:nvPr/>
        </p:nvCxnSpPr>
        <p:spPr>
          <a:xfrm>
            <a:off x="6583239" y="3341918"/>
            <a:ext cx="0" cy="2228905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F6F98E-2C61-B643-A03A-F7F1527BA113}"/>
              </a:ext>
            </a:extLst>
          </p:cNvPr>
          <p:cNvCxnSpPr>
            <a:cxnSpLocks/>
            <a:stCxn id="40" idx="4"/>
            <a:endCxn id="7" idx="0"/>
          </p:cNvCxnSpPr>
          <p:nvPr/>
        </p:nvCxnSpPr>
        <p:spPr>
          <a:xfrm>
            <a:off x="8874541" y="3341918"/>
            <a:ext cx="0" cy="2228905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3661DF9-4729-AD44-9C74-F94AD7A4948E}"/>
                  </a:ext>
                </a:extLst>
              </p:cNvPr>
              <p:cNvSpPr txBox="1"/>
              <p:nvPr/>
            </p:nvSpPr>
            <p:spPr>
              <a:xfrm>
                <a:off x="6225170" y="5071524"/>
                <a:ext cx="215501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𝒈</m:t>
                      </m:r>
                      <m:d>
                        <m:dPr>
                          <m:ctrlPr>
                            <a:rPr lang="en-US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en-US" sz="28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8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US" sz="28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3661DF9-4729-AD44-9C74-F94AD7A494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5170" y="5071524"/>
                <a:ext cx="2155013" cy="523220"/>
              </a:xfrm>
              <a:prstGeom prst="rect">
                <a:avLst/>
              </a:prstGeom>
              <a:blipFill>
                <a:blip r:embed="rId4"/>
                <a:stretch>
                  <a:fillRect l="-1170" b="-16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4D47457-272B-F345-BDF0-77B5FCBB2434}"/>
                  </a:ext>
                </a:extLst>
              </p:cNvPr>
              <p:cNvSpPr txBox="1"/>
              <p:nvPr/>
            </p:nvSpPr>
            <p:spPr>
              <a:xfrm>
                <a:off x="8491338" y="5071524"/>
                <a:ext cx="221721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𝒈</m:t>
                      </m:r>
                      <m:r>
                        <a:rPr lang="en-US" sz="2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𝒒</m:t>
                      </m:r>
                      <m:r>
                        <a:rPr lang="en-US" sz="2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b="1" i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4D47457-272B-F345-BDF0-77B5FCBB24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1338" y="5071524"/>
                <a:ext cx="2217210" cy="523220"/>
              </a:xfrm>
              <a:prstGeom prst="rect">
                <a:avLst/>
              </a:prstGeom>
              <a:blipFill>
                <a:blip r:embed="rId5"/>
                <a:stretch>
                  <a:fillRect l="-1143" b="-16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D1228510-EE60-E14B-86C8-50BA79148F4F}"/>
              </a:ext>
            </a:extLst>
          </p:cNvPr>
          <p:cNvSpPr txBox="1"/>
          <p:nvPr/>
        </p:nvSpPr>
        <p:spPr>
          <a:xfrm>
            <a:off x="5305156" y="5471178"/>
            <a:ext cx="3625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g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685088C-F53E-2F40-A5BC-10B17E5599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5869" y="2455197"/>
            <a:ext cx="3288034" cy="24660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F63FBC1-AC88-5D47-900B-0ED9A0862C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0189" y="4898645"/>
            <a:ext cx="1459068" cy="10943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73F9B11-D2AE-AD4E-932D-0B1B98D141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145" y="4719384"/>
            <a:ext cx="1718610" cy="128895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32A525A-3009-8E49-906F-E4B1FC80FCD3}"/>
              </a:ext>
            </a:extLst>
          </p:cNvPr>
          <p:cNvSpPr txBox="1"/>
          <p:nvPr/>
        </p:nvSpPr>
        <p:spPr>
          <a:xfrm>
            <a:off x="816736" y="306762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0AC4C80-2E5B-6443-B7EB-13F64CF7BD20}"/>
              </a:ext>
            </a:extLst>
          </p:cNvPr>
          <p:cNvSpPr txBox="1"/>
          <p:nvPr/>
        </p:nvSpPr>
        <p:spPr>
          <a:xfrm>
            <a:off x="4293340" y="3196700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q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44227E2-307C-4847-B836-A266B200D372}"/>
              </a:ext>
            </a:extLst>
          </p:cNvPr>
          <p:cNvSpPr txBox="1"/>
          <p:nvPr/>
        </p:nvSpPr>
        <p:spPr>
          <a:xfrm>
            <a:off x="4119569" y="5358850"/>
            <a:ext cx="3385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D3EFC8A-058A-9540-9CD6-2CB1BB89572D}"/>
              </a:ext>
            </a:extLst>
          </p:cNvPr>
          <p:cNvSpPr txBox="1"/>
          <p:nvPr/>
        </p:nvSpPr>
        <p:spPr>
          <a:xfrm>
            <a:off x="448875" y="5358850"/>
            <a:ext cx="3337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6F91B5E-5840-364A-B89B-0AEE2005EA25}"/>
              </a:ext>
            </a:extLst>
          </p:cNvPr>
          <p:cNvCxnSpPr>
            <a:cxnSpLocks/>
          </p:cNvCxnSpPr>
          <p:nvPr/>
        </p:nvCxnSpPr>
        <p:spPr>
          <a:xfrm>
            <a:off x="1647233" y="3711308"/>
            <a:ext cx="1936439" cy="1916152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BC01B8F-A9CE-9349-AFB6-732C46EF12C5}"/>
              </a:ext>
            </a:extLst>
          </p:cNvPr>
          <p:cNvCxnSpPr>
            <a:cxnSpLocks/>
          </p:cNvCxnSpPr>
          <p:nvPr/>
        </p:nvCxnSpPr>
        <p:spPr>
          <a:xfrm flipH="1">
            <a:off x="3583673" y="3711308"/>
            <a:ext cx="0" cy="1904609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2DD967B-C34F-1840-BCA9-9570BA655A0D}"/>
              </a:ext>
            </a:extLst>
          </p:cNvPr>
          <p:cNvCxnSpPr>
            <a:cxnSpLocks/>
          </p:cNvCxnSpPr>
          <p:nvPr/>
        </p:nvCxnSpPr>
        <p:spPr>
          <a:xfrm flipH="1">
            <a:off x="1647233" y="3711308"/>
            <a:ext cx="0" cy="1904609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Parallelogram 36">
            <a:extLst>
              <a:ext uri="{FF2B5EF4-FFF2-40B4-BE49-F238E27FC236}">
                <a16:creationId xmlns:a16="http://schemas.microsoft.com/office/drawing/2014/main" id="{8C661D9C-9B99-984D-AADC-2B5F3DB67453}"/>
              </a:ext>
            </a:extLst>
          </p:cNvPr>
          <p:cNvSpPr/>
          <p:nvPr/>
        </p:nvSpPr>
        <p:spPr>
          <a:xfrm>
            <a:off x="4724625" y="2725046"/>
            <a:ext cx="6796164" cy="1081208"/>
          </a:xfrm>
          <a:prstGeom prst="parallelogram">
            <a:avLst>
              <a:gd name="adj" fmla="val 93362"/>
            </a:avLst>
          </a:prstGeom>
          <a:solidFill>
            <a:schemeClr val="accent5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C0EBCB2-4AF7-8648-89CA-8F1A7B06C2B8}"/>
              </a:ext>
            </a:extLst>
          </p:cNvPr>
          <p:cNvSpPr/>
          <p:nvPr/>
        </p:nvSpPr>
        <p:spPr>
          <a:xfrm>
            <a:off x="6506010" y="3187459"/>
            <a:ext cx="154458" cy="15445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CE88133-A1E5-374A-9D6C-CE6F3A0FE502}"/>
              </a:ext>
            </a:extLst>
          </p:cNvPr>
          <p:cNvSpPr/>
          <p:nvPr/>
        </p:nvSpPr>
        <p:spPr>
          <a:xfrm>
            <a:off x="8797311" y="3187459"/>
            <a:ext cx="154458" cy="15445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C069178-0E45-D14A-A9C1-88157CF6DDDC}"/>
                  </a:ext>
                </a:extLst>
              </p:cNvPr>
              <p:cNvSpPr txBox="1"/>
              <p:nvPr/>
            </p:nvSpPr>
            <p:spPr>
              <a:xfrm>
                <a:off x="6234017" y="2720045"/>
                <a:ext cx="215161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𝒇</m:t>
                      </m:r>
                      <m:r>
                        <a:rPr lang="en-US" sz="2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𝒒</m:t>
                      </m:r>
                      <m:r>
                        <a:rPr lang="en-US" sz="2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b="1" i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C069178-0E45-D14A-A9C1-88157CF6DD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4017" y="2720045"/>
                <a:ext cx="2151615" cy="523220"/>
              </a:xfrm>
              <a:prstGeom prst="rect">
                <a:avLst/>
              </a:prstGeom>
              <a:blipFill>
                <a:blip r:embed="rId9"/>
                <a:stretch>
                  <a:fillRect l="-2941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E92ED48-8081-E542-8C64-315588622FB3}"/>
                  </a:ext>
                </a:extLst>
              </p:cNvPr>
              <p:cNvSpPr txBox="1"/>
              <p:nvPr/>
            </p:nvSpPr>
            <p:spPr>
              <a:xfrm>
                <a:off x="8527754" y="2720045"/>
                <a:ext cx="209390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𝒇</m:t>
                      </m:r>
                      <m:d>
                        <m:dPr>
                          <m:ctrlPr>
                            <a:rPr lang="en-US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sz="28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8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US" sz="28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E92ED48-8081-E542-8C64-315588622F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7754" y="2720045"/>
                <a:ext cx="2093907" cy="523220"/>
              </a:xfrm>
              <a:prstGeom prst="rect">
                <a:avLst/>
              </a:prstGeom>
              <a:blipFill>
                <a:blip r:embed="rId10"/>
                <a:stretch>
                  <a:fillRect l="-3012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090321A4-68B5-3542-AE4A-3818947E6B7D}"/>
              </a:ext>
            </a:extLst>
          </p:cNvPr>
          <p:cNvSpPr txBox="1"/>
          <p:nvPr/>
        </p:nvSpPr>
        <p:spPr>
          <a:xfrm>
            <a:off x="5339620" y="3078340"/>
            <a:ext cx="2936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F044E72-101C-0D4A-A219-C6DC99517D59}"/>
                  </a:ext>
                </a:extLst>
              </p:cNvPr>
              <p:cNvSpPr txBox="1"/>
              <p:nvPr/>
            </p:nvSpPr>
            <p:spPr>
              <a:xfrm>
                <a:off x="5792390" y="2075688"/>
                <a:ext cx="466063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  <a:r>
                  <a:rPr lang="en-US" sz="2800" i="1" dirty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2800" dirty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:</a:t>
                </a:r>
                <a:r>
                  <a:rPr lang="en-US" sz="2800" dirty="0">
                    <a:solidFill>
                      <a:srgbClr val="C00000"/>
                    </a:solidFill>
                    <a:latin typeface="Source Sans Pro" panose="020B0503030403020204" pitchFamily="34" charset="77"/>
                    <a:ea typeface="Cambria Math" panose="02040503050406030204" pitchFamily="18" charset="0"/>
                  </a:rPr>
                  <a:t> Not complementary!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F044E72-101C-0D4A-A219-C6DC99517D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2390" y="2075688"/>
                <a:ext cx="4660636" cy="523220"/>
              </a:xfrm>
              <a:prstGeom prst="rect">
                <a:avLst/>
              </a:prstGeom>
              <a:blipFill>
                <a:blip r:embed="rId11"/>
                <a:stretch>
                  <a:fillRect l="-2452" t="-9302" r="-2180" b="-27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95621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47E1230-FF91-8043-8367-AB941B8D84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Encode </a:t>
            </a:r>
            <a:r>
              <a:rPr lang="en-US" i="1" dirty="0"/>
              <a:t>1-to-N</a:t>
            </a:r>
            <a:r>
              <a:rPr lang="en-US" dirty="0"/>
              <a:t> mapping as </a:t>
            </a:r>
            <a:r>
              <a:rPr lang="en-US" i="1" dirty="0"/>
              <a:t>set inclusion</a:t>
            </a:r>
            <a:r>
              <a:rPr lang="en-US" dirty="0"/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C2CCEC-2AF3-2D45-89C1-ADF5A6D81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Embedding as Set Inclusion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3D2D36F-B267-EC4B-A516-A1B22DA35E95}"/>
              </a:ext>
            </a:extLst>
          </p:cNvPr>
          <p:cNvGrpSpPr/>
          <p:nvPr/>
        </p:nvGrpSpPr>
        <p:grpSpPr>
          <a:xfrm>
            <a:off x="0" y="2750155"/>
            <a:ext cx="11276512" cy="2926080"/>
            <a:chOff x="0" y="2655562"/>
            <a:chExt cx="11276512" cy="292608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49D4A0A-CBB6-8341-8CF6-D0DE9DF176B4}"/>
                </a:ext>
              </a:extLst>
            </p:cNvPr>
            <p:cNvSpPr/>
            <p:nvPr/>
          </p:nvSpPr>
          <p:spPr>
            <a:xfrm>
              <a:off x="3961312" y="2655562"/>
              <a:ext cx="7315200" cy="292608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BF6734F-E914-1147-AE46-D3F420968428}"/>
                </a:ext>
              </a:extLst>
            </p:cNvPr>
            <p:cNvSpPr txBox="1"/>
            <p:nvPr/>
          </p:nvSpPr>
          <p:spPr>
            <a:xfrm>
              <a:off x="5962048" y="2749773"/>
              <a:ext cx="3313729" cy="523220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sz="2800" i="1" dirty="0">
                  <a:latin typeface="Source Sans Pro" panose="020B0503030403020204" pitchFamily="34" charset="77"/>
                </a:rPr>
                <a:t>A </a:t>
              </a:r>
              <a:r>
                <a:rPr lang="en-US" sz="2800" b="1" i="1" dirty="0">
                  <a:latin typeface="Source Sans Pro" panose="020B0503030403020204" pitchFamily="34" charset="77"/>
                </a:rPr>
                <a:t>set</a:t>
              </a:r>
              <a:r>
                <a:rPr lang="en-US" sz="2800" i="1" dirty="0">
                  <a:latin typeface="Source Sans Pro" panose="020B0503030403020204" pitchFamily="34" charset="77"/>
                </a:rPr>
                <a:t> of complements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6B294B9-F8F8-DB4B-B911-21240858563A}"/>
                </a:ext>
              </a:extLst>
            </p:cNvPr>
            <p:cNvGrpSpPr/>
            <p:nvPr/>
          </p:nvGrpSpPr>
          <p:grpSpPr>
            <a:xfrm>
              <a:off x="4532162" y="3656937"/>
              <a:ext cx="6282630" cy="923330"/>
              <a:chOff x="4532162" y="3196561"/>
              <a:chExt cx="6282630" cy="92333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0186B049-F593-B441-A2C9-622CAC39FD24}"/>
                      </a:ext>
                    </a:extLst>
                  </p:cNvPr>
                  <p:cNvSpPr txBox="1"/>
                  <p:nvPr/>
                </p:nvSpPr>
                <p:spPr>
                  <a:xfrm>
                    <a:off x="7256696" y="3196561"/>
                    <a:ext cx="833562" cy="92333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6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</m:t>
                          </m:r>
                        </m:oMath>
                      </m:oMathPara>
                    </a14:m>
                    <a:endParaRPr lang="en-US" sz="2400" b="1" dirty="0"/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0186B049-F593-B441-A2C9-622CAC39FD2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56696" y="3196561"/>
                    <a:ext cx="833562" cy="923330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4478" r="-447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ACDAC82B-0DD9-B24B-B5C3-C075D1A74394}"/>
                      </a:ext>
                    </a:extLst>
                  </p:cNvPr>
                  <p:cNvSpPr txBox="1"/>
                  <p:nvPr/>
                </p:nvSpPr>
                <p:spPr>
                  <a:xfrm>
                    <a:off x="4532162" y="3196561"/>
                    <a:ext cx="833562" cy="92333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6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</m:t>
                          </m:r>
                        </m:oMath>
                      </m:oMathPara>
                    </a14:m>
                    <a:endParaRPr lang="en-US" sz="2400" b="1" dirty="0"/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ACDAC82B-0DD9-B24B-B5C3-C075D1A7439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32162" y="3196561"/>
                    <a:ext cx="833562" cy="92333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4545" r="-606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EF1C7F6C-F494-0240-999C-0A44C2E4871E}"/>
                      </a:ext>
                    </a:extLst>
                  </p:cNvPr>
                  <p:cNvSpPr txBox="1"/>
                  <p:nvPr/>
                </p:nvSpPr>
                <p:spPr>
                  <a:xfrm>
                    <a:off x="9981230" y="3196561"/>
                    <a:ext cx="833562" cy="92333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6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</m:t>
                          </m:r>
                        </m:oMath>
                      </m:oMathPara>
                    </a14:m>
                    <a:endParaRPr lang="en-US" sz="2400" b="1" dirty="0"/>
                  </a:p>
                </p:txBody>
              </p:sp>
            </mc:Choice>
            <mc:Fallback xmlns="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EF1C7F6C-F494-0240-999C-0A44C2E4871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81230" y="3196561"/>
                    <a:ext cx="833562" cy="923330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4478" r="-447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B18F9261-A00F-5746-ABDC-E81AF2A1DBEF}"/>
                </a:ext>
              </a:extLst>
            </p:cNvPr>
            <p:cNvCxnSpPr>
              <a:cxnSpLocks/>
              <a:endCxn id="6" idx="2"/>
            </p:cNvCxnSpPr>
            <p:nvPr/>
          </p:nvCxnSpPr>
          <p:spPr>
            <a:xfrm>
              <a:off x="2475186" y="4118602"/>
              <a:ext cx="1486126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8491C1A-2E7D-8F4A-8673-86232C4D8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2838442"/>
              <a:ext cx="3413760" cy="256032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3D243CA-9799-F847-B013-6DE605136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65035" y="3344196"/>
              <a:ext cx="1869440" cy="140208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EB48CAB-09F6-DD4D-9ACD-9B21850FE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12357" y="3473057"/>
              <a:ext cx="1544320" cy="1158240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154819A-E49E-DB44-8AA1-C839E9BE8A80}"/>
              </a:ext>
            </a:extLst>
          </p:cNvPr>
          <p:cNvSpPr txBox="1"/>
          <p:nvPr/>
        </p:nvSpPr>
        <p:spPr>
          <a:xfrm>
            <a:off x="2249063" y="4277848"/>
            <a:ext cx="18758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>
                <a:latin typeface="Source Sans Pro" panose="020B0503030403020204" pitchFamily="34" charset="77"/>
              </a:rPr>
              <a:t>Complementary</a:t>
            </a:r>
            <a:endParaRPr lang="en-US" sz="2400" i="1" dirty="0">
              <a:latin typeface="Source Sans Pro" panose="020B05030304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971607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47E1230-FF91-8043-8367-AB941B8D84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Encode </a:t>
            </a:r>
            <a:r>
              <a:rPr lang="en-US" i="1" dirty="0"/>
              <a:t>1-to-N</a:t>
            </a:r>
            <a:r>
              <a:rPr lang="en-US" dirty="0"/>
              <a:t> mapping as </a:t>
            </a:r>
            <a:r>
              <a:rPr lang="en-US" i="1" dirty="0"/>
              <a:t>set inclusion</a:t>
            </a:r>
            <a:r>
              <a:rPr lang="en-US" dirty="0"/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C2CCEC-2AF3-2D45-89C1-ADF5A6D81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Embedding as Set Inclusion</a:t>
            </a: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C8094ABE-E92D-C645-AE82-B395993095E4}"/>
              </a:ext>
            </a:extLst>
          </p:cNvPr>
          <p:cNvSpPr/>
          <p:nvPr/>
        </p:nvSpPr>
        <p:spPr>
          <a:xfrm>
            <a:off x="2756797" y="5117885"/>
            <a:ext cx="6796164" cy="1081208"/>
          </a:xfrm>
          <a:prstGeom prst="parallelogram">
            <a:avLst>
              <a:gd name="adj" fmla="val 93362"/>
            </a:avLst>
          </a:prstGeom>
          <a:solidFill>
            <a:schemeClr val="accent6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sp>
        <p:nvSpPr>
          <p:cNvPr id="32" name="Parallelogram 31">
            <a:extLst>
              <a:ext uri="{FF2B5EF4-FFF2-40B4-BE49-F238E27FC236}">
                <a16:creationId xmlns:a16="http://schemas.microsoft.com/office/drawing/2014/main" id="{B96507DE-73E2-4242-90ED-377427A81625}"/>
              </a:ext>
            </a:extLst>
          </p:cNvPr>
          <p:cNvSpPr/>
          <p:nvPr/>
        </p:nvSpPr>
        <p:spPr>
          <a:xfrm>
            <a:off x="2756797" y="2725046"/>
            <a:ext cx="6796164" cy="1081208"/>
          </a:xfrm>
          <a:prstGeom prst="parallelogram">
            <a:avLst>
              <a:gd name="adj" fmla="val 93362"/>
            </a:avLst>
          </a:prstGeom>
          <a:solidFill>
            <a:schemeClr val="accent5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6971743-2EE7-8541-8EA6-2BEA708503EA}"/>
              </a:ext>
            </a:extLst>
          </p:cNvPr>
          <p:cNvSpPr txBox="1"/>
          <p:nvPr/>
        </p:nvSpPr>
        <p:spPr>
          <a:xfrm>
            <a:off x="2639039" y="2831412"/>
            <a:ext cx="14045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>
                <a:latin typeface="Source Sans Pro" panose="020B0503030403020204" pitchFamily="34" charset="77"/>
              </a:rPr>
              <a:t>Neighbor</a:t>
            </a:r>
            <a:br>
              <a:rPr lang="en-US" sz="2400" i="1" dirty="0">
                <a:latin typeface="Source Sans Pro" panose="020B0503030403020204" pitchFamily="34" charset="77"/>
              </a:rPr>
            </a:br>
            <a:r>
              <a:rPr lang="en-US" sz="2400" i="1" dirty="0">
                <a:latin typeface="Source Sans Pro" panose="020B0503030403020204" pitchFamily="34" charset="77"/>
              </a:rPr>
              <a:t>space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997C0BB-7608-DA42-801A-20FB871BC342}"/>
              </a:ext>
            </a:extLst>
          </p:cNvPr>
          <p:cNvSpPr txBox="1"/>
          <p:nvPr/>
        </p:nvSpPr>
        <p:spPr>
          <a:xfrm>
            <a:off x="2850633" y="5542271"/>
            <a:ext cx="9813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>
                <a:latin typeface="Source Sans Pro" panose="020B0503030403020204" pitchFamily="34" charset="77"/>
              </a:rPr>
              <a:t>Query</a:t>
            </a:r>
            <a:br>
              <a:rPr lang="en-US" sz="2400" i="1" dirty="0">
                <a:latin typeface="Source Sans Pro" panose="020B0503030403020204" pitchFamily="34" charset="77"/>
              </a:rPr>
            </a:br>
            <a:r>
              <a:rPr lang="en-US" sz="2400" i="1" dirty="0">
                <a:latin typeface="Source Sans Pro" panose="020B0503030403020204" pitchFamily="34" charset="77"/>
              </a:rPr>
              <a:t>space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F0662E20-6982-5741-BDA4-2566BA9C7B92}"/>
              </a:ext>
            </a:extLst>
          </p:cNvPr>
          <p:cNvSpPr/>
          <p:nvPr/>
        </p:nvSpPr>
        <p:spPr>
          <a:xfrm rot="10800000">
            <a:off x="6233028" y="3221141"/>
            <a:ext cx="468085" cy="23404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A516387-C9B5-4843-A6B1-BA64A22B8427}"/>
              </a:ext>
            </a:extLst>
          </p:cNvPr>
          <p:cNvGrpSpPr/>
          <p:nvPr/>
        </p:nvGrpSpPr>
        <p:grpSpPr>
          <a:xfrm>
            <a:off x="5293540" y="3060459"/>
            <a:ext cx="1572463" cy="2597149"/>
            <a:chOff x="5293540" y="3060459"/>
            <a:chExt cx="1572463" cy="2597149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3BECEF3E-7C1B-BA43-8099-B4D559E013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3823" y="3314460"/>
              <a:ext cx="12180" cy="2343148"/>
            </a:xfrm>
            <a:prstGeom prst="line">
              <a:avLst/>
            </a:prstGeom>
            <a:ln w="1270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8054AA5-CCC5-FE4A-B961-C7DAD5598D67}"/>
                </a:ext>
              </a:extLst>
            </p:cNvPr>
            <p:cNvCxnSpPr>
              <a:cxnSpLocks/>
              <a:endCxn id="46" idx="6"/>
            </p:cNvCxnSpPr>
            <p:nvPr/>
          </p:nvCxnSpPr>
          <p:spPr>
            <a:xfrm flipV="1">
              <a:off x="5293540" y="3333508"/>
              <a:ext cx="0" cy="2324100"/>
            </a:xfrm>
            <a:prstGeom prst="line">
              <a:avLst/>
            </a:prstGeom>
            <a:ln w="1270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20E276FC-9BEA-7145-8C17-40EE405EEE6A}"/>
                </a:ext>
              </a:extLst>
            </p:cNvPr>
            <p:cNvSpPr/>
            <p:nvPr/>
          </p:nvSpPr>
          <p:spPr>
            <a:xfrm rot="10800000">
              <a:off x="5293540" y="3060459"/>
              <a:ext cx="1560283" cy="54609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824"/>
            </a:p>
          </p:txBody>
        </p:sp>
      </p:grpSp>
      <p:sp>
        <p:nvSpPr>
          <p:cNvPr id="81" name="Oval 80">
            <a:extLst>
              <a:ext uri="{FF2B5EF4-FFF2-40B4-BE49-F238E27FC236}">
                <a16:creationId xmlns:a16="http://schemas.microsoft.com/office/drawing/2014/main" id="{A32729A1-F9F1-1A4F-AADA-A11CD324482B}"/>
              </a:ext>
            </a:extLst>
          </p:cNvPr>
          <p:cNvSpPr/>
          <p:nvPr/>
        </p:nvSpPr>
        <p:spPr>
          <a:xfrm rot="10800000">
            <a:off x="5293540" y="5383527"/>
            <a:ext cx="1560283" cy="54609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F0FCFCCC-D13A-BB44-8AEC-57EDBC6247C7}"/>
              </a:ext>
            </a:extLst>
          </p:cNvPr>
          <p:cNvSpPr/>
          <p:nvPr/>
        </p:nvSpPr>
        <p:spPr>
          <a:xfrm rot="10800000">
            <a:off x="5437389" y="3207409"/>
            <a:ext cx="468085" cy="23404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103CFFA1-EBC0-7846-B80B-2D85F30F8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2621" y="4619945"/>
            <a:ext cx="1706880" cy="128016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ECCFB4A-FF96-D540-9E8D-BF985124D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0084" y="2432215"/>
            <a:ext cx="894080" cy="67056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59D9C80-FDF9-0444-9A83-BC5D0096DC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9778" y="2541525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791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2" grpId="0"/>
      <p:bldP spid="44" grpId="0" animBg="1"/>
      <p:bldP spid="81" grpId="0" animBg="1"/>
      <p:bldP spid="8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47E1230-FF91-8043-8367-AB941B8D84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Encode </a:t>
            </a:r>
            <a:r>
              <a:rPr lang="en-US" i="1" dirty="0"/>
              <a:t>1-to-N</a:t>
            </a:r>
            <a:r>
              <a:rPr lang="en-US" dirty="0"/>
              <a:t> mapping as </a:t>
            </a:r>
            <a:r>
              <a:rPr lang="en-US" i="1" dirty="0"/>
              <a:t>set inclusion</a:t>
            </a:r>
            <a:r>
              <a:rPr lang="en-US" dirty="0"/>
              <a:t>.</a:t>
            </a: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C8094ABE-E92D-C645-AE82-B395993095E4}"/>
              </a:ext>
            </a:extLst>
          </p:cNvPr>
          <p:cNvSpPr/>
          <p:nvPr/>
        </p:nvSpPr>
        <p:spPr>
          <a:xfrm>
            <a:off x="4724625" y="5117885"/>
            <a:ext cx="6796164" cy="1081208"/>
          </a:xfrm>
          <a:prstGeom prst="parallelogram">
            <a:avLst>
              <a:gd name="adj" fmla="val 93362"/>
            </a:avLst>
          </a:prstGeom>
          <a:solidFill>
            <a:schemeClr val="accent6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5874155-36E9-D547-85E0-358653001D86}"/>
              </a:ext>
            </a:extLst>
          </p:cNvPr>
          <p:cNvCxnSpPr>
            <a:cxnSpLocks/>
            <a:endCxn id="47" idx="2"/>
          </p:cNvCxnSpPr>
          <p:nvPr/>
        </p:nvCxnSpPr>
        <p:spPr>
          <a:xfrm flipV="1">
            <a:off x="10147300" y="3333508"/>
            <a:ext cx="0" cy="2324100"/>
          </a:xfrm>
          <a:prstGeom prst="line">
            <a:avLst/>
          </a:prstGeom>
          <a:ln w="127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03DF898-3CC6-D942-84FA-488C05266C4A}"/>
              </a:ext>
            </a:extLst>
          </p:cNvPr>
          <p:cNvCxnSpPr>
            <a:cxnSpLocks/>
            <a:endCxn id="47" idx="6"/>
          </p:cNvCxnSpPr>
          <p:nvPr/>
        </p:nvCxnSpPr>
        <p:spPr>
          <a:xfrm flipV="1">
            <a:off x="8587017" y="3333508"/>
            <a:ext cx="0" cy="2317992"/>
          </a:xfrm>
          <a:prstGeom prst="line">
            <a:avLst/>
          </a:prstGeom>
          <a:ln w="127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DB924A5-17DA-9849-AECD-881F7538AAFD}"/>
              </a:ext>
            </a:extLst>
          </p:cNvPr>
          <p:cNvCxnSpPr>
            <a:cxnSpLocks/>
            <a:endCxn id="48" idx="6"/>
          </p:cNvCxnSpPr>
          <p:nvPr/>
        </p:nvCxnSpPr>
        <p:spPr>
          <a:xfrm flipV="1">
            <a:off x="9463409" y="3337971"/>
            <a:ext cx="0" cy="2324100"/>
          </a:xfrm>
          <a:prstGeom prst="line">
            <a:avLst/>
          </a:prstGeom>
          <a:ln w="127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A8DF46C-5D18-254B-8D65-25655EDA0EDE}"/>
              </a:ext>
            </a:extLst>
          </p:cNvPr>
          <p:cNvCxnSpPr>
            <a:cxnSpLocks/>
            <a:stCxn id="89" idx="2"/>
            <a:endCxn id="48" idx="2"/>
          </p:cNvCxnSpPr>
          <p:nvPr/>
        </p:nvCxnSpPr>
        <p:spPr>
          <a:xfrm flipV="1">
            <a:off x="10087522" y="3337971"/>
            <a:ext cx="0" cy="2324100"/>
          </a:xfrm>
          <a:prstGeom prst="line">
            <a:avLst/>
          </a:prstGeom>
          <a:ln w="127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DA6E5A1-3BAF-2644-ABC1-BF907C93A01D}"/>
              </a:ext>
            </a:extLst>
          </p:cNvPr>
          <p:cNvCxnSpPr>
            <a:cxnSpLocks/>
            <a:endCxn id="49" idx="2"/>
          </p:cNvCxnSpPr>
          <p:nvPr/>
        </p:nvCxnSpPr>
        <p:spPr>
          <a:xfrm flipV="1">
            <a:off x="6959495" y="3337971"/>
            <a:ext cx="0" cy="2324100"/>
          </a:xfrm>
          <a:prstGeom prst="line">
            <a:avLst/>
          </a:prstGeom>
          <a:ln w="127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A02E838A-5356-F64C-89E3-76D1D5EBC607}"/>
              </a:ext>
            </a:extLst>
          </p:cNvPr>
          <p:cNvCxnSpPr>
            <a:cxnSpLocks/>
            <a:endCxn id="49" idx="6"/>
          </p:cNvCxnSpPr>
          <p:nvPr/>
        </p:nvCxnSpPr>
        <p:spPr>
          <a:xfrm flipV="1">
            <a:off x="6335382" y="3337971"/>
            <a:ext cx="0" cy="2324100"/>
          </a:xfrm>
          <a:prstGeom prst="line">
            <a:avLst/>
          </a:prstGeom>
          <a:ln w="127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3BECEF3E-7C1B-BA43-8099-B4D559E01337}"/>
              </a:ext>
            </a:extLst>
          </p:cNvPr>
          <p:cNvCxnSpPr>
            <a:cxnSpLocks/>
          </p:cNvCxnSpPr>
          <p:nvPr/>
        </p:nvCxnSpPr>
        <p:spPr>
          <a:xfrm flipV="1">
            <a:off x="7834044" y="3314460"/>
            <a:ext cx="12180" cy="2343148"/>
          </a:xfrm>
          <a:prstGeom prst="line">
            <a:avLst/>
          </a:prstGeom>
          <a:ln w="127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88054AA5-CCC5-FE4A-B961-C7DAD5598D67}"/>
              </a:ext>
            </a:extLst>
          </p:cNvPr>
          <p:cNvCxnSpPr>
            <a:cxnSpLocks/>
            <a:endCxn id="46" idx="6"/>
          </p:cNvCxnSpPr>
          <p:nvPr/>
        </p:nvCxnSpPr>
        <p:spPr>
          <a:xfrm flipV="1">
            <a:off x="6273761" y="3333508"/>
            <a:ext cx="0" cy="2324100"/>
          </a:xfrm>
          <a:prstGeom prst="line">
            <a:avLst/>
          </a:prstGeom>
          <a:ln w="127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20C2CCEC-2AF3-2D45-89C1-ADF5A6D81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Embedding as Set Inclusion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471C002-E1C6-D846-B027-2D3CA102F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03318"/>
            <a:ext cx="3020900" cy="22656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D90E71A-5C8D-D845-8216-332275C438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5869" y="2455197"/>
            <a:ext cx="3288034" cy="24660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8A803DB-8E72-2A44-9A6F-3168697BBB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0189" y="4898645"/>
            <a:ext cx="1459068" cy="10943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69AD70E-FB5A-144A-8B81-F5C235DD3A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145" y="4719384"/>
            <a:ext cx="1718610" cy="128895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7EC4E34-E8B4-7745-8BB7-D5FB300C4D0B}"/>
              </a:ext>
            </a:extLst>
          </p:cNvPr>
          <p:cNvSpPr txBox="1"/>
          <p:nvPr/>
        </p:nvSpPr>
        <p:spPr>
          <a:xfrm>
            <a:off x="816736" y="306762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C6A7484-3195-CE43-AF66-B8BC6DFDC03C}"/>
              </a:ext>
            </a:extLst>
          </p:cNvPr>
          <p:cNvSpPr txBox="1"/>
          <p:nvPr/>
        </p:nvSpPr>
        <p:spPr>
          <a:xfrm>
            <a:off x="4293340" y="3196700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q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FB5C1EC-CFE6-9342-BDD9-108A5AEF79B9}"/>
              </a:ext>
            </a:extLst>
          </p:cNvPr>
          <p:cNvSpPr txBox="1"/>
          <p:nvPr/>
        </p:nvSpPr>
        <p:spPr>
          <a:xfrm>
            <a:off x="4119569" y="5358850"/>
            <a:ext cx="3385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B569711-A5C0-C242-BFC9-DCF473FE3AE5}"/>
              </a:ext>
            </a:extLst>
          </p:cNvPr>
          <p:cNvSpPr txBox="1"/>
          <p:nvPr/>
        </p:nvSpPr>
        <p:spPr>
          <a:xfrm>
            <a:off x="448875" y="5358850"/>
            <a:ext cx="3337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r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52A911D-0B9A-8545-887A-6E2E3EDCAB33}"/>
              </a:ext>
            </a:extLst>
          </p:cNvPr>
          <p:cNvGrpSpPr/>
          <p:nvPr/>
        </p:nvGrpSpPr>
        <p:grpSpPr>
          <a:xfrm>
            <a:off x="1647233" y="3711308"/>
            <a:ext cx="1936440" cy="1916152"/>
            <a:chOff x="2988526" y="7248293"/>
            <a:chExt cx="4438187" cy="3702205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58D9A02-CE71-3847-AF12-61F4C4B6752E}"/>
                </a:ext>
              </a:extLst>
            </p:cNvPr>
            <p:cNvCxnSpPr>
              <a:cxnSpLocks/>
            </p:cNvCxnSpPr>
            <p:nvPr/>
          </p:nvCxnSpPr>
          <p:spPr>
            <a:xfrm>
              <a:off x="2988527" y="7248293"/>
              <a:ext cx="4438185" cy="3702205"/>
            </a:xfrm>
            <a:prstGeom prst="lin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F14CD83-0FAF-9148-BBEE-91F9587BAD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26712" y="7248293"/>
              <a:ext cx="1" cy="3679902"/>
            </a:xfrm>
            <a:prstGeom prst="lin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8701A97-F16F-3F48-95A0-3192808D5B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88526" y="7248293"/>
              <a:ext cx="1" cy="3679902"/>
            </a:xfrm>
            <a:prstGeom prst="lin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Parallelogram 31">
            <a:extLst>
              <a:ext uri="{FF2B5EF4-FFF2-40B4-BE49-F238E27FC236}">
                <a16:creationId xmlns:a16="http://schemas.microsoft.com/office/drawing/2014/main" id="{B96507DE-73E2-4242-90ED-377427A81625}"/>
              </a:ext>
            </a:extLst>
          </p:cNvPr>
          <p:cNvSpPr/>
          <p:nvPr/>
        </p:nvSpPr>
        <p:spPr>
          <a:xfrm>
            <a:off x="4724625" y="2725046"/>
            <a:ext cx="6796164" cy="1081208"/>
          </a:xfrm>
          <a:prstGeom prst="parallelogram">
            <a:avLst>
              <a:gd name="adj" fmla="val 93362"/>
            </a:avLst>
          </a:prstGeom>
          <a:solidFill>
            <a:schemeClr val="accent5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D0FF4C8-04F0-B64A-9F10-0D4F11E1D79E}"/>
                  </a:ext>
                </a:extLst>
              </p:cNvPr>
              <p:cNvSpPr txBox="1"/>
              <p:nvPr/>
            </p:nvSpPr>
            <p:spPr>
              <a:xfrm>
                <a:off x="6234017" y="2720045"/>
                <a:ext cx="97379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D0FF4C8-04F0-B64A-9F10-0D4F11E1D7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4017" y="2720045"/>
                <a:ext cx="973793" cy="523220"/>
              </a:xfrm>
              <a:prstGeom prst="rect">
                <a:avLst/>
              </a:prstGeom>
              <a:blipFill>
                <a:blip r:embed="rId7"/>
                <a:stretch>
                  <a:fillRect l="-6410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C457642-310A-014D-9CE4-F5E5C32F493A}"/>
                  </a:ext>
                </a:extLst>
              </p:cNvPr>
              <p:cNvSpPr txBox="1"/>
              <p:nvPr/>
            </p:nvSpPr>
            <p:spPr>
              <a:xfrm>
                <a:off x="7056940" y="2720045"/>
                <a:ext cx="97392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C457642-310A-014D-9CE4-F5E5C32F49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6940" y="2720045"/>
                <a:ext cx="973921" cy="523220"/>
              </a:xfrm>
              <a:prstGeom prst="rect">
                <a:avLst/>
              </a:prstGeom>
              <a:blipFill>
                <a:blip r:embed="rId8"/>
                <a:stretch>
                  <a:fillRect l="-6494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B1E5A3D-B981-9341-92DC-6693592F7DFF}"/>
                  </a:ext>
                </a:extLst>
              </p:cNvPr>
              <p:cNvSpPr txBox="1"/>
              <p:nvPr/>
            </p:nvSpPr>
            <p:spPr>
              <a:xfrm>
                <a:off x="8527754" y="2720045"/>
                <a:ext cx="94846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B1E5A3D-B981-9341-92DC-6693592F7D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7754" y="2720045"/>
                <a:ext cx="948465" cy="523220"/>
              </a:xfrm>
              <a:prstGeom prst="rect">
                <a:avLst/>
              </a:prstGeom>
              <a:blipFill>
                <a:blip r:embed="rId9"/>
                <a:stretch>
                  <a:fillRect l="-6579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32987CB-912A-8140-8CD4-FF0391873363}"/>
                  </a:ext>
                </a:extLst>
              </p:cNvPr>
              <p:cNvSpPr txBox="1"/>
              <p:nvPr/>
            </p:nvSpPr>
            <p:spPr>
              <a:xfrm>
                <a:off x="9354205" y="2720045"/>
                <a:ext cx="94154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32987CB-912A-8140-8CD4-FF03918733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4205" y="2720045"/>
                <a:ext cx="941540" cy="523220"/>
              </a:xfrm>
              <a:prstGeom prst="rect">
                <a:avLst/>
              </a:prstGeom>
              <a:blipFill>
                <a:blip r:embed="rId10"/>
                <a:stretch>
                  <a:fillRect l="-6667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Oval 41">
            <a:extLst>
              <a:ext uri="{FF2B5EF4-FFF2-40B4-BE49-F238E27FC236}">
                <a16:creationId xmlns:a16="http://schemas.microsoft.com/office/drawing/2014/main" id="{D5B2C4F9-3E24-3B42-B8EE-199356C0B255}"/>
              </a:ext>
            </a:extLst>
          </p:cNvPr>
          <p:cNvSpPr/>
          <p:nvPr/>
        </p:nvSpPr>
        <p:spPr>
          <a:xfrm rot="10800000">
            <a:off x="9527842" y="3221141"/>
            <a:ext cx="468085" cy="23404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E419997-8E14-A644-82C5-041270CE4D27}"/>
              </a:ext>
            </a:extLst>
          </p:cNvPr>
          <p:cNvSpPr/>
          <p:nvPr/>
        </p:nvSpPr>
        <p:spPr>
          <a:xfrm rot="10800000">
            <a:off x="8732201" y="3221141"/>
            <a:ext cx="468085" cy="23404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F0662E20-6982-5741-BDA4-2566BA9C7B92}"/>
              </a:ext>
            </a:extLst>
          </p:cNvPr>
          <p:cNvSpPr/>
          <p:nvPr/>
        </p:nvSpPr>
        <p:spPr>
          <a:xfrm rot="10800000">
            <a:off x="7213249" y="3221141"/>
            <a:ext cx="468085" cy="23404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0E276FC-9BEA-7145-8C17-40EE405EEE6A}"/>
              </a:ext>
            </a:extLst>
          </p:cNvPr>
          <p:cNvSpPr/>
          <p:nvPr/>
        </p:nvSpPr>
        <p:spPr>
          <a:xfrm rot="10800000">
            <a:off x="6273761" y="3060459"/>
            <a:ext cx="1560283" cy="54609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81A04CCA-118A-8A42-99D9-2CE92B635261}"/>
              </a:ext>
            </a:extLst>
          </p:cNvPr>
          <p:cNvSpPr/>
          <p:nvPr/>
        </p:nvSpPr>
        <p:spPr>
          <a:xfrm rot="10800000">
            <a:off x="8587017" y="3060459"/>
            <a:ext cx="1560283" cy="54609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7525F6CB-1474-AE47-BA2C-9CDF0AEBD4A6}"/>
              </a:ext>
            </a:extLst>
          </p:cNvPr>
          <p:cNvSpPr/>
          <p:nvPr/>
        </p:nvSpPr>
        <p:spPr>
          <a:xfrm rot="10800000">
            <a:off x="9463409" y="3181943"/>
            <a:ext cx="624113" cy="31205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EA369C5-18E3-0147-B1EC-9BEC3C1206D1}"/>
              </a:ext>
            </a:extLst>
          </p:cNvPr>
          <p:cNvSpPr/>
          <p:nvPr/>
        </p:nvSpPr>
        <p:spPr>
          <a:xfrm rot="10800000">
            <a:off x="6335382" y="3181943"/>
            <a:ext cx="624113" cy="31205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6971743-2EE7-8541-8EA6-2BEA708503EA}"/>
              </a:ext>
            </a:extLst>
          </p:cNvPr>
          <p:cNvSpPr txBox="1"/>
          <p:nvPr/>
        </p:nvSpPr>
        <p:spPr>
          <a:xfrm>
            <a:off x="4606867" y="2831412"/>
            <a:ext cx="14045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>
                <a:latin typeface="Source Sans Pro" panose="020B0503030403020204" pitchFamily="34" charset="77"/>
              </a:rPr>
              <a:t>Neighbor</a:t>
            </a:r>
            <a:br>
              <a:rPr lang="en-US" sz="2400" i="1" dirty="0">
                <a:latin typeface="Source Sans Pro" panose="020B0503030403020204" pitchFamily="34" charset="77"/>
              </a:rPr>
            </a:br>
            <a:r>
              <a:rPr lang="en-US" sz="2400" i="1" dirty="0">
                <a:latin typeface="Source Sans Pro" panose="020B0503030403020204" pitchFamily="34" charset="77"/>
              </a:rPr>
              <a:t>space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997C0BB-7608-DA42-801A-20FB871BC342}"/>
              </a:ext>
            </a:extLst>
          </p:cNvPr>
          <p:cNvSpPr txBox="1"/>
          <p:nvPr/>
        </p:nvSpPr>
        <p:spPr>
          <a:xfrm>
            <a:off x="4818461" y="5542271"/>
            <a:ext cx="9813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>
                <a:latin typeface="Source Sans Pro" panose="020B0503030403020204" pitchFamily="34" charset="77"/>
              </a:rPr>
              <a:t>Query</a:t>
            </a:r>
            <a:br>
              <a:rPr lang="en-US" sz="2400" i="1" dirty="0">
                <a:latin typeface="Source Sans Pro" panose="020B0503030403020204" pitchFamily="34" charset="77"/>
              </a:rPr>
            </a:br>
            <a:r>
              <a:rPr lang="en-US" sz="2400" i="1" dirty="0">
                <a:latin typeface="Source Sans Pro" panose="020B0503030403020204" pitchFamily="34" charset="77"/>
              </a:rPr>
              <a:t>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32B1DF1D-2082-EB47-BDEC-25E907F423EC}"/>
                  </a:ext>
                </a:extLst>
              </p:cNvPr>
              <p:cNvSpPr txBox="1"/>
              <p:nvPr/>
            </p:nvSpPr>
            <p:spPr>
              <a:xfrm>
                <a:off x="6237640" y="5043113"/>
                <a:ext cx="96654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32B1DF1D-2082-EB47-BDEC-25E907F423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7640" y="5043113"/>
                <a:ext cx="966547" cy="523220"/>
              </a:xfrm>
              <a:prstGeom prst="rect">
                <a:avLst/>
              </a:prstGeom>
              <a:blipFill>
                <a:blip r:embed="rId11"/>
                <a:stretch>
                  <a:fillRect l="-1299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D89D7953-E98A-054C-8E79-585103D61575}"/>
                  </a:ext>
                </a:extLst>
              </p:cNvPr>
              <p:cNvSpPr txBox="1"/>
              <p:nvPr/>
            </p:nvSpPr>
            <p:spPr>
              <a:xfrm>
                <a:off x="7051619" y="4890713"/>
                <a:ext cx="98456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𝒈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𝒔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D89D7953-E98A-054C-8E79-585103D615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1619" y="4890713"/>
                <a:ext cx="984564" cy="523220"/>
              </a:xfrm>
              <a:prstGeom prst="rect">
                <a:avLst/>
              </a:prstGeom>
              <a:blipFill>
                <a:blip r:embed="rId12"/>
                <a:stretch>
                  <a:fillRect l="-2532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476B0203-F238-4C45-B435-32222AF0AF3A}"/>
                  </a:ext>
                </a:extLst>
              </p:cNvPr>
              <p:cNvSpPr txBox="1"/>
              <p:nvPr/>
            </p:nvSpPr>
            <p:spPr>
              <a:xfrm>
                <a:off x="8488064" y="4890713"/>
                <a:ext cx="102784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𝒈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476B0203-F238-4C45-B435-32222AF0AF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8064" y="4890713"/>
                <a:ext cx="1027845" cy="523220"/>
              </a:xfrm>
              <a:prstGeom prst="rect">
                <a:avLst/>
              </a:prstGeom>
              <a:blipFill>
                <a:blip r:embed="rId13"/>
                <a:stretch>
                  <a:fillRect l="-2439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8FB5606A-071C-5740-A515-E6B7A4F539E5}"/>
                  </a:ext>
                </a:extLst>
              </p:cNvPr>
              <p:cNvSpPr txBox="1"/>
              <p:nvPr/>
            </p:nvSpPr>
            <p:spPr>
              <a:xfrm>
                <a:off x="9328973" y="5043113"/>
                <a:ext cx="99200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8FB5606A-071C-5740-A515-E6B7A4F539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8973" y="5043113"/>
                <a:ext cx="992003" cy="523220"/>
              </a:xfrm>
              <a:prstGeom prst="rect">
                <a:avLst/>
              </a:prstGeom>
              <a:blipFill>
                <a:blip r:embed="rId14"/>
                <a:stretch>
                  <a:fillRect l="-2532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Oval 79">
            <a:extLst>
              <a:ext uri="{FF2B5EF4-FFF2-40B4-BE49-F238E27FC236}">
                <a16:creationId xmlns:a16="http://schemas.microsoft.com/office/drawing/2014/main" id="{F4344D09-07A2-7444-82CF-86531F3293E6}"/>
              </a:ext>
            </a:extLst>
          </p:cNvPr>
          <p:cNvSpPr/>
          <p:nvPr/>
        </p:nvSpPr>
        <p:spPr>
          <a:xfrm rot="10800000">
            <a:off x="6417610" y="5544209"/>
            <a:ext cx="468085" cy="23404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A32729A1-F9F1-1A4F-AADA-A11CD324482B}"/>
              </a:ext>
            </a:extLst>
          </p:cNvPr>
          <p:cNvSpPr/>
          <p:nvPr/>
        </p:nvSpPr>
        <p:spPr>
          <a:xfrm rot="10800000">
            <a:off x="6273761" y="5383527"/>
            <a:ext cx="1560283" cy="54609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A4E378E0-9E92-7E41-B21C-6A71E36B9280}"/>
              </a:ext>
            </a:extLst>
          </p:cNvPr>
          <p:cNvSpPr/>
          <p:nvPr/>
        </p:nvSpPr>
        <p:spPr>
          <a:xfrm rot="10800000">
            <a:off x="8587017" y="5383527"/>
            <a:ext cx="1560283" cy="54609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F0FCFCCC-D13A-BB44-8AEC-57EDBC6247C7}"/>
              </a:ext>
            </a:extLst>
          </p:cNvPr>
          <p:cNvSpPr/>
          <p:nvPr/>
        </p:nvSpPr>
        <p:spPr>
          <a:xfrm rot="10800000">
            <a:off x="6417610" y="3207409"/>
            <a:ext cx="468085" cy="23404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718F1843-DC03-094E-B942-A234C4D1FD73}"/>
              </a:ext>
            </a:extLst>
          </p:cNvPr>
          <p:cNvSpPr/>
          <p:nvPr/>
        </p:nvSpPr>
        <p:spPr>
          <a:xfrm rot="10800000">
            <a:off x="9463409" y="5506043"/>
            <a:ext cx="624113" cy="31205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9749B396-59AB-974D-B25D-8971AA135364}"/>
              </a:ext>
            </a:extLst>
          </p:cNvPr>
          <p:cNvSpPr/>
          <p:nvPr/>
        </p:nvSpPr>
        <p:spPr>
          <a:xfrm rot="10800000">
            <a:off x="6335382" y="5506043"/>
            <a:ext cx="624113" cy="31205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</p:spTree>
    <p:extLst>
      <p:ext uri="{BB962C8B-B14F-4D97-AF65-F5344CB8AC3E}">
        <p14:creationId xmlns:p14="http://schemas.microsoft.com/office/powerpoint/2010/main" val="21767314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47E1230-FF91-8043-8367-AB941B8D84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Inclusion representation</a:t>
            </a:r>
            <a:r>
              <a:rPr lang="en-US" sz="2800" dirty="0"/>
              <a:t> [</a:t>
            </a:r>
            <a:r>
              <a:rPr lang="en-US" sz="2800" dirty="0" err="1"/>
              <a:t>Vendrov</a:t>
            </a:r>
            <a:r>
              <a:rPr lang="en-US" sz="2800" dirty="0"/>
              <a:t> et al., 2016]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C2CCEC-2AF3-2D45-89C1-ADF5A6D81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Embedding as Set Inclusion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A4F629C-8729-8C4A-ABC2-4439F1A3133E}"/>
                  </a:ext>
                </a:extLst>
              </p:cNvPr>
              <p:cNvSpPr txBox="1"/>
              <p:nvPr/>
            </p:nvSpPr>
            <p:spPr>
              <a:xfrm>
                <a:off x="1475825" y="2479516"/>
                <a:ext cx="9240350" cy="34615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8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8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⊆</m:t>
                      </m:r>
                      <m:r>
                        <a:rPr lang="en-US" sz="8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US" sz="8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⟺</m:t>
                      </m:r>
                      <m:nary>
                        <m:naryPr>
                          <m:chr m:val="⋀"/>
                          <m:ctrlPr>
                            <a:rPr lang="en-US" sz="8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8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8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8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sup>
                        <m:e>
                          <m:sSub>
                            <m:sSubPr>
                              <m:ctrlPr>
                                <a:rPr lang="en-US" sz="8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8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8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8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sSub>
                            <m:sSubPr>
                              <m:ctrlPr>
                                <a:rPr lang="en-US" sz="8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8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8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8000" strike="sngStrike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A4F629C-8729-8C4A-ABC2-4439F1A313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825" y="2479516"/>
                <a:ext cx="9240350" cy="3461589"/>
              </a:xfrm>
              <a:prstGeom prst="rect">
                <a:avLst/>
              </a:prstGeom>
              <a:blipFill>
                <a:blip r:embed="rId3"/>
                <a:stretch>
                  <a:fillRect l="-960" t="-114234" r="-274" b="-176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42A0114-9D84-B446-8FF7-D5C9F7714660}"/>
                  </a:ext>
                </a:extLst>
              </p:cNvPr>
              <p:cNvSpPr txBox="1"/>
              <p:nvPr/>
            </p:nvSpPr>
            <p:spPr>
              <a:xfrm>
                <a:off x="7937500" y="5486400"/>
                <a:ext cx="239469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42A0114-9D84-B446-8FF7-D5C9F77146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7500" y="5486400"/>
                <a:ext cx="2394694" cy="646331"/>
              </a:xfrm>
              <a:prstGeom prst="rect">
                <a:avLst/>
              </a:prstGeom>
              <a:blipFill>
                <a:blip r:embed="rId4"/>
                <a:stretch>
                  <a:fillRect b="-13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208320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47E1230-FF91-8043-8367-AB941B8D84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Inclusion representation in the dual embedding space</a:t>
            </a:r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22325043-A3DB-8E45-91C0-DD7BC88E8217}"/>
              </a:ext>
            </a:extLst>
          </p:cNvPr>
          <p:cNvSpPr/>
          <p:nvPr/>
        </p:nvSpPr>
        <p:spPr>
          <a:xfrm>
            <a:off x="3158163" y="5490386"/>
            <a:ext cx="5875675" cy="934766"/>
          </a:xfrm>
          <a:prstGeom prst="parallelogram">
            <a:avLst>
              <a:gd name="adj" fmla="val 93362"/>
            </a:avLst>
          </a:prstGeom>
          <a:solidFill>
            <a:schemeClr val="accent6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820A29E-FC5A-6A4B-A043-4CB176F007BC}"/>
              </a:ext>
            </a:extLst>
          </p:cNvPr>
          <p:cNvCxnSpPr>
            <a:cxnSpLocks/>
            <a:stCxn id="40" idx="6"/>
            <a:endCxn id="45" idx="6"/>
          </p:cNvCxnSpPr>
          <p:nvPr/>
        </p:nvCxnSpPr>
        <p:spPr>
          <a:xfrm flipV="1">
            <a:off x="4531982" y="3223671"/>
            <a:ext cx="0" cy="2628900"/>
          </a:xfrm>
          <a:prstGeom prst="line">
            <a:avLst/>
          </a:prstGeom>
          <a:ln w="127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402BD8E-3C8E-D24E-9F57-257CEEFD3ED1}"/>
              </a:ext>
            </a:extLst>
          </p:cNvPr>
          <p:cNvCxnSpPr>
            <a:cxnSpLocks/>
            <a:endCxn id="45" idx="2"/>
          </p:cNvCxnSpPr>
          <p:nvPr/>
        </p:nvCxnSpPr>
        <p:spPr>
          <a:xfrm flipV="1">
            <a:off x="5156095" y="3223671"/>
            <a:ext cx="0" cy="2669129"/>
          </a:xfrm>
          <a:prstGeom prst="line">
            <a:avLst/>
          </a:prstGeom>
          <a:ln w="127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5CBE0D8-FEDC-8149-BC3E-D7E43AAC54DE}"/>
              </a:ext>
            </a:extLst>
          </p:cNvPr>
          <p:cNvCxnSpPr>
            <a:cxnSpLocks/>
            <a:endCxn id="56" idx="6"/>
          </p:cNvCxnSpPr>
          <p:nvPr/>
        </p:nvCxnSpPr>
        <p:spPr>
          <a:xfrm flipV="1">
            <a:off x="6436982" y="3223671"/>
            <a:ext cx="0" cy="2631029"/>
          </a:xfrm>
          <a:prstGeom prst="line">
            <a:avLst/>
          </a:prstGeom>
          <a:ln w="127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0B1FE8B4-383D-0A49-95B5-67709BDCFC4E}"/>
              </a:ext>
            </a:extLst>
          </p:cNvPr>
          <p:cNvCxnSpPr>
            <a:cxnSpLocks/>
            <a:stCxn id="42" idx="2"/>
            <a:endCxn id="56" idx="2"/>
          </p:cNvCxnSpPr>
          <p:nvPr/>
        </p:nvCxnSpPr>
        <p:spPr>
          <a:xfrm flipV="1">
            <a:off x="7061095" y="3223671"/>
            <a:ext cx="0" cy="2628900"/>
          </a:xfrm>
          <a:prstGeom prst="line">
            <a:avLst/>
          </a:prstGeom>
          <a:ln w="127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Parallelogram 6">
            <a:extLst>
              <a:ext uri="{FF2B5EF4-FFF2-40B4-BE49-F238E27FC236}">
                <a16:creationId xmlns:a16="http://schemas.microsoft.com/office/drawing/2014/main" id="{8311ABD1-55C7-7143-9511-2602CF832BC2}"/>
              </a:ext>
            </a:extLst>
          </p:cNvPr>
          <p:cNvSpPr/>
          <p:nvPr/>
        </p:nvSpPr>
        <p:spPr>
          <a:xfrm>
            <a:off x="3158163" y="2779527"/>
            <a:ext cx="5875675" cy="934766"/>
          </a:xfrm>
          <a:prstGeom prst="parallelogram">
            <a:avLst>
              <a:gd name="adj" fmla="val 93362"/>
            </a:avLst>
          </a:prstGeom>
          <a:solidFill>
            <a:schemeClr val="accent5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C2CCEC-2AF3-2D45-89C1-ADF5A6D81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Embedding as Set Inclusion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A08779-37C5-BD45-A78E-E63A6AAE166D}"/>
              </a:ext>
            </a:extLst>
          </p:cNvPr>
          <p:cNvSpPr txBox="1"/>
          <p:nvPr/>
        </p:nvSpPr>
        <p:spPr>
          <a:xfrm>
            <a:off x="3660065" y="5795828"/>
            <a:ext cx="313488" cy="4523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4588C4-D660-8F4B-BB2F-B7C243B76903}"/>
              </a:ext>
            </a:extLst>
          </p:cNvPr>
          <p:cNvSpPr txBox="1"/>
          <p:nvPr/>
        </p:nvSpPr>
        <p:spPr>
          <a:xfrm>
            <a:off x="3689862" y="3084970"/>
            <a:ext cx="253895" cy="4523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f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D15169-5972-354E-99D8-A738BE614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8341" y="4988531"/>
            <a:ext cx="1969083" cy="14768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294D42A-DFCF-1645-A5CD-CD830EC693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4242" y="5302061"/>
            <a:ext cx="1120224" cy="840168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B08EAFAA-86B7-504D-8C7C-D7D9A02DAD12}"/>
              </a:ext>
            </a:extLst>
          </p:cNvPr>
          <p:cNvGrpSpPr/>
          <p:nvPr/>
        </p:nvGrpSpPr>
        <p:grpSpPr>
          <a:xfrm>
            <a:off x="871496" y="4025094"/>
            <a:ext cx="3528017" cy="1144636"/>
            <a:chOff x="325396" y="6285682"/>
            <a:chExt cx="3528017" cy="11446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5D68C8F1-62B5-B54A-B55B-058E7C9A2002}"/>
                    </a:ext>
                  </a:extLst>
                </p:cNvPr>
                <p:cNvSpPr txBox="1"/>
                <p:nvPr/>
              </p:nvSpPr>
              <p:spPr>
                <a:xfrm>
                  <a:off x="325396" y="6581001"/>
                  <a:ext cx="3528017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360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⊆</m:t>
                        </m:r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US" sz="3600" strike="sngStrike" dirty="0"/>
                </a:p>
              </p:txBody>
            </p:sp>
          </mc:Choice>
          <mc:Fallback xmlns="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5D68C8F1-62B5-B54A-B55B-058E7C9A20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5396" y="6581001"/>
                  <a:ext cx="3528017" cy="553998"/>
                </a:xfrm>
                <a:prstGeom prst="rect">
                  <a:avLst/>
                </a:prstGeom>
                <a:blipFill>
                  <a:blip r:embed="rId5"/>
                  <a:stretch>
                    <a:fillRect l="-5396" b="-3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1AC11F37-C18C-2649-8B74-59D6C36E3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4900" y="6285682"/>
              <a:ext cx="1526181" cy="1144636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EA1241EA-BD55-F043-8E1D-E01B1A9B4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17884" y="6530246"/>
              <a:ext cx="868255" cy="651191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F3D62895-5D33-9B4A-A0C8-CE9A52C50E98}"/>
              </a:ext>
            </a:extLst>
          </p:cNvPr>
          <p:cNvGrpSpPr/>
          <p:nvPr/>
        </p:nvGrpSpPr>
        <p:grpSpPr>
          <a:xfrm>
            <a:off x="8294663" y="4025094"/>
            <a:ext cx="3592285" cy="1144636"/>
            <a:chOff x="8453396" y="5409382"/>
            <a:chExt cx="3592285" cy="11446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19FA458D-1792-E94B-8A3F-6593848207A6}"/>
                    </a:ext>
                  </a:extLst>
                </p:cNvPr>
                <p:cNvSpPr txBox="1"/>
                <p:nvPr/>
              </p:nvSpPr>
              <p:spPr>
                <a:xfrm>
                  <a:off x="8453396" y="5704701"/>
                  <a:ext cx="3528017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360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⊆</m:t>
                        </m:r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US" sz="3600" strike="sngStrike" dirty="0"/>
                </a:p>
              </p:txBody>
            </p:sp>
          </mc:Choice>
          <mc:Fallback xmlns="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19FA458D-1792-E94B-8A3F-6593848207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53396" y="5704701"/>
                  <a:ext cx="3528017" cy="553998"/>
                </a:xfrm>
                <a:prstGeom prst="rect">
                  <a:avLst/>
                </a:prstGeom>
                <a:blipFill>
                  <a:blip r:embed="rId6"/>
                  <a:stretch>
                    <a:fillRect l="-5376" b="-3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3DF43BD2-868A-DD4C-BF35-938C03695F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19500" y="5409382"/>
              <a:ext cx="1526181" cy="1144636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ED59974C-8539-4A40-93F1-0EC8D93C05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51984" y="5653946"/>
              <a:ext cx="868255" cy="651191"/>
            </a:xfrm>
            <a:prstGeom prst="rect">
              <a:avLst/>
            </a:prstGeom>
          </p:spPr>
        </p:pic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1854925C-F905-3E49-B56C-5E4BFF94A7BC}"/>
              </a:ext>
            </a:extLst>
          </p:cNvPr>
          <p:cNvSpPr txBox="1"/>
          <p:nvPr/>
        </p:nvSpPr>
        <p:spPr>
          <a:xfrm>
            <a:off x="2063668" y="2831412"/>
            <a:ext cx="10807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>
                <a:latin typeface="Source Sans Pro" panose="020B0503030403020204" pitchFamily="34" charset="77"/>
              </a:rPr>
              <a:t>Subset</a:t>
            </a:r>
            <a:br>
              <a:rPr lang="en-US" sz="2400" i="1" dirty="0">
                <a:latin typeface="Source Sans Pro" panose="020B0503030403020204" pitchFamily="34" charset="77"/>
              </a:rPr>
            </a:br>
            <a:r>
              <a:rPr lang="en-US" sz="2400" i="1" dirty="0">
                <a:latin typeface="Source Sans Pro" panose="020B0503030403020204" pitchFamily="34" charset="77"/>
              </a:rPr>
              <a:t>space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BC6F7BD-6C89-5F48-8BA4-B481C5171835}"/>
              </a:ext>
            </a:extLst>
          </p:cNvPr>
          <p:cNvSpPr txBox="1"/>
          <p:nvPr/>
        </p:nvSpPr>
        <p:spPr>
          <a:xfrm>
            <a:off x="1928213" y="5542271"/>
            <a:ext cx="13516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>
                <a:latin typeface="Source Sans Pro" panose="020B0503030403020204" pitchFamily="34" charset="77"/>
              </a:rPr>
              <a:t>Superset</a:t>
            </a:r>
            <a:br>
              <a:rPr lang="en-US" sz="2400" i="1" dirty="0">
                <a:latin typeface="Source Sans Pro" panose="020B0503030403020204" pitchFamily="34" charset="77"/>
              </a:rPr>
            </a:br>
            <a:r>
              <a:rPr lang="en-US" sz="2400" i="1" dirty="0">
                <a:latin typeface="Source Sans Pro" panose="020B0503030403020204" pitchFamily="34" charset="77"/>
              </a:rPr>
              <a:t>space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FD52AE9-BB3B-8A4F-89AA-61E11A8F8C97}"/>
              </a:ext>
            </a:extLst>
          </p:cNvPr>
          <p:cNvSpPr/>
          <p:nvPr/>
        </p:nvSpPr>
        <p:spPr>
          <a:xfrm rot="10800000">
            <a:off x="4609996" y="3103584"/>
            <a:ext cx="468085" cy="23404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7C6E0837-BFE0-5F4D-A744-2A848311C545}"/>
              </a:ext>
            </a:extLst>
          </p:cNvPr>
          <p:cNvSpPr/>
          <p:nvPr/>
        </p:nvSpPr>
        <p:spPr>
          <a:xfrm rot="10800000">
            <a:off x="4531982" y="5696543"/>
            <a:ext cx="624113" cy="31205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8320E39-710D-DF48-8BDA-A8AD6883695F}"/>
              </a:ext>
            </a:extLst>
          </p:cNvPr>
          <p:cNvSpPr/>
          <p:nvPr/>
        </p:nvSpPr>
        <p:spPr>
          <a:xfrm rot="10800000">
            <a:off x="6514996" y="3103584"/>
            <a:ext cx="468085" cy="23404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D41D840A-F0FE-5447-BEAF-7679F1AA62C1}"/>
              </a:ext>
            </a:extLst>
          </p:cNvPr>
          <p:cNvSpPr/>
          <p:nvPr/>
        </p:nvSpPr>
        <p:spPr>
          <a:xfrm rot="10800000">
            <a:off x="6436982" y="5696543"/>
            <a:ext cx="624113" cy="31205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D3B469-F5C5-2941-95FC-F63B51F82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813" y="2215867"/>
            <a:ext cx="1969083" cy="14768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ABFAA9-F74C-7A41-9127-6B8864BBF6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2770" y="2529397"/>
            <a:ext cx="1120224" cy="840168"/>
          </a:xfrm>
          <a:prstGeom prst="rect">
            <a:avLst/>
          </a:prstGeom>
        </p:spPr>
      </p:pic>
      <p:sp>
        <p:nvSpPr>
          <p:cNvPr id="45" name="Oval 44">
            <a:extLst>
              <a:ext uri="{FF2B5EF4-FFF2-40B4-BE49-F238E27FC236}">
                <a16:creationId xmlns:a16="http://schemas.microsoft.com/office/drawing/2014/main" id="{E9E1299B-E605-384A-8246-EE8FF20CFDDB}"/>
              </a:ext>
            </a:extLst>
          </p:cNvPr>
          <p:cNvSpPr/>
          <p:nvPr/>
        </p:nvSpPr>
        <p:spPr>
          <a:xfrm rot="10800000">
            <a:off x="4531982" y="3067643"/>
            <a:ext cx="624113" cy="31205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82497E62-EDE9-A649-8F95-7BF124DF8CEF}"/>
              </a:ext>
            </a:extLst>
          </p:cNvPr>
          <p:cNvSpPr/>
          <p:nvPr/>
        </p:nvSpPr>
        <p:spPr>
          <a:xfrm rot="10800000">
            <a:off x="6436982" y="3067643"/>
            <a:ext cx="624113" cy="31205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</p:spTree>
    <p:extLst>
      <p:ext uri="{BB962C8B-B14F-4D97-AF65-F5344CB8AC3E}">
        <p14:creationId xmlns:p14="http://schemas.microsoft.com/office/powerpoint/2010/main" val="31377445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47E1230-FF91-8043-8367-AB941B8D84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Inclusion representation in the dual embedding space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C2CCEC-2AF3-2D45-89C1-ADF5A6D81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Embedding as Set Inclusion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FFCB621-D2FB-E144-A142-CD6197CACED5}"/>
              </a:ext>
            </a:extLst>
          </p:cNvPr>
          <p:cNvGrpSpPr/>
          <p:nvPr/>
        </p:nvGrpSpPr>
        <p:grpSpPr>
          <a:xfrm>
            <a:off x="596964" y="3818545"/>
            <a:ext cx="4077078" cy="1557734"/>
            <a:chOff x="660464" y="2348778"/>
            <a:chExt cx="4077078" cy="155773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49D3AD22-6421-FB4A-BFBE-625ACFA5B302}"/>
                    </a:ext>
                  </a:extLst>
                </p:cNvPr>
                <p:cNvSpPr txBox="1"/>
                <p:nvPr/>
              </p:nvSpPr>
              <p:spPr>
                <a:xfrm>
                  <a:off x="660464" y="2348778"/>
                  <a:ext cx="4077078" cy="155773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nary>
                          <m:naryPr>
                            <m:chr m:val="⋀"/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sz="36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6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sz="3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36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𝑥𝑥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≤</m:t>
                            </m:r>
                            <m:sSub>
                              <m:sSubPr>
                                <m:ctrlPr>
                                  <a:rPr lang="en-US" sz="3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d>
                                  <m:dPr>
                                    <m:ctrlPr>
                                      <a:rPr lang="en-US" sz="3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36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𝑥𝑥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en-US" sz="36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oMath>
                    </m:oMathPara>
                  </a14:m>
                  <a:endParaRPr lang="en-US" sz="3600" strike="sngStrike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49D3AD22-6421-FB4A-BFBE-625ACFA5B3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0464" y="2348778"/>
                  <a:ext cx="4077078" cy="1557734"/>
                </a:xfrm>
                <a:prstGeom prst="rect">
                  <a:avLst/>
                </a:prstGeom>
                <a:blipFill>
                  <a:blip r:embed="rId3"/>
                  <a:stretch>
                    <a:fillRect l="-41925" t="-115447" b="-1772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2CDC722-5902-B041-9A89-46714939F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12000" y="2555327"/>
              <a:ext cx="1526181" cy="1144636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58677D4-77E8-BE41-82DE-5D1F43B48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81484" y="2799891"/>
              <a:ext cx="868255" cy="651191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3651863-ADF6-9D4F-AE12-7FC2F6BCD1D2}"/>
                  </a:ext>
                </a:extLst>
              </p:cNvPr>
              <p:cNvSpPr txBox="1"/>
              <p:nvPr/>
            </p:nvSpPr>
            <p:spPr>
              <a:xfrm>
                <a:off x="8051864" y="3818545"/>
                <a:ext cx="4077078" cy="15577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nary>
                        <m:naryPr>
                          <m:chr m:val="⋀"/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  <m:e>
                          <m:sSub>
                            <m:sSub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𝑥𝑥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𝑥𝑥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3600" strike="sngStrike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3651863-ADF6-9D4F-AE12-7FC2F6BCD1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1864" y="3818545"/>
                <a:ext cx="4077078" cy="1557734"/>
              </a:xfrm>
              <a:prstGeom prst="rect">
                <a:avLst/>
              </a:prstGeom>
              <a:blipFill>
                <a:blip r:embed="rId6"/>
                <a:stretch>
                  <a:fillRect l="-42236" t="-115447" b="-1772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35">
            <a:extLst>
              <a:ext uri="{FF2B5EF4-FFF2-40B4-BE49-F238E27FC236}">
                <a16:creationId xmlns:a16="http://schemas.microsoft.com/office/drawing/2014/main" id="{C53A4617-7D0F-234C-BAF3-E73BEB28CE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9619" y="4025094"/>
            <a:ext cx="1526181" cy="114463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4183555-2DCD-DF4C-9F8B-1100CE40CD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5184" y="4269658"/>
            <a:ext cx="868255" cy="651191"/>
          </a:xfrm>
          <a:prstGeom prst="rect">
            <a:avLst/>
          </a:prstGeom>
        </p:spPr>
      </p:pic>
      <p:sp>
        <p:nvSpPr>
          <p:cNvPr id="31" name="Parallelogram 30">
            <a:extLst>
              <a:ext uri="{FF2B5EF4-FFF2-40B4-BE49-F238E27FC236}">
                <a16:creationId xmlns:a16="http://schemas.microsoft.com/office/drawing/2014/main" id="{4C6B448A-4BE7-2345-8AB3-D670A8FACBC1}"/>
              </a:ext>
            </a:extLst>
          </p:cNvPr>
          <p:cNvSpPr/>
          <p:nvPr/>
        </p:nvSpPr>
        <p:spPr>
          <a:xfrm>
            <a:off x="3158163" y="5490386"/>
            <a:ext cx="5875675" cy="934766"/>
          </a:xfrm>
          <a:prstGeom prst="parallelogram">
            <a:avLst>
              <a:gd name="adj" fmla="val 93362"/>
            </a:avLst>
          </a:prstGeom>
          <a:solidFill>
            <a:schemeClr val="accent6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65C36E8-C41B-584D-A522-CF6E20BEBAD0}"/>
              </a:ext>
            </a:extLst>
          </p:cNvPr>
          <p:cNvCxnSpPr>
            <a:cxnSpLocks/>
            <a:stCxn id="48" idx="6"/>
            <a:endCxn id="61" idx="6"/>
          </p:cNvCxnSpPr>
          <p:nvPr/>
        </p:nvCxnSpPr>
        <p:spPr>
          <a:xfrm flipV="1">
            <a:off x="4531982" y="3223671"/>
            <a:ext cx="0" cy="2628900"/>
          </a:xfrm>
          <a:prstGeom prst="line">
            <a:avLst/>
          </a:prstGeom>
          <a:ln w="127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4FFD380-85CC-D444-B45C-258835120F66}"/>
              </a:ext>
            </a:extLst>
          </p:cNvPr>
          <p:cNvCxnSpPr>
            <a:cxnSpLocks/>
            <a:endCxn id="61" idx="2"/>
          </p:cNvCxnSpPr>
          <p:nvPr/>
        </p:nvCxnSpPr>
        <p:spPr>
          <a:xfrm flipV="1">
            <a:off x="5156095" y="3223671"/>
            <a:ext cx="0" cy="2669129"/>
          </a:xfrm>
          <a:prstGeom prst="line">
            <a:avLst/>
          </a:prstGeom>
          <a:ln w="127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7F67AC7-9EC3-B142-A047-D99ED572230F}"/>
              </a:ext>
            </a:extLst>
          </p:cNvPr>
          <p:cNvCxnSpPr>
            <a:cxnSpLocks/>
            <a:endCxn id="62" idx="6"/>
          </p:cNvCxnSpPr>
          <p:nvPr/>
        </p:nvCxnSpPr>
        <p:spPr>
          <a:xfrm flipV="1">
            <a:off x="6436982" y="3223671"/>
            <a:ext cx="0" cy="2631029"/>
          </a:xfrm>
          <a:prstGeom prst="line">
            <a:avLst/>
          </a:prstGeom>
          <a:ln w="127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EC4E3F7-A1EB-774B-ABEC-E157C6E8A91D}"/>
              </a:ext>
            </a:extLst>
          </p:cNvPr>
          <p:cNvCxnSpPr>
            <a:cxnSpLocks/>
            <a:stCxn id="51" idx="2"/>
            <a:endCxn id="62" idx="2"/>
          </p:cNvCxnSpPr>
          <p:nvPr/>
        </p:nvCxnSpPr>
        <p:spPr>
          <a:xfrm flipV="1">
            <a:off x="7061095" y="3223671"/>
            <a:ext cx="0" cy="2628900"/>
          </a:xfrm>
          <a:prstGeom prst="line">
            <a:avLst/>
          </a:prstGeom>
          <a:ln w="127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Parallelogram 38">
            <a:extLst>
              <a:ext uri="{FF2B5EF4-FFF2-40B4-BE49-F238E27FC236}">
                <a16:creationId xmlns:a16="http://schemas.microsoft.com/office/drawing/2014/main" id="{084AAE48-1127-1344-872B-7DFEE83A506D}"/>
              </a:ext>
            </a:extLst>
          </p:cNvPr>
          <p:cNvSpPr/>
          <p:nvPr/>
        </p:nvSpPr>
        <p:spPr>
          <a:xfrm>
            <a:off x="3158163" y="2779527"/>
            <a:ext cx="5875675" cy="934766"/>
          </a:xfrm>
          <a:prstGeom prst="parallelogram">
            <a:avLst>
              <a:gd name="adj" fmla="val 93362"/>
            </a:avLst>
          </a:prstGeom>
          <a:solidFill>
            <a:schemeClr val="accent5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FAD5362-8CB4-7F45-9426-D9089685765E}"/>
              </a:ext>
            </a:extLst>
          </p:cNvPr>
          <p:cNvSpPr txBox="1"/>
          <p:nvPr/>
        </p:nvSpPr>
        <p:spPr>
          <a:xfrm>
            <a:off x="3660065" y="5795828"/>
            <a:ext cx="313488" cy="4523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g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44D8B71-F38E-E142-A7F8-C364DECAB671}"/>
              </a:ext>
            </a:extLst>
          </p:cNvPr>
          <p:cNvSpPr txBox="1"/>
          <p:nvPr/>
        </p:nvSpPr>
        <p:spPr>
          <a:xfrm>
            <a:off x="3689862" y="3084970"/>
            <a:ext cx="253895" cy="4523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f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52A0EB87-8250-B541-90F1-46CE54EDCC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8341" y="4988531"/>
            <a:ext cx="1969083" cy="147681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20AC82C-6198-F349-98D8-7782DF94B1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4242" y="5302061"/>
            <a:ext cx="1120224" cy="840168"/>
          </a:xfrm>
          <a:prstGeom prst="rect">
            <a:avLst/>
          </a:prstGeom>
        </p:spPr>
      </p:pic>
      <p:sp>
        <p:nvSpPr>
          <p:cNvPr id="48" name="Oval 47">
            <a:extLst>
              <a:ext uri="{FF2B5EF4-FFF2-40B4-BE49-F238E27FC236}">
                <a16:creationId xmlns:a16="http://schemas.microsoft.com/office/drawing/2014/main" id="{D59CCFB6-2FCB-1B49-BCDC-D1CEB8E4189F}"/>
              </a:ext>
            </a:extLst>
          </p:cNvPr>
          <p:cNvSpPr/>
          <p:nvPr/>
        </p:nvSpPr>
        <p:spPr>
          <a:xfrm rot="10800000">
            <a:off x="4531982" y="5696543"/>
            <a:ext cx="624113" cy="31205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56C979D-DBA8-0749-9F01-73D50245754F}"/>
              </a:ext>
            </a:extLst>
          </p:cNvPr>
          <p:cNvSpPr/>
          <p:nvPr/>
        </p:nvSpPr>
        <p:spPr>
          <a:xfrm rot="10800000">
            <a:off x="6436982" y="5696543"/>
            <a:ext cx="624113" cy="31205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91F4E400-10BB-FD4D-B8BF-A4D2BF197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813" y="2215867"/>
            <a:ext cx="1969083" cy="1476812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CB629D38-FB2F-5A4A-AAC8-3E099CB162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2770" y="2529397"/>
            <a:ext cx="1120224" cy="840168"/>
          </a:xfrm>
          <a:prstGeom prst="rect">
            <a:avLst/>
          </a:prstGeom>
        </p:spPr>
      </p:pic>
      <p:sp>
        <p:nvSpPr>
          <p:cNvPr id="61" name="Oval 60">
            <a:extLst>
              <a:ext uri="{FF2B5EF4-FFF2-40B4-BE49-F238E27FC236}">
                <a16:creationId xmlns:a16="http://schemas.microsoft.com/office/drawing/2014/main" id="{37CDD794-03E9-A44C-9D2D-041B6293411C}"/>
              </a:ext>
            </a:extLst>
          </p:cNvPr>
          <p:cNvSpPr/>
          <p:nvPr/>
        </p:nvSpPr>
        <p:spPr>
          <a:xfrm rot="10800000">
            <a:off x="4531982" y="3067643"/>
            <a:ext cx="624113" cy="31205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B0CE5533-D179-3E4C-901E-8AE8076CF8CB}"/>
              </a:ext>
            </a:extLst>
          </p:cNvPr>
          <p:cNvSpPr/>
          <p:nvPr/>
        </p:nvSpPr>
        <p:spPr>
          <a:xfrm rot="10800000">
            <a:off x="6436982" y="3067643"/>
            <a:ext cx="624113" cy="31205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1C7D0A6-6C30-1040-8243-7BEB83B2357E}"/>
              </a:ext>
            </a:extLst>
          </p:cNvPr>
          <p:cNvSpPr/>
          <p:nvPr/>
        </p:nvSpPr>
        <p:spPr>
          <a:xfrm rot="10800000">
            <a:off x="4609996" y="3103584"/>
            <a:ext cx="468085" cy="23404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7BCA044-9CC8-A34E-9475-90E660377777}"/>
              </a:ext>
            </a:extLst>
          </p:cNvPr>
          <p:cNvSpPr/>
          <p:nvPr/>
        </p:nvSpPr>
        <p:spPr>
          <a:xfrm rot="10800000">
            <a:off x="6514996" y="3103584"/>
            <a:ext cx="468085" cy="23404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</p:spTree>
    <p:extLst>
      <p:ext uri="{BB962C8B-B14F-4D97-AF65-F5344CB8AC3E}">
        <p14:creationId xmlns:p14="http://schemas.microsoft.com/office/powerpoint/2010/main" val="39173615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F604864-4989-7440-91D5-F9F8B969A0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Fuzzy set theory [Zadeh, 1965]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28837EC-B6C9-4C4C-8ED8-D475D1000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Fuzzy Set Interpretation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9EC32C95-DAD2-ED4E-98C6-C58F828B40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4527356"/>
              </p:ext>
            </p:extLst>
          </p:nvPr>
        </p:nvGraphicFramePr>
        <p:xfrm>
          <a:off x="852170" y="2353912"/>
          <a:ext cx="493776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7FD3E307-3DF8-3846-82EA-5DFB5BCB60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3709053"/>
              </p:ext>
            </p:extLst>
          </p:nvPr>
        </p:nvGraphicFramePr>
        <p:xfrm>
          <a:off x="6402070" y="2353912"/>
          <a:ext cx="493776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B4C5B041-9D4A-5E43-BFB4-ED42187FAE46}"/>
              </a:ext>
            </a:extLst>
          </p:cNvPr>
          <p:cNvGrpSpPr/>
          <p:nvPr/>
        </p:nvGrpSpPr>
        <p:grpSpPr>
          <a:xfrm>
            <a:off x="6663005" y="1761645"/>
            <a:ext cx="3127779" cy="1639526"/>
            <a:chOff x="6663005" y="1761645"/>
            <a:chExt cx="3127779" cy="163952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7325816-A245-494C-AF97-A26873B99A81}"/>
                </a:ext>
              </a:extLst>
            </p:cNvPr>
            <p:cNvSpPr txBox="1"/>
            <p:nvPr/>
          </p:nvSpPr>
          <p:spPr>
            <a:xfrm>
              <a:off x="6663005" y="1761645"/>
              <a:ext cx="3127779" cy="424732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400" b="1" i="1" u="sng" dirty="0">
                  <a:latin typeface="Source Sans Pro" panose="020B0503030403020204" pitchFamily="34" charset="77"/>
                </a:rPr>
                <a:t>Possibility</a:t>
              </a:r>
              <a:r>
                <a:rPr lang="en-US" sz="2400" i="1" dirty="0">
                  <a:latin typeface="Source Sans Pro" panose="020B0503030403020204" pitchFamily="34" charset="77"/>
                </a:rPr>
                <a:t> </a:t>
              </a:r>
              <a:r>
                <a:rPr lang="en-US" sz="2400" dirty="0">
                  <a:latin typeface="Source Sans Pro" panose="020B0503030403020204" pitchFamily="34" charset="77"/>
                </a:rPr>
                <a:t>distribution</a:t>
              </a:r>
            </a:p>
          </p:txBody>
        </p:sp>
        <p:pic>
          <p:nvPicPr>
            <p:cNvPr id="11" name="Graphic 10" descr="Line Arrow: Clockwise curve">
              <a:extLst>
                <a:ext uri="{FF2B5EF4-FFF2-40B4-BE49-F238E27FC236}">
                  <a16:creationId xmlns:a16="http://schemas.microsoft.com/office/drawing/2014/main" id="{93DF2192-8CEE-4D43-9619-1A0D82AA0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926910" y="2121011"/>
              <a:ext cx="1280160" cy="12801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1079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23DDCB-2F85-5847-BE9E-187B34AF48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Bring components from different objects and create a new object.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D53CAE9-5E9C-3F4A-AD64-A06548BAE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Component-based Modeling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EAD4B16-8DCD-6F41-BE8B-934830F35779}"/>
              </a:ext>
            </a:extLst>
          </p:cNvPr>
          <p:cNvGrpSpPr/>
          <p:nvPr/>
        </p:nvGrpSpPr>
        <p:grpSpPr>
          <a:xfrm>
            <a:off x="4440621" y="3094971"/>
            <a:ext cx="6894069" cy="2951231"/>
            <a:chOff x="4440621" y="2945071"/>
            <a:chExt cx="6894069" cy="2951231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F15469B3-CAD4-524C-9AAC-AC3F15B643C6}"/>
                </a:ext>
              </a:extLst>
            </p:cNvPr>
            <p:cNvGrpSpPr/>
            <p:nvPr/>
          </p:nvGrpSpPr>
          <p:grpSpPr>
            <a:xfrm>
              <a:off x="4440621" y="2945071"/>
              <a:ext cx="6894069" cy="2656583"/>
              <a:chOff x="4440621" y="2945071"/>
              <a:chExt cx="6894069" cy="2656583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4B7A951E-1BA8-3A44-A62D-4951AF840142}"/>
                  </a:ext>
                </a:extLst>
              </p:cNvPr>
              <p:cNvGrpSpPr/>
              <p:nvPr/>
            </p:nvGrpSpPr>
            <p:grpSpPr>
              <a:xfrm>
                <a:off x="4440621" y="2945071"/>
                <a:ext cx="3191093" cy="2656583"/>
                <a:chOff x="4109545" y="2945071"/>
                <a:chExt cx="3191093" cy="2656583"/>
              </a:xfrm>
            </p:grpSpPr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A23B229A-3495-A546-BA79-6D582A4DCD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33718" y="2945071"/>
                  <a:ext cx="1611747" cy="2636790"/>
                </a:xfrm>
                <a:prstGeom prst="rect">
                  <a:avLst/>
                </a:prstGeom>
              </p:spPr>
            </p:pic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0EFD7C41-1E90-594D-814D-BD1D6B1A04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52082" y="4826127"/>
                  <a:ext cx="351541" cy="775527"/>
                </a:xfrm>
                <a:prstGeom prst="rect">
                  <a:avLst/>
                </a:prstGeom>
              </p:spPr>
            </p:pic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C01967B1-0B94-564C-B05E-2B21084B7F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67338" y="4826127"/>
                  <a:ext cx="446737" cy="775527"/>
                </a:xfrm>
                <a:prstGeom prst="rect">
                  <a:avLst/>
                </a:prstGeom>
              </p:spPr>
            </p:pic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4AD60AA6-8FD0-CE4A-A556-017E5EED89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09545" y="2996200"/>
                  <a:ext cx="562323" cy="775527"/>
                </a:xfrm>
                <a:prstGeom prst="rect">
                  <a:avLst/>
                </a:prstGeom>
              </p:spPr>
            </p:pic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E3F870A3-6C4E-9745-A7E4-798EF5A56F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55065" y="2996200"/>
                  <a:ext cx="945573" cy="775527"/>
                </a:xfrm>
                <a:prstGeom prst="rect">
                  <a:avLst/>
                </a:prstGeom>
              </p:spPr>
            </p:pic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6B54A565-D981-C443-94EE-3A5180A8A73F}"/>
                    </a:ext>
                  </a:extLst>
                </p:cNvPr>
                <p:cNvSpPr/>
                <p:nvPr/>
              </p:nvSpPr>
              <p:spPr>
                <a:xfrm>
                  <a:off x="4354915" y="5001902"/>
                  <a:ext cx="1193636" cy="364160"/>
                </a:xfrm>
                <a:custGeom>
                  <a:avLst/>
                  <a:gdLst>
                    <a:gd name="connsiteX0" fmla="*/ 0 w 1407380"/>
                    <a:gd name="connsiteY0" fmla="*/ 429370 h 429370"/>
                    <a:gd name="connsiteX1" fmla="*/ 787179 w 1407380"/>
                    <a:gd name="connsiteY1" fmla="*/ 318052 h 429370"/>
                    <a:gd name="connsiteX2" fmla="*/ 1407380 w 1407380"/>
                    <a:gd name="connsiteY2" fmla="*/ 0 h 4293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7380" h="429370">
                      <a:moveTo>
                        <a:pt x="0" y="429370"/>
                      </a:moveTo>
                      <a:cubicBezTo>
                        <a:pt x="276308" y="409492"/>
                        <a:pt x="552616" y="389614"/>
                        <a:pt x="787179" y="318052"/>
                      </a:cubicBezTo>
                      <a:cubicBezTo>
                        <a:pt x="1021742" y="246490"/>
                        <a:pt x="1407380" y="0"/>
                        <a:pt x="1407380" y="0"/>
                      </a:cubicBezTo>
                    </a:path>
                  </a:pathLst>
                </a:custGeom>
                <a:noFill/>
                <a:ln w="19050">
                  <a:solidFill>
                    <a:srgbClr val="444444"/>
                  </a:solidFill>
                  <a:headEnd type="none" w="med" len="med"/>
                  <a:tailEnd type="arrow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DAC3BDF5-F365-F94A-A711-5726A197CADD}"/>
                    </a:ext>
                  </a:extLst>
                </p:cNvPr>
                <p:cNvSpPr/>
                <p:nvPr/>
              </p:nvSpPr>
              <p:spPr>
                <a:xfrm>
                  <a:off x="5905968" y="4401712"/>
                  <a:ext cx="944119" cy="876682"/>
                </a:xfrm>
                <a:custGeom>
                  <a:avLst/>
                  <a:gdLst>
                    <a:gd name="connsiteX0" fmla="*/ 1113182 w 1113182"/>
                    <a:gd name="connsiteY0" fmla="*/ 1033669 h 1033669"/>
                    <a:gd name="connsiteX1" fmla="*/ 620201 w 1113182"/>
                    <a:gd name="connsiteY1" fmla="*/ 230588 h 1033669"/>
                    <a:gd name="connsiteX2" fmla="*/ 0 w 1113182"/>
                    <a:gd name="connsiteY2" fmla="*/ 0 h 1033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13182" h="1033669">
                      <a:moveTo>
                        <a:pt x="1113182" y="1033669"/>
                      </a:moveTo>
                      <a:cubicBezTo>
                        <a:pt x="959456" y="718267"/>
                        <a:pt x="805731" y="402866"/>
                        <a:pt x="620201" y="230588"/>
                      </a:cubicBezTo>
                      <a:cubicBezTo>
                        <a:pt x="434671" y="58310"/>
                        <a:pt x="0" y="0"/>
                        <a:pt x="0" y="0"/>
                      </a:cubicBezTo>
                    </a:path>
                  </a:pathLst>
                </a:custGeom>
                <a:noFill/>
                <a:ln w="19050">
                  <a:solidFill>
                    <a:srgbClr val="444444"/>
                  </a:solidFill>
                  <a:headEnd type="none" w="med" len="med"/>
                  <a:tailEnd type="arrow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8B88430E-8096-A347-A7CF-92D17F39BE83}"/>
                    </a:ext>
                  </a:extLst>
                </p:cNvPr>
                <p:cNvSpPr/>
                <p:nvPr/>
              </p:nvSpPr>
              <p:spPr>
                <a:xfrm>
                  <a:off x="5919455" y="3376668"/>
                  <a:ext cx="822732" cy="310211"/>
                </a:xfrm>
                <a:custGeom>
                  <a:avLst/>
                  <a:gdLst>
                    <a:gd name="connsiteX0" fmla="*/ 970059 w 970059"/>
                    <a:gd name="connsiteY0" fmla="*/ 0 h 365760"/>
                    <a:gd name="connsiteX1" fmla="*/ 0 w 970059"/>
                    <a:gd name="connsiteY1" fmla="*/ 365760 h 3657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70059" h="365760">
                      <a:moveTo>
                        <a:pt x="970059" y="0"/>
                      </a:moveTo>
                      <a:lnTo>
                        <a:pt x="0" y="365760"/>
                      </a:lnTo>
                    </a:path>
                  </a:pathLst>
                </a:custGeom>
                <a:noFill/>
                <a:ln w="19050">
                  <a:solidFill>
                    <a:srgbClr val="444444"/>
                  </a:solidFill>
                  <a:headEnd type="none" w="med" len="med"/>
                  <a:tailEnd type="arrow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D6364B4E-E9A5-684A-84EB-3C9C7DF90C92}"/>
                    </a:ext>
                  </a:extLst>
                </p:cNvPr>
                <p:cNvSpPr/>
                <p:nvPr/>
              </p:nvSpPr>
              <p:spPr>
                <a:xfrm>
                  <a:off x="4395376" y="3086689"/>
                  <a:ext cx="1139687" cy="1011557"/>
                </a:xfrm>
                <a:custGeom>
                  <a:avLst/>
                  <a:gdLst>
                    <a:gd name="connsiteX0" fmla="*/ 0 w 1343771"/>
                    <a:gd name="connsiteY0" fmla="*/ 0 h 1192696"/>
                    <a:gd name="connsiteX1" fmla="*/ 516835 w 1343771"/>
                    <a:gd name="connsiteY1" fmla="*/ 795131 h 1192696"/>
                    <a:gd name="connsiteX2" fmla="*/ 1343771 w 1343771"/>
                    <a:gd name="connsiteY2" fmla="*/ 1192696 h 1192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43771" h="1192696">
                      <a:moveTo>
                        <a:pt x="0" y="0"/>
                      </a:moveTo>
                      <a:cubicBezTo>
                        <a:pt x="146436" y="298174"/>
                        <a:pt x="292873" y="596348"/>
                        <a:pt x="516835" y="795131"/>
                      </a:cubicBezTo>
                      <a:cubicBezTo>
                        <a:pt x="740797" y="993914"/>
                        <a:pt x="1343771" y="1192696"/>
                        <a:pt x="1343771" y="1192696"/>
                      </a:cubicBezTo>
                    </a:path>
                  </a:pathLst>
                </a:custGeom>
                <a:noFill/>
                <a:ln w="19050">
                  <a:solidFill>
                    <a:srgbClr val="444444"/>
                  </a:solidFill>
                  <a:headEnd type="none" w="med" len="med"/>
                  <a:tailEnd type="arrow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EA40BEBC-06AB-8041-9EE1-26E7907B404D}"/>
                  </a:ext>
                </a:extLst>
              </p:cNvPr>
              <p:cNvGrpSpPr/>
              <p:nvPr/>
            </p:nvGrpSpPr>
            <p:grpSpPr>
              <a:xfrm>
                <a:off x="7799753" y="2945071"/>
                <a:ext cx="3534937" cy="2656583"/>
                <a:chOff x="7799753" y="2945071"/>
                <a:chExt cx="3534937" cy="2656583"/>
              </a:xfrm>
            </p:grpSpPr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140012F7-4B04-5A43-9120-F4F35CA1AD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10135" y="2945071"/>
                  <a:ext cx="2214179" cy="2636790"/>
                </a:xfrm>
                <a:prstGeom prst="rect">
                  <a:avLst/>
                </a:prstGeom>
              </p:spPr>
            </p:pic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BFC12B6D-09BE-044A-BA26-AFC4C2A74F1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476322" y="4826127"/>
                  <a:ext cx="762088" cy="775527"/>
                </a:xfrm>
                <a:prstGeom prst="rect">
                  <a:avLst/>
                </a:prstGeom>
              </p:spPr>
            </p:pic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23B70492-AC57-CF41-B989-79CD591040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03739" y="2958670"/>
                  <a:ext cx="630951" cy="775527"/>
                </a:xfrm>
                <a:prstGeom prst="rect">
                  <a:avLst/>
                </a:prstGeom>
              </p:spPr>
            </p:pic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815B88A7-5BD5-824C-84F1-2E03999F69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99753" y="4826127"/>
                  <a:ext cx="657427" cy="775527"/>
                </a:xfrm>
                <a:prstGeom prst="rect">
                  <a:avLst/>
                </a:prstGeom>
              </p:spPr>
            </p:pic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AD49BDB9-FB98-2D4B-9874-E9A6F0550B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57888" y="2958670"/>
                  <a:ext cx="664855" cy="775527"/>
                </a:xfrm>
                <a:prstGeom prst="rect">
                  <a:avLst/>
                </a:prstGeom>
              </p:spPr>
            </p:pic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FF230637-BEF9-7249-8EA4-72435D585D9F}"/>
                    </a:ext>
                  </a:extLst>
                </p:cNvPr>
                <p:cNvSpPr/>
                <p:nvPr/>
              </p:nvSpPr>
              <p:spPr>
                <a:xfrm>
                  <a:off x="8434859" y="3531773"/>
                  <a:ext cx="856451" cy="478804"/>
                </a:xfrm>
                <a:custGeom>
                  <a:avLst/>
                  <a:gdLst>
                    <a:gd name="connsiteX0" fmla="*/ 0 w 1009815"/>
                    <a:gd name="connsiteY0" fmla="*/ 0 h 564543"/>
                    <a:gd name="connsiteX1" fmla="*/ 461175 w 1009815"/>
                    <a:gd name="connsiteY1" fmla="*/ 397566 h 564543"/>
                    <a:gd name="connsiteX2" fmla="*/ 1009815 w 1009815"/>
                    <a:gd name="connsiteY2" fmla="*/ 564543 h 564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09815" h="564543">
                      <a:moveTo>
                        <a:pt x="0" y="0"/>
                      </a:moveTo>
                      <a:cubicBezTo>
                        <a:pt x="146436" y="151738"/>
                        <a:pt x="292873" y="303476"/>
                        <a:pt x="461175" y="397566"/>
                      </a:cubicBezTo>
                      <a:cubicBezTo>
                        <a:pt x="629477" y="491656"/>
                        <a:pt x="1009815" y="564543"/>
                        <a:pt x="1009815" y="564543"/>
                      </a:cubicBezTo>
                    </a:path>
                  </a:pathLst>
                </a:custGeom>
                <a:noFill/>
                <a:ln w="19050">
                  <a:solidFill>
                    <a:srgbClr val="444444"/>
                  </a:solidFill>
                  <a:headEnd type="none" w="med" len="med"/>
                  <a:tailEnd type="arrow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C542A30-7EC8-434E-AB9C-9AAFF79BE954}"/>
                    </a:ext>
                  </a:extLst>
                </p:cNvPr>
                <p:cNvSpPr/>
                <p:nvPr/>
              </p:nvSpPr>
              <p:spPr>
                <a:xfrm>
                  <a:off x="10188223" y="3187845"/>
                  <a:ext cx="890170" cy="364160"/>
                </a:xfrm>
                <a:custGeom>
                  <a:avLst/>
                  <a:gdLst>
                    <a:gd name="connsiteX0" fmla="*/ 1049572 w 1049572"/>
                    <a:gd name="connsiteY0" fmla="*/ 0 h 429370"/>
                    <a:gd name="connsiteX1" fmla="*/ 0 w 1049572"/>
                    <a:gd name="connsiteY1" fmla="*/ 429370 h 4293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49572" h="429370">
                      <a:moveTo>
                        <a:pt x="1049572" y="0"/>
                      </a:moveTo>
                      <a:lnTo>
                        <a:pt x="0" y="429370"/>
                      </a:lnTo>
                    </a:path>
                  </a:pathLst>
                </a:custGeom>
                <a:noFill/>
                <a:ln w="19050">
                  <a:solidFill>
                    <a:srgbClr val="444444"/>
                  </a:solidFill>
                  <a:headEnd type="none" w="med" len="med"/>
                  <a:tailEnd type="arrow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3B54235E-01C6-2743-BDB0-E8B98F158525}"/>
                    </a:ext>
                  </a:extLst>
                </p:cNvPr>
                <p:cNvSpPr/>
                <p:nvPr/>
              </p:nvSpPr>
              <p:spPr>
                <a:xfrm>
                  <a:off x="8279754" y="5042365"/>
                  <a:ext cx="465316" cy="350672"/>
                </a:xfrm>
                <a:custGeom>
                  <a:avLst/>
                  <a:gdLst>
                    <a:gd name="connsiteX0" fmla="*/ 0 w 548640"/>
                    <a:gd name="connsiteY0" fmla="*/ 413467 h 413467"/>
                    <a:gd name="connsiteX1" fmla="*/ 548640 w 548640"/>
                    <a:gd name="connsiteY1" fmla="*/ 0 h 4134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48640" h="413467">
                      <a:moveTo>
                        <a:pt x="0" y="413467"/>
                      </a:moveTo>
                      <a:lnTo>
                        <a:pt x="548640" y="0"/>
                      </a:lnTo>
                    </a:path>
                  </a:pathLst>
                </a:custGeom>
                <a:noFill/>
                <a:ln w="19050">
                  <a:solidFill>
                    <a:srgbClr val="444444"/>
                  </a:solidFill>
                  <a:headEnd type="none" w="med" len="med"/>
                  <a:tailEnd type="arrow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91AE94-7FFB-3642-BFC9-4B44886366B6}"/>
                    </a:ext>
                  </a:extLst>
                </p:cNvPr>
                <p:cNvSpPr/>
                <p:nvPr/>
              </p:nvSpPr>
              <p:spPr>
                <a:xfrm>
                  <a:off x="9601520" y="4725410"/>
                  <a:ext cx="1173406" cy="519266"/>
                </a:xfrm>
                <a:custGeom>
                  <a:avLst/>
                  <a:gdLst>
                    <a:gd name="connsiteX0" fmla="*/ 1383527 w 1383527"/>
                    <a:gd name="connsiteY0" fmla="*/ 612251 h 612251"/>
                    <a:gd name="connsiteX1" fmla="*/ 644056 w 1383527"/>
                    <a:gd name="connsiteY1" fmla="*/ 461176 h 612251"/>
                    <a:gd name="connsiteX2" fmla="*/ 0 w 1383527"/>
                    <a:gd name="connsiteY2" fmla="*/ 0 h 612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3527" h="612251">
                      <a:moveTo>
                        <a:pt x="1383527" y="612251"/>
                      </a:moveTo>
                      <a:cubicBezTo>
                        <a:pt x="1129085" y="587734"/>
                        <a:pt x="874644" y="563218"/>
                        <a:pt x="644056" y="461176"/>
                      </a:cubicBezTo>
                      <a:cubicBezTo>
                        <a:pt x="413468" y="359134"/>
                        <a:pt x="0" y="0"/>
                        <a:pt x="0" y="0"/>
                      </a:cubicBezTo>
                    </a:path>
                  </a:pathLst>
                </a:custGeom>
                <a:noFill/>
                <a:ln w="19050">
                  <a:solidFill>
                    <a:srgbClr val="444444"/>
                  </a:solidFill>
                  <a:headEnd type="none" w="med" len="med"/>
                  <a:tailEnd type="arrow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596F59E-BE13-FA4E-975B-9B36C444EC93}"/>
                </a:ext>
              </a:extLst>
            </p:cNvPr>
            <p:cNvSpPr txBox="1"/>
            <p:nvPr/>
          </p:nvSpPr>
          <p:spPr>
            <a:xfrm>
              <a:off x="7285886" y="5653112"/>
              <a:ext cx="1203538" cy="2431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Source Sans Pro" panose="020B0503030403020204" pitchFamily="34" charset="77"/>
                  <a:ea typeface="Roboto" charset="0"/>
                  <a:cs typeface="Roboto" charset="0"/>
                </a:rPr>
                <a:t>[Sung et al., 2017]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C597102-E2F1-1B4D-863E-B6FB929143A8}"/>
              </a:ext>
            </a:extLst>
          </p:cNvPr>
          <p:cNvGrpSpPr/>
          <p:nvPr/>
        </p:nvGrpSpPr>
        <p:grpSpPr>
          <a:xfrm>
            <a:off x="488732" y="3387987"/>
            <a:ext cx="3595893" cy="2421736"/>
            <a:chOff x="488732" y="3238087"/>
            <a:chExt cx="3595893" cy="242173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A56F6BB-8A07-8B4C-9CE3-255C5B0A7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732" y="3238087"/>
              <a:ext cx="3595893" cy="207055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0B3EF8C-14DD-EE43-B3A0-BA9C7DED42CA}"/>
                </a:ext>
              </a:extLst>
            </p:cNvPr>
            <p:cNvSpPr txBox="1"/>
            <p:nvPr/>
          </p:nvSpPr>
          <p:spPr>
            <a:xfrm>
              <a:off x="1844089" y="5382824"/>
              <a:ext cx="8851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rgbClr val="444444"/>
                  </a:solidFill>
                  <a:latin typeface="Roboto" charset="0"/>
                  <a:ea typeface="Roboto" charset="0"/>
                  <a:cs typeface="Roboto" charset="0"/>
                </a:rPr>
                <a:t>[</a:t>
              </a:r>
              <a:r>
                <a:rPr lang="en-US" sz="1200" dirty="0" err="1">
                  <a:latin typeface="Source Sans Pro" panose="020B0503030403020204" pitchFamily="34" charset="77"/>
                  <a:ea typeface="Roboto" charset="0"/>
                  <a:cs typeface="Roboto" charset="0"/>
                </a:rPr>
                <a:t>ShapeNet</a:t>
              </a:r>
              <a:r>
                <a:rPr lang="en-US" sz="1000" dirty="0">
                  <a:solidFill>
                    <a:srgbClr val="444444"/>
                  </a:solidFill>
                  <a:latin typeface="Roboto" charset="0"/>
                  <a:ea typeface="Roboto" charset="0"/>
                  <a:cs typeface="Roboto" charset="0"/>
                </a:rPr>
                <a:t>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7705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F604864-4989-7440-91D5-F9F8B969A0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5699" y="1482713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en-US" kern="0" dirty="0">
                <a:ea typeface="Cambria Math" panose="02040503050406030204" pitchFamily="18" charset="0"/>
              </a:rPr>
              <a:t>Logical-and </a:t>
            </a:r>
            <a:r>
              <a:rPr lang="en-US" dirty="0"/>
              <a:t>operator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55F290C-B71B-4144-ADDF-3A4B1533D4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82713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en-US" kern="0" dirty="0">
                <a:ea typeface="Cambria Math" panose="02040503050406030204" pitchFamily="18" charset="0"/>
              </a:rPr>
              <a:t>Inclusive-or </a:t>
            </a:r>
            <a:r>
              <a:rPr lang="en-US" dirty="0"/>
              <a:t>operator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28837EC-B6C9-4C4C-8ED8-D475D1000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Fuzzy Set Interpretation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4FA1245-EC1B-AD45-BCBF-2955DC6B9D48}"/>
                  </a:ext>
                </a:extLst>
              </p:cNvPr>
              <p:cNvSpPr/>
              <p:nvPr/>
            </p:nvSpPr>
            <p:spPr>
              <a:xfrm>
                <a:off x="990064" y="2483693"/>
                <a:ext cx="4872872" cy="9044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kern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 ker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000" i="1" ker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i="1" ker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∧</m:t>
                          </m:r>
                          <m:r>
                            <a:rPr lang="en-US" sz="4000" i="1" ker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4000" i="1" ker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  <m:sub>
                          <m:r>
                            <a:rPr lang="en-US" sz="4000" i="1" ker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4000" i="1" ker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 kern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4000" i="1" kern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4000" i="0" kern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/>
                          </m:limLow>
                        </m:fName>
                        <m:e>
                          <m:r>
                            <a:rPr lang="en-US" sz="4000" b="0" i="1" kern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4000" b="0" i="1" kern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kern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b="0" i="1" kern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4000" b="0" i="1" kern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4000" b="0" i="1" kern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kern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4000" b="0" i="1" kern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4000" b="0" i="1" kern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4000" i="1" kern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4FA1245-EC1B-AD45-BCBF-2955DC6B9D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064" y="2483693"/>
                <a:ext cx="4872872" cy="904415"/>
              </a:xfrm>
              <a:prstGeom prst="rect">
                <a:avLst/>
              </a:prstGeom>
              <a:blipFill>
                <a:blip r:embed="rId3"/>
                <a:stretch>
                  <a:fillRect l="-23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3AC7396-987F-3E41-A339-CFC9B75A3CCC}"/>
                  </a:ext>
                </a:extLst>
              </p:cNvPr>
              <p:cNvSpPr/>
              <p:nvPr/>
            </p:nvSpPr>
            <p:spPr>
              <a:xfrm>
                <a:off x="6292100" y="2481898"/>
                <a:ext cx="4941801" cy="9083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kern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 ker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000" i="1" ker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i="1" kern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∨</m:t>
                          </m:r>
                          <m:r>
                            <a:rPr lang="en-US" sz="4000" i="1" ker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4000" i="1" ker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  <m:sub>
                          <m:r>
                            <a:rPr lang="en-US" sz="4000" i="1" ker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4000" i="1" ker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 kern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4000" i="1" kern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4000" i="0" kern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/>
                          </m:limLow>
                        </m:fName>
                        <m:e>
                          <m:r>
                            <a:rPr lang="en-US" sz="4000" i="1" ker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4000" i="1" ker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 ker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i="1" ker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4000" i="1" ker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4000" i="1" ker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 ker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4000" i="1" ker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4000" i="1" ker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4000" i="1" kern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3AC7396-987F-3E41-A339-CFC9B75A3C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2100" y="2481898"/>
                <a:ext cx="4941801" cy="908390"/>
              </a:xfrm>
              <a:prstGeom prst="rect">
                <a:avLst/>
              </a:prstGeom>
              <a:blipFill>
                <a:blip r:embed="rId4"/>
                <a:stretch>
                  <a:fillRect l="-2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1D6F9E1A-85C4-3F41-BE41-75ABA023E7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9707930"/>
              </p:ext>
            </p:extLst>
          </p:nvPr>
        </p:nvGraphicFramePr>
        <p:xfrm>
          <a:off x="958717" y="3568700"/>
          <a:ext cx="493776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4AF22D8E-8E51-EF45-BC01-D4372B7EFF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202469"/>
              </p:ext>
            </p:extLst>
          </p:nvPr>
        </p:nvGraphicFramePr>
        <p:xfrm>
          <a:off x="6305417" y="3568700"/>
          <a:ext cx="493776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78810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9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F604864-4989-7440-91D5-F9F8B969A0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Inclusion indication operator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28837EC-B6C9-4C4C-8ED8-D475D1000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Fuzzy Set Interpretation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70A6A99-CFA7-194A-B883-01BFD58D7F23}"/>
                  </a:ext>
                </a:extLst>
              </p:cNvPr>
              <p:cNvSpPr/>
              <p:nvPr/>
            </p:nvSpPr>
            <p:spPr>
              <a:xfrm>
                <a:off x="1240376" y="2446770"/>
                <a:ext cx="8758103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kern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 i="1" ker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6000" i="1" ker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6000" i="1" kern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⊆</m:t>
                          </m:r>
                          <m:r>
                            <a:rPr lang="en-US" sz="6000" i="1" ker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6000" i="1" ker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  <m:sub>
                          <m:r>
                            <a:rPr lang="en-US" sz="6000" i="1" ker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6000" b="0" i="1" kern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=(</m:t>
                      </m:r>
                      <m:sSub>
                        <m:sSubPr>
                          <m:ctrlPr>
                            <a:rPr lang="en-US" sz="6000" i="1" ker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 i="1" ker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6000" i="1" ker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6000" i="1" kern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lang="en-US" sz="6000" i="1" ker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 i="1" ker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6000" i="1" ker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6000" i="1" ker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∧</m:t>
                          </m:r>
                          <m:r>
                            <a:rPr lang="en-US" sz="6000" i="1" ker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6000" i="1" ker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  <m:sub>
                          <m:r>
                            <a:rPr lang="en-US" sz="6000" i="1" ker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6000" b="0" i="1" kern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6000" i="1" kern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70A6A99-CFA7-194A-B883-01BFD58D7F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0376" y="2446770"/>
                <a:ext cx="8758103" cy="1015663"/>
              </a:xfrm>
              <a:prstGeom prst="rect">
                <a:avLst/>
              </a:prstGeom>
              <a:blipFill>
                <a:blip r:embed="rId3"/>
                <a:stretch>
                  <a:fillRect l="-1594" r="-1449" b="-234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DF8C740-79F3-EC4D-99C9-C99860B3C0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4175916"/>
              </p:ext>
            </p:extLst>
          </p:nvPr>
        </p:nvGraphicFramePr>
        <p:xfrm>
          <a:off x="3169920" y="3657600"/>
          <a:ext cx="585216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D292F66-AE8D-9F42-BCED-FAB392A5CA97}"/>
                  </a:ext>
                </a:extLst>
              </p:cNvPr>
              <p:cNvSpPr/>
              <p:nvPr/>
            </p:nvSpPr>
            <p:spPr>
              <a:xfrm>
                <a:off x="2889407" y="5479534"/>
                <a:ext cx="42639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ker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D292F66-AE8D-9F42-BCED-FAB392A5CA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9407" y="5479534"/>
                <a:ext cx="426399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89DD761-96E2-9D40-8AFF-AC0351143023}"/>
                  </a:ext>
                </a:extLst>
              </p:cNvPr>
              <p:cNvSpPr/>
              <p:nvPr/>
            </p:nvSpPr>
            <p:spPr>
              <a:xfrm>
                <a:off x="2889407" y="4311134"/>
                <a:ext cx="43037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kern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89DD761-96E2-9D40-8AFF-AC03511430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9407" y="4311134"/>
                <a:ext cx="430374" cy="461665"/>
              </a:xfrm>
              <a:prstGeom prst="rect">
                <a:avLst/>
              </a:prstGeom>
              <a:blipFill>
                <a:blip r:embed="rId6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0BACFC93-E4C1-034C-A218-4E1638E00B13}"/>
              </a:ext>
            </a:extLst>
          </p:cNvPr>
          <p:cNvSpPr txBox="1"/>
          <p:nvPr/>
        </p:nvSpPr>
        <p:spPr>
          <a:xfrm>
            <a:off x="5036696" y="3432747"/>
            <a:ext cx="1072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Source Sans Pro" panose="020B0503030403020204" pitchFamily="34" charset="77"/>
              </a:rPr>
              <a:t>Subset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A6A339-D347-4F4A-B615-443E7447C2F6}"/>
              </a:ext>
            </a:extLst>
          </p:cNvPr>
          <p:cNvSpPr txBox="1"/>
          <p:nvPr/>
        </p:nvSpPr>
        <p:spPr>
          <a:xfrm>
            <a:off x="7210274" y="3432747"/>
            <a:ext cx="1733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Source Sans Pro" panose="020B0503030403020204" pitchFamily="34" charset="77"/>
              </a:rPr>
              <a:t>Intersection</a:t>
            </a:r>
          </a:p>
        </p:txBody>
      </p:sp>
    </p:spTree>
    <p:extLst>
      <p:ext uri="{BB962C8B-B14F-4D97-AF65-F5344CB8AC3E}">
        <p14:creationId xmlns:p14="http://schemas.microsoft.com/office/powerpoint/2010/main" val="193282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F604864-4989-7440-91D5-F9F8B969A0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Inclusion indication operator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28837EC-B6C9-4C4C-8ED8-D475D1000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Fuzzy Set Interpretation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70A6A99-CFA7-194A-B883-01BFD58D7F23}"/>
                  </a:ext>
                </a:extLst>
              </p:cNvPr>
              <p:cNvSpPr/>
              <p:nvPr/>
            </p:nvSpPr>
            <p:spPr>
              <a:xfrm>
                <a:off x="1240376" y="2446770"/>
                <a:ext cx="9711248" cy="13102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kern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 i="1" ker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6000" i="1" ker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6000" i="1" kern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⊆</m:t>
                          </m:r>
                          <m:r>
                            <a:rPr lang="en-US" sz="6000" i="1" ker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6000" i="1" ker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  <m:sub>
                          <m:r>
                            <a:rPr lang="en-US" sz="6000" i="1" ker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6000" i="1" ker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6000" b="0" i="1" kern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6000" i="1" ker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 i="1" ker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6000" i="1" ker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6000" i="1" ker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unc>
                        <m:funcPr>
                          <m:ctrlPr>
                            <a:rPr lang="en-US" sz="6000" b="0" i="1" kern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6000" b="0" i="1" kern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6000" b="0" i="0" kern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/>
                          </m:limLow>
                        </m:fName>
                        <m:e>
                          <m:r>
                            <a:rPr lang="en-US" sz="6000" b="0" i="1" kern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6000" i="1" ker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6000" i="1" ker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6000" i="1" ker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6000" i="1" ker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6000" i="1" ker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6000" i="1" ker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6000" i="1" ker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6000" b="0" i="1" kern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US" sz="6000" b="0" i="1" kern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6000" i="1" kern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70A6A99-CFA7-194A-B883-01BFD58D7F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0376" y="2446770"/>
                <a:ext cx="9711248" cy="1310295"/>
              </a:xfrm>
              <a:prstGeom prst="rect">
                <a:avLst/>
              </a:prstGeom>
              <a:blipFill>
                <a:blip r:embed="rId3"/>
                <a:stretch>
                  <a:fillRect l="-1307" r="-13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4AB0838-7FA8-C849-AC71-793E4ECA6C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8377884"/>
              </p:ext>
            </p:extLst>
          </p:nvPr>
        </p:nvGraphicFramePr>
        <p:xfrm>
          <a:off x="3169920" y="3657600"/>
          <a:ext cx="585216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CE78BCE-2186-ED47-8DBA-64A4A85F3E88}"/>
                  </a:ext>
                </a:extLst>
              </p:cNvPr>
              <p:cNvSpPr/>
              <p:nvPr/>
            </p:nvSpPr>
            <p:spPr>
              <a:xfrm>
                <a:off x="2889407" y="5479534"/>
                <a:ext cx="42639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ker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CE78BCE-2186-ED47-8DBA-64A4A85F3E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9407" y="5479534"/>
                <a:ext cx="426399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314E9D3-426F-4C48-9A93-B6E6CA6E84AE}"/>
                  </a:ext>
                </a:extLst>
              </p:cNvPr>
              <p:cNvSpPr/>
              <p:nvPr/>
            </p:nvSpPr>
            <p:spPr>
              <a:xfrm>
                <a:off x="2889407" y="4311134"/>
                <a:ext cx="43037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kern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314E9D3-426F-4C48-9A93-B6E6CA6E84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9407" y="4311134"/>
                <a:ext cx="430374" cy="461665"/>
              </a:xfrm>
              <a:prstGeom prst="rect">
                <a:avLst/>
              </a:prstGeom>
              <a:blipFill>
                <a:blip r:embed="rId6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62302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F604864-4989-7440-91D5-F9F8B969A0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Inclusion indication operator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28837EC-B6C9-4C4C-8ED8-D475D1000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Fuzzy Set Interpretation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70A6A99-CFA7-194A-B883-01BFD58D7F23}"/>
                  </a:ext>
                </a:extLst>
              </p:cNvPr>
              <p:cNvSpPr/>
              <p:nvPr/>
            </p:nvSpPr>
            <p:spPr>
              <a:xfrm>
                <a:off x="1240376" y="2446770"/>
                <a:ext cx="6857583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 kern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 i="1" ker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6000" i="1" ker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6000" i="1" kern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⊆</m:t>
                          </m:r>
                          <m:r>
                            <a:rPr lang="en-US" sz="6000" i="1" ker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6000" i="1" ker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  <m:sub>
                          <m:r>
                            <a:rPr lang="en-US" sz="6000" i="1" ker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6000" i="1" ker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6000" b="0" i="1" kern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6000" i="1" ker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 i="1" ker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6000" i="1" ker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6000" i="1" kern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sz="6000" i="1" ker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 i="1" ker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6000" i="1" ker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6000" b="0" i="1" kern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6000" i="1" kern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70A6A99-CFA7-194A-B883-01BFD58D7F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0376" y="2446770"/>
                <a:ext cx="6857583" cy="1015663"/>
              </a:xfrm>
              <a:prstGeom prst="rect">
                <a:avLst/>
              </a:prstGeom>
              <a:blipFill>
                <a:blip r:embed="rId3"/>
                <a:stretch>
                  <a:fillRect l="-2033" r="-1848" b="-234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9B8AB84-1479-4D44-BF41-ACE691859D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8377884"/>
              </p:ext>
            </p:extLst>
          </p:nvPr>
        </p:nvGraphicFramePr>
        <p:xfrm>
          <a:off x="3169920" y="3657600"/>
          <a:ext cx="585216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7DCD68B-26AF-8640-83A7-A2C8448D79F6}"/>
                  </a:ext>
                </a:extLst>
              </p:cNvPr>
              <p:cNvSpPr/>
              <p:nvPr/>
            </p:nvSpPr>
            <p:spPr>
              <a:xfrm>
                <a:off x="2889407" y="5479534"/>
                <a:ext cx="42639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ker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7DCD68B-26AF-8640-83A7-A2C8448D79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9407" y="5479534"/>
                <a:ext cx="426399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33940C9-B0B3-4649-A8DA-F8E4FF2C809E}"/>
                  </a:ext>
                </a:extLst>
              </p:cNvPr>
              <p:cNvSpPr/>
              <p:nvPr/>
            </p:nvSpPr>
            <p:spPr>
              <a:xfrm>
                <a:off x="2889407" y="4311134"/>
                <a:ext cx="43037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kern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33940C9-B0B3-4649-A8DA-F8E4FF2C80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9407" y="4311134"/>
                <a:ext cx="430374" cy="461665"/>
              </a:xfrm>
              <a:prstGeom prst="rect">
                <a:avLst/>
              </a:prstGeom>
              <a:blipFill>
                <a:blip r:embed="rId6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C60FC63B-8FC6-D34D-8FA7-5C4956E01FA6}"/>
              </a:ext>
            </a:extLst>
          </p:cNvPr>
          <p:cNvGrpSpPr/>
          <p:nvPr/>
        </p:nvGrpSpPr>
        <p:grpSpPr>
          <a:xfrm>
            <a:off x="8140700" y="1549400"/>
            <a:ext cx="3415550" cy="1779032"/>
            <a:chOff x="7899400" y="1066800"/>
            <a:chExt cx="3415550" cy="17790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338639D5-4061-114C-8216-999FA7141390}"/>
                    </a:ext>
                  </a:extLst>
                </p:cNvPr>
                <p:cNvSpPr txBox="1"/>
                <p:nvPr/>
              </p:nvSpPr>
              <p:spPr>
                <a:xfrm>
                  <a:off x="7899400" y="1066800"/>
                  <a:ext cx="3415550" cy="1303883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⊆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⟺</m:t>
                        </m:r>
                        <m:nary>
                          <m:naryPr>
                            <m:chr m:val="⋀"/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≤</m:t>
                            </m:r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oMath>
                    </m:oMathPara>
                  </a14:m>
                  <a:endParaRPr lang="en-US" sz="2800" strike="sngStrike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338639D5-4061-114C-8216-999FA71413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99400" y="1066800"/>
                  <a:ext cx="3415550" cy="130388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AB7D18F-6DFB-B944-8FDA-64E3B15E6C4C}"/>
                </a:ext>
              </a:extLst>
            </p:cNvPr>
            <p:cNvSpPr txBox="1"/>
            <p:nvPr/>
          </p:nvSpPr>
          <p:spPr>
            <a:xfrm>
              <a:off x="8505656" y="2476500"/>
              <a:ext cx="22030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Source Sans Pro" panose="020B0503030403020204" pitchFamily="34" charset="77"/>
                </a:rPr>
                <a:t>[</a:t>
              </a:r>
              <a:r>
                <a:rPr lang="en-US" dirty="0" err="1">
                  <a:latin typeface="Source Sans Pro" panose="020B0503030403020204" pitchFamily="34" charset="77"/>
                </a:rPr>
                <a:t>Vendrov</a:t>
              </a:r>
              <a:r>
                <a:rPr lang="en-US" dirty="0">
                  <a:latin typeface="Source Sans Pro" panose="020B0503030403020204" pitchFamily="34" charset="77"/>
                </a:rPr>
                <a:t> et al., 2016]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002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8837EC-B6C9-4C4C-8ED8-D475D1000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Inclusion Energy Function</a:t>
            </a:r>
            <a:endParaRPr lang="en-US" dirty="0">
              <a:solidFill>
                <a:srgbClr val="C00000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AFBF1DC-7E5F-CC4E-A959-AD595186F7B9}"/>
              </a:ext>
            </a:extLst>
          </p:cNvPr>
          <p:cNvGrpSpPr/>
          <p:nvPr/>
        </p:nvGrpSpPr>
        <p:grpSpPr>
          <a:xfrm>
            <a:off x="1224814" y="1674254"/>
            <a:ext cx="9742372" cy="3858449"/>
            <a:chOff x="605376" y="2322816"/>
            <a:chExt cx="9742372" cy="385844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3A80033F-3C1A-7747-9EBA-F930116B0F36}"/>
                    </a:ext>
                  </a:extLst>
                </p:cNvPr>
                <p:cNvSpPr/>
                <p:nvPr/>
              </p:nvSpPr>
              <p:spPr>
                <a:xfrm>
                  <a:off x="605376" y="2726170"/>
                  <a:ext cx="3386055" cy="83106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0" i="1" kern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ctrlPr>
                              <a:rPr lang="en-US" sz="4800" b="0" i="1" kern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800" i="1" ker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4800" i="1" ker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⊆</m:t>
                            </m:r>
                            <m:r>
                              <a:rPr lang="en-US" sz="4800" i="1" ker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oMath>
                    </m:oMathPara>
                  </a14:m>
                  <a:br>
                    <a:rPr lang="en-US" sz="4800" i="1" kern="0" dirty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</a:br>
                  <a:endParaRPr lang="en-US" sz="4800" i="1" kern="0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3A80033F-3C1A-7747-9EBA-F930116B0F3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5376" y="2726170"/>
                  <a:ext cx="3386055" cy="831061"/>
                </a:xfrm>
                <a:prstGeom prst="rect">
                  <a:avLst/>
                </a:prstGeom>
                <a:blipFill>
                  <a:blip r:embed="rId3"/>
                  <a:stretch>
                    <a:fillRect b="-136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D358702D-5699-B844-B09A-E5DA05FC0298}"/>
                    </a:ext>
                  </a:extLst>
                </p:cNvPr>
                <p:cNvSpPr/>
                <p:nvPr/>
              </p:nvSpPr>
              <p:spPr>
                <a:xfrm>
                  <a:off x="3523765" y="2322816"/>
                  <a:ext cx="6823983" cy="188468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i="1" ker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4800" i="1" ker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4800" i="1" ker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en-US" sz="4800" i="1" ker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4800" i="1" ker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4800" i="1" ker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4800" i="1" ker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4800" i="1" ker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sz="4800" i="1" ker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func>
                                      <m:funcPr>
                                        <m:ctrlPr>
                                          <a:rPr lang="en-US" sz="4800" i="1" ker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limLow>
                                          <m:limLowPr>
                                            <m:ctrlPr>
                                              <a:rPr lang="en-US" sz="4800" i="1" ker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limLow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4800" ker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min</m:t>
                                            </m:r>
                                          </m:e>
                                          <m:lim/>
                                        </m:limLow>
                                      </m:fName>
                                      <m:e>
                                        <m:d>
                                          <m:dPr>
                                            <m:ctrlPr>
                                              <a:rPr lang="en-US" sz="4800" i="1" ker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4800" i="1" ker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4800" i="1" ker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4800" i="1" ker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4800" i="1" ker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,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4800" i="1" ker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4800" i="1" ker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𝑦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4800" i="1" ker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</m:func>
                                  </m:e>
                                </m:d>
                              </m:e>
                              <m:sup>
                                <m:r>
                                  <a:rPr lang="en-US" sz="4800" i="1" ker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oMath>
                    </m:oMathPara>
                  </a14:m>
                  <a:endParaRPr lang="en-US" sz="4800" dirty="0"/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D358702D-5699-B844-B09A-E5DA05FC029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23765" y="2322816"/>
                  <a:ext cx="6823983" cy="1884683"/>
                </a:xfrm>
                <a:prstGeom prst="rect">
                  <a:avLst/>
                </a:prstGeom>
                <a:blipFill>
                  <a:blip r:embed="rId4"/>
                  <a:stretch>
                    <a:fillRect l="-22078" t="-138926" b="-1926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E97C62E4-7A20-9544-9D48-0D80870A4B8C}"/>
                    </a:ext>
                  </a:extLst>
                </p:cNvPr>
                <p:cNvSpPr/>
                <p:nvPr/>
              </p:nvSpPr>
              <p:spPr>
                <a:xfrm>
                  <a:off x="3523765" y="4296582"/>
                  <a:ext cx="6126356" cy="188468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i="1" kern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4800" i="1" ker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4800" i="1" ker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func>
                              <m:funcPr>
                                <m:ctrlPr>
                                  <a:rPr lang="en-US" sz="4800" i="1" kern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sz="4800" i="1" kern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4800" i="0" kern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max</m:t>
                                    </m:r>
                                  </m:e>
                                  <m:lim/>
                                </m:limLow>
                              </m:fName>
                              <m:e>
                                <m:sSup>
                                  <m:sSupPr>
                                    <m:ctrlPr>
                                      <a:rPr lang="en-US" sz="4800" i="1" ker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4800" i="1" ker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4800" b="0" i="1" kern="0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0, 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4800" i="1" ker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4800" i="1" ker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sz="4800" i="1" ker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  <m:r>
                                          <a:rPr lang="en-US" sz="4800" i="1" ker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4800" i="1" ker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4800" i="1" ker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e>
                                          <m:sub>
                                            <m:r>
                                              <a:rPr lang="en-US" sz="4800" i="1" ker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p>
                                    <m:r>
                                      <a:rPr lang="en-US" sz="4800" i="1" ker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func>
                          </m:e>
                        </m:nary>
                      </m:oMath>
                    </m:oMathPara>
                  </a14:m>
                  <a:endParaRPr lang="en-US" sz="4800" dirty="0"/>
                </a:p>
              </p:txBody>
            </p:sp>
          </mc:Choice>
          <mc:Fallback xmlns="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E97C62E4-7A20-9544-9D48-0D80870A4B8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23765" y="4296582"/>
                  <a:ext cx="6126356" cy="1884683"/>
                </a:xfrm>
                <a:prstGeom prst="rect">
                  <a:avLst/>
                </a:prstGeom>
                <a:blipFill>
                  <a:blip r:embed="rId5"/>
                  <a:stretch>
                    <a:fillRect l="-24793" t="-138667" b="-191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9787BEB-AED3-E94D-BE91-531A66C381A2}"/>
              </a:ext>
            </a:extLst>
          </p:cNvPr>
          <p:cNvGrpSpPr/>
          <p:nvPr/>
        </p:nvGrpSpPr>
        <p:grpSpPr>
          <a:xfrm>
            <a:off x="5969000" y="5053738"/>
            <a:ext cx="3784600" cy="479455"/>
            <a:chOff x="5969000" y="5053738"/>
            <a:chExt cx="3784600" cy="47945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BC0F8B9-09E3-5D42-B4CD-55D713E14D6A}"/>
                </a:ext>
              </a:extLst>
            </p:cNvPr>
            <p:cNvSpPr txBox="1"/>
            <p:nvPr/>
          </p:nvSpPr>
          <p:spPr>
            <a:xfrm>
              <a:off x="6054562" y="5071528"/>
              <a:ext cx="36134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i="1" dirty="0">
                  <a:latin typeface="Source Sans Pro" panose="020B0503030403020204" pitchFamily="34" charset="77"/>
                </a:rPr>
                <a:t>Rectified Linear Unit (</a:t>
              </a:r>
              <a:r>
                <a:rPr lang="en-US" sz="2400" i="1" dirty="0" err="1">
                  <a:latin typeface="Source Sans Pro" panose="020B0503030403020204" pitchFamily="34" charset="77"/>
                </a:rPr>
                <a:t>ReLU</a:t>
              </a:r>
              <a:r>
                <a:rPr lang="en-US" sz="2400" i="1" dirty="0">
                  <a:latin typeface="Source Sans Pro" panose="020B0503030403020204" pitchFamily="34" charset="77"/>
                </a:rPr>
                <a:t>)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31CC884-BF26-534F-84E1-E2325BB188E2}"/>
                </a:ext>
              </a:extLst>
            </p:cNvPr>
            <p:cNvCxnSpPr/>
            <p:nvPr/>
          </p:nvCxnSpPr>
          <p:spPr>
            <a:xfrm>
              <a:off x="5969000" y="5053738"/>
              <a:ext cx="378460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1783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8837EC-B6C9-4C4C-8ED8-D475D1000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Complementarity Energy Function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DCA7CC2-FC4E-004A-BECB-A4D81089EF49}"/>
              </a:ext>
            </a:extLst>
          </p:cNvPr>
          <p:cNvGrpSpPr/>
          <p:nvPr/>
        </p:nvGrpSpPr>
        <p:grpSpPr>
          <a:xfrm>
            <a:off x="1064879" y="2628853"/>
            <a:ext cx="10071732" cy="2014633"/>
            <a:chOff x="1064879" y="2812534"/>
            <a:chExt cx="10071732" cy="201463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E1F1B5E7-1772-3044-806E-4C90B7768EA8}"/>
                    </a:ext>
                  </a:extLst>
                </p:cNvPr>
                <p:cNvSpPr/>
                <p:nvPr/>
              </p:nvSpPr>
              <p:spPr>
                <a:xfrm>
                  <a:off x="1064879" y="3996170"/>
                  <a:ext cx="10071732" cy="83099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0" i="1" kern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4800" i="1" ker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ctrlPr>
                              <a:rPr lang="en-US" sz="4800" i="1" ker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800" b="0" i="1" kern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sz="4800" b="0" i="1" kern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800" i="1" ker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4800" i="1" ker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⊆</m:t>
                            </m:r>
                            <m:r>
                              <a:rPr lang="en-US" sz="4800" b="0" i="1" kern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  <m:r>
                              <a:rPr lang="en-US" sz="4800" b="0" i="1" kern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4800" i="1" ker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4800" b="0" i="1" kern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  <m:r>
                          <a:rPr lang="en-US" sz="4800" b="0" i="1" kern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4800" i="1" ker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ctrlPr>
                              <a:rPr lang="en-US" sz="4800" i="1" ker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800" b="0" i="1" kern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sz="4800" i="1" ker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800" b="0" i="1" kern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  <m:r>
                              <a:rPr lang="en-US" sz="4800" i="1" ker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⊆</m:t>
                            </m:r>
                            <m:r>
                              <a:rPr lang="en-US" sz="4800" b="0" i="1" kern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  <m:r>
                              <a:rPr lang="en-US" sz="4800" i="1" ker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4800" b="0" i="1" kern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4800" i="1" ker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oMath>
                    </m:oMathPara>
                  </a14:m>
                  <a:endParaRPr lang="en-US" sz="4800" dirty="0"/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E1F1B5E7-1772-3044-806E-4C90B7768EA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4879" y="3996170"/>
                  <a:ext cx="10071732" cy="830997"/>
                </a:xfrm>
                <a:prstGeom prst="rect">
                  <a:avLst/>
                </a:prstGeom>
                <a:blipFill>
                  <a:blip r:embed="rId3"/>
                  <a:stretch>
                    <a:fillRect b="-242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08D8D184-F8A8-AD48-BA4E-D8911B1BDB22}"/>
                    </a:ext>
                  </a:extLst>
                </p:cNvPr>
                <p:cNvSpPr/>
                <p:nvPr/>
              </p:nvSpPr>
              <p:spPr>
                <a:xfrm>
                  <a:off x="1064879" y="2812534"/>
                  <a:ext cx="2932791" cy="101566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6000" i="1" ker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6000" i="1" ker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6000" i="1" ker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d>
                          <m:dPr>
                            <m:ctrlPr>
                              <a:rPr lang="en-US" sz="6000" i="1" ker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6000" i="1" ker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6000" i="1" ker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6000" i="1" ker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oMath>
                    </m:oMathPara>
                  </a14:m>
                  <a:endParaRPr lang="en-US" sz="6000" dirty="0"/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08D8D184-F8A8-AD48-BA4E-D8911B1BDB2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4879" y="2812534"/>
                  <a:ext cx="2932791" cy="1015663"/>
                </a:xfrm>
                <a:prstGeom prst="rect">
                  <a:avLst/>
                </a:prstGeom>
                <a:blipFill>
                  <a:blip r:embed="rId4"/>
                  <a:stretch>
                    <a:fillRect l="-2597" b="-160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9144613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FADDC8-60A4-914A-A852-DB5ADFD74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Interchangeability</a:t>
            </a:r>
          </a:p>
        </p:txBody>
      </p:sp>
      <p:sp>
        <p:nvSpPr>
          <p:cNvPr id="51" name="Parallelogram 50">
            <a:extLst>
              <a:ext uri="{FF2B5EF4-FFF2-40B4-BE49-F238E27FC236}">
                <a16:creationId xmlns:a16="http://schemas.microsoft.com/office/drawing/2014/main" id="{F94BBD92-D482-D54D-A504-95F4FBAEBD15}"/>
              </a:ext>
            </a:extLst>
          </p:cNvPr>
          <p:cNvSpPr/>
          <p:nvPr/>
        </p:nvSpPr>
        <p:spPr>
          <a:xfrm>
            <a:off x="2730950" y="4591178"/>
            <a:ext cx="6730100" cy="1070698"/>
          </a:xfrm>
          <a:prstGeom prst="parallelogram">
            <a:avLst>
              <a:gd name="adj" fmla="val 93362"/>
            </a:avLst>
          </a:prstGeom>
          <a:solidFill>
            <a:schemeClr val="accent6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E298F5CA-6D78-524D-9AFB-85D04A4D83AD}"/>
              </a:ext>
            </a:extLst>
          </p:cNvPr>
          <p:cNvSpPr/>
          <p:nvPr/>
        </p:nvSpPr>
        <p:spPr>
          <a:xfrm>
            <a:off x="5130634" y="4891319"/>
            <a:ext cx="1930732" cy="53534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84E89BA-6170-4744-B0E4-956714A5062F}"/>
              </a:ext>
            </a:extLst>
          </p:cNvPr>
          <p:cNvSpPr txBox="1"/>
          <p:nvPr/>
        </p:nvSpPr>
        <p:spPr>
          <a:xfrm>
            <a:off x="3111877" y="5048388"/>
            <a:ext cx="3882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g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11A1564-A193-954B-BDAB-E8801374A830}"/>
              </a:ext>
            </a:extLst>
          </p:cNvPr>
          <p:cNvGrpSpPr/>
          <p:nvPr/>
        </p:nvGrpSpPr>
        <p:grpSpPr>
          <a:xfrm>
            <a:off x="5503632" y="5101226"/>
            <a:ext cx="1184735" cy="152957"/>
            <a:chOff x="16267371" y="13207611"/>
            <a:chExt cx="4152095" cy="536061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1E204937-11E7-E241-9AF0-D1F8D9B95EC0}"/>
                </a:ext>
              </a:extLst>
            </p:cNvPr>
            <p:cNvSpPr/>
            <p:nvPr/>
          </p:nvSpPr>
          <p:spPr>
            <a:xfrm>
              <a:off x="16267371" y="13207611"/>
              <a:ext cx="536061" cy="53606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824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E1B83E35-7901-9847-A6DD-26031FDAC0B4}"/>
                </a:ext>
              </a:extLst>
            </p:cNvPr>
            <p:cNvSpPr/>
            <p:nvPr/>
          </p:nvSpPr>
          <p:spPr>
            <a:xfrm>
              <a:off x="19883405" y="13207611"/>
              <a:ext cx="536061" cy="53606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824"/>
            </a:p>
          </p:txBody>
        </p:sp>
      </p:grp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80416DB3-7AA8-114F-8702-E99F2B2F2A7B}"/>
              </a:ext>
            </a:extLst>
          </p:cNvPr>
          <p:cNvCxnSpPr/>
          <p:nvPr/>
        </p:nvCxnSpPr>
        <p:spPr>
          <a:xfrm>
            <a:off x="6096000" y="2811129"/>
            <a:ext cx="0" cy="2316562"/>
          </a:xfrm>
          <a:prstGeom prst="straightConnector1">
            <a:avLst/>
          </a:prstGeom>
          <a:ln w="38100">
            <a:solidFill>
              <a:srgbClr val="0070C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812309C-557E-9E47-8D03-B15A9B8F8C4A}"/>
              </a:ext>
            </a:extLst>
          </p:cNvPr>
          <p:cNvCxnSpPr>
            <a:cxnSpLocks/>
            <a:stCxn id="66" idx="4"/>
            <a:endCxn id="52" idx="2"/>
          </p:cNvCxnSpPr>
          <p:nvPr/>
        </p:nvCxnSpPr>
        <p:spPr>
          <a:xfrm>
            <a:off x="4941672" y="2807021"/>
            <a:ext cx="188962" cy="2351972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4A2DC8FB-9875-B542-BB23-8E49E710433E}"/>
              </a:ext>
            </a:extLst>
          </p:cNvPr>
          <p:cNvCxnSpPr>
            <a:cxnSpLocks/>
            <a:stCxn id="66" idx="4"/>
            <a:endCxn id="52" idx="6"/>
          </p:cNvCxnSpPr>
          <p:nvPr/>
        </p:nvCxnSpPr>
        <p:spPr>
          <a:xfrm>
            <a:off x="4941672" y="2807021"/>
            <a:ext cx="2119694" cy="2351972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BDE78510-5961-AC48-83C8-440531BC3D4B}"/>
              </a:ext>
            </a:extLst>
          </p:cNvPr>
          <p:cNvCxnSpPr>
            <a:cxnSpLocks/>
            <a:stCxn id="67" idx="4"/>
            <a:endCxn id="52" idx="6"/>
          </p:cNvCxnSpPr>
          <p:nvPr/>
        </p:nvCxnSpPr>
        <p:spPr>
          <a:xfrm flipH="1">
            <a:off x="7061366" y="2807021"/>
            <a:ext cx="188962" cy="2351972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86A0208-1F22-0E42-9A7E-1C8485C08959}"/>
              </a:ext>
            </a:extLst>
          </p:cNvPr>
          <p:cNvCxnSpPr>
            <a:cxnSpLocks/>
            <a:stCxn id="67" idx="4"/>
            <a:endCxn id="52" idx="2"/>
          </p:cNvCxnSpPr>
          <p:nvPr/>
        </p:nvCxnSpPr>
        <p:spPr>
          <a:xfrm flipH="1">
            <a:off x="5130634" y="2807021"/>
            <a:ext cx="2119694" cy="2351972"/>
          </a:xfrm>
          <a:prstGeom prst="line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Parallelogram 62">
            <a:extLst>
              <a:ext uri="{FF2B5EF4-FFF2-40B4-BE49-F238E27FC236}">
                <a16:creationId xmlns:a16="http://schemas.microsoft.com/office/drawing/2014/main" id="{5E5C4DC0-FFE8-5244-9D6E-72783C9E26F1}"/>
              </a:ext>
            </a:extLst>
          </p:cNvPr>
          <p:cNvSpPr/>
          <p:nvPr/>
        </p:nvSpPr>
        <p:spPr>
          <a:xfrm>
            <a:off x="2730950" y="2221601"/>
            <a:ext cx="6730100" cy="1070698"/>
          </a:xfrm>
          <a:prstGeom prst="parallelogram">
            <a:avLst>
              <a:gd name="adj" fmla="val 93362"/>
            </a:avLst>
          </a:prstGeom>
          <a:solidFill>
            <a:schemeClr val="accent5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AF3698E-C402-D543-A07D-420FB0466A2F}"/>
              </a:ext>
            </a:extLst>
          </p:cNvPr>
          <p:cNvSpPr txBox="1"/>
          <p:nvPr/>
        </p:nvSpPr>
        <p:spPr>
          <a:xfrm>
            <a:off x="3151151" y="2678810"/>
            <a:ext cx="3097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f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1D64375C-164C-594B-B867-35A85CAB0D74}"/>
              </a:ext>
            </a:extLst>
          </p:cNvPr>
          <p:cNvSpPr/>
          <p:nvPr/>
        </p:nvSpPr>
        <p:spPr>
          <a:xfrm>
            <a:off x="4865193" y="2654065"/>
            <a:ext cx="152957" cy="15295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2211C9FE-9DAE-9D49-AE30-4FE65FD37111}"/>
              </a:ext>
            </a:extLst>
          </p:cNvPr>
          <p:cNvSpPr/>
          <p:nvPr/>
        </p:nvSpPr>
        <p:spPr>
          <a:xfrm>
            <a:off x="7173849" y="2654065"/>
            <a:ext cx="152957" cy="15295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24"/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C5F8E29C-1FF6-4A4D-B611-A7016AF0B841}"/>
              </a:ext>
            </a:extLst>
          </p:cNvPr>
          <p:cNvCxnSpPr>
            <a:cxnSpLocks/>
            <a:stCxn id="66" idx="6"/>
            <a:endCxn id="67" idx="2"/>
          </p:cNvCxnSpPr>
          <p:nvPr/>
        </p:nvCxnSpPr>
        <p:spPr>
          <a:xfrm>
            <a:off x="5018150" y="2730543"/>
            <a:ext cx="2155699" cy="0"/>
          </a:xfrm>
          <a:prstGeom prst="straightConnector1">
            <a:avLst/>
          </a:prstGeom>
          <a:ln w="762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083293C6-80F7-4748-B0E6-5677499BE35D}"/>
              </a:ext>
            </a:extLst>
          </p:cNvPr>
          <p:cNvCxnSpPr>
            <a:cxnSpLocks/>
            <a:stCxn id="55" idx="6"/>
            <a:endCxn id="56" idx="2"/>
          </p:cNvCxnSpPr>
          <p:nvPr/>
        </p:nvCxnSpPr>
        <p:spPr>
          <a:xfrm>
            <a:off x="5656589" y="5177704"/>
            <a:ext cx="878822" cy="0"/>
          </a:xfrm>
          <a:prstGeom prst="straightConnector1">
            <a:avLst/>
          </a:prstGeom>
          <a:ln w="762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Picture 71">
            <a:extLst>
              <a:ext uri="{FF2B5EF4-FFF2-40B4-BE49-F238E27FC236}">
                <a16:creationId xmlns:a16="http://schemas.microsoft.com/office/drawing/2014/main" id="{023A774F-6E8A-E648-A28B-ED5EC6DC0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531" y="1670638"/>
            <a:ext cx="1341445" cy="1006083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65A56708-1756-8A48-8F63-49C90A3E5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9659" y="4597965"/>
            <a:ext cx="1697230" cy="1272923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02912B15-C9F9-E144-8025-16F12A3B6B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1806" y="1640989"/>
            <a:ext cx="1623438" cy="1217579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D2AD3781-A62D-7448-B8E5-A22EA87D86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7425" y="4441815"/>
            <a:ext cx="1768388" cy="1326291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DF810C6C-C528-124E-B32A-31421485AF5F}"/>
              </a:ext>
            </a:extLst>
          </p:cNvPr>
          <p:cNvSpPr txBox="1"/>
          <p:nvPr/>
        </p:nvSpPr>
        <p:spPr>
          <a:xfrm>
            <a:off x="6023962" y="3798163"/>
            <a:ext cx="2210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>
                <a:latin typeface="Source Sans Pro" panose="020B0503030403020204" pitchFamily="34" charset="77"/>
              </a:rPr>
              <a:t>Complementary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63EB837-855A-754F-92DF-84E944A5EC04}"/>
              </a:ext>
            </a:extLst>
          </p:cNvPr>
          <p:cNvSpPr txBox="1"/>
          <p:nvPr/>
        </p:nvSpPr>
        <p:spPr>
          <a:xfrm>
            <a:off x="4727676" y="2295956"/>
            <a:ext cx="2736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>
                <a:latin typeface="Source Sans Pro" panose="020B0503030403020204" pitchFamily="34" charset="77"/>
              </a:rPr>
              <a:t>Interchangeable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404D4A0-8174-5945-92C0-795700797ADC}"/>
              </a:ext>
            </a:extLst>
          </p:cNvPr>
          <p:cNvSpPr txBox="1"/>
          <p:nvPr/>
        </p:nvSpPr>
        <p:spPr>
          <a:xfrm>
            <a:off x="4727676" y="5268745"/>
            <a:ext cx="2736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>
                <a:latin typeface="Source Sans Pro" panose="020B0503030403020204" pitchFamily="34" charset="77"/>
              </a:rPr>
              <a:t>Interchangeable</a:t>
            </a:r>
          </a:p>
        </p:txBody>
      </p:sp>
    </p:spTree>
    <p:extLst>
      <p:ext uri="{BB962C8B-B14F-4D97-AF65-F5344CB8AC3E}">
        <p14:creationId xmlns:p14="http://schemas.microsoft.com/office/powerpoint/2010/main" val="40647037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77A012D-E8B6-E845-B1A1-B3D5AD23E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050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Similar embedding fuzzy sets are more likely to share similar sets of complements.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C3A66895-8BF3-744E-998A-A789EE6CA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734" y="5558393"/>
            <a:ext cx="1697230" cy="1272923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1DE7A117-7928-114F-B9B9-FDFA6D0B85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4924" y="5531709"/>
            <a:ext cx="1768388" cy="1326291"/>
          </a:xfrm>
          <a:prstGeom prst="rect">
            <a:avLst/>
          </a:prstGeom>
        </p:spPr>
      </p:pic>
      <p:sp>
        <p:nvSpPr>
          <p:cNvPr id="70" name="Oval 69">
            <a:extLst>
              <a:ext uri="{FF2B5EF4-FFF2-40B4-BE49-F238E27FC236}">
                <a16:creationId xmlns:a16="http://schemas.microsoft.com/office/drawing/2014/main" id="{102F3DCA-5E65-B64E-844D-B2FF5E07399B}"/>
              </a:ext>
            </a:extLst>
          </p:cNvPr>
          <p:cNvSpPr/>
          <p:nvPr/>
        </p:nvSpPr>
        <p:spPr>
          <a:xfrm>
            <a:off x="1438835" y="2702859"/>
            <a:ext cx="9412941" cy="1559859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FADDC8-60A4-914A-A852-DB5ADFD74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Interchangeability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A2ECBC-1FEE-CF46-A7E2-BA877ABD62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8627" y="2949883"/>
            <a:ext cx="1341445" cy="10060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599186-FEEE-B143-B1BA-C3159A8B0B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7399" y="2844135"/>
            <a:ext cx="1623438" cy="1217579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78F2722-1079-EC4F-929E-6BC337810851}"/>
              </a:ext>
            </a:extLst>
          </p:cNvPr>
          <p:cNvCxnSpPr>
            <a:cxnSpLocks/>
          </p:cNvCxnSpPr>
          <p:nvPr/>
        </p:nvCxnSpPr>
        <p:spPr>
          <a:xfrm>
            <a:off x="5094824" y="6092604"/>
            <a:ext cx="2011680" cy="0"/>
          </a:xfrm>
          <a:prstGeom prst="straightConnector1">
            <a:avLst/>
          </a:prstGeom>
          <a:ln w="381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5D03122-974D-F34B-AFEF-B70391EC07F7}"/>
              </a:ext>
            </a:extLst>
          </p:cNvPr>
          <p:cNvSpPr txBox="1"/>
          <p:nvPr/>
        </p:nvSpPr>
        <p:spPr>
          <a:xfrm>
            <a:off x="4968784" y="6099634"/>
            <a:ext cx="2263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>
                <a:latin typeface="Source Sans Pro" panose="020B0503030403020204" pitchFamily="34" charset="77"/>
              </a:rPr>
              <a:t>Interchangeable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AAA454-EE20-3143-A223-FE747EFD35EF}"/>
              </a:ext>
            </a:extLst>
          </p:cNvPr>
          <p:cNvSpPr txBox="1"/>
          <p:nvPr/>
        </p:nvSpPr>
        <p:spPr>
          <a:xfrm>
            <a:off x="4724884" y="2753082"/>
            <a:ext cx="2840842" cy="46166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US" sz="2400" i="1" dirty="0">
                <a:latin typeface="Source Sans Pro" panose="020B0503030403020204" pitchFamily="34" charset="77"/>
              </a:rPr>
              <a:t>A set of complements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550EAFF-6709-964F-B03E-2A3CF6ECBD86}"/>
              </a:ext>
            </a:extLst>
          </p:cNvPr>
          <p:cNvCxnSpPr>
            <a:cxnSpLocks/>
          </p:cNvCxnSpPr>
          <p:nvPr/>
        </p:nvCxnSpPr>
        <p:spPr>
          <a:xfrm>
            <a:off x="4546184" y="3989484"/>
            <a:ext cx="0" cy="1554480"/>
          </a:xfrm>
          <a:prstGeom prst="straightConnector1">
            <a:avLst/>
          </a:prstGeom>
          <a:ln w="38100">
            <a:solidFill>
              <a:srgbClr val="0070C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E3F3BB2-55AA-CD42-B24E-E4144718DD50}"/>
              </a:ext>
            </a:extLst>
          </p:cNvPr>
          <p:cNvCxnSpPr>
            <a:cxnSpLocks/>
          </p:cNvCxnSpPr>
          <p:nvPr/>
        </p:nvCxnSpPr>
        <p:spPr>
          <a:xfrm>
            <a:off x="7655144" y="3989484"/>
            <a:ext cx="0" cy="1554480"/>
          </a:xfrm>
          <a:prstGeom prst="straightConnector1">
            <a:avLst/>
          </a:prstGeom>
          <a:ln w="38100">
            <a:solidFill>
              <a:srgbClr val="0070C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76AA628-4848-C246-A54D-99A0D1F98F6D}"/>
                  </a:ext>
                </a:extLst>
              </p:cNvPr>
              <p:cNvSpPr txBox="1"/>
              <p:nvPr/>
            </p:nvSpPr>
            <p:spPr>
              <a:xfrm>
                <a:off x="5795311" y="2991259"/>
                <a:ext cx="833562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76AA628-4848-C246-A54D-99A0D1F98F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5311" y="2991259"/>
                <a:ext cx="833562" cy="923330"/>
              </a:xfrm>
              <a:prstGeom prst="rect">
                <a:avLst/>
              </a:prstGeom>
              <a:blipFill>
                <a:blip r:embed="rId7"/>
                <a:stretch>
                  <a:fillRect l="-6061" r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BDD6DBA-C8F6-2640-B851-15787C95C955}"/>
                  </a:ext>
                </a:extLst>
              </p:cNvPr>
              <p:cNvSpPr txBox="1"/>
              <p:nvPr/>
            </p:nvSpPr>
            <p:spPr>
              <a:xfrm>
                <a:off x="2173385" y="2991259"/>
                <a:ext cx="833562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BDD6DBA-C8F6-2640-B851-15787C95C9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3385" y="2991259"/>
                <a:ext cx="833562" cy="923330"/>
              </a:xfrm>
              <a:prstGeom prst="rect">
                <a:avLst/>
              </a:prstGeom>
              <a:blipFill>
                <a:blip r:embed="rId7"/>
                <a:stretch>
                  <a:fillRect l="-4478" r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3EE7058-7220-AF47-AE19-43175DFBF8B5}"/>
                  </a:ext>
                </a:extLst>
              </p:cNvPr>
              <p:cNvSpPr txBox="1"/>
              <p:nvPr/>
            </p:nvSpPr>
            <p:spPr>
              <a:xfrm>
                <a:off x="9185053" y="2991259"/>
                <a:ext cx="833562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3EE7058-7220-AF47-AE19-43175DFBF8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5053" y="2991259"/>
                <a:ext cx="833562" cy="923330"/>
              </a:xfrm>
              <a:prstGeom prst="rect">
                <a:avLst/>
              </a:prstGeom>
              <a:blipFill>
                <a:blip r:embed="rId7"/>
                <a:stretch>
                  <a:fillRect l="-4478" r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6924D7A-9700-5640-9E22-D6227350A9A1}"/>
              </a:ext>
            </a:extLst>
          </p:cNvPr>
          <p:cNvCxnSpPr>
            <a:cxnSpLocks/>
          </p:cNvCxnSpPr>
          <p:nvPr/>
        </p:nvCxnSpPr>
        <p:spPr>
          <a:xfrm flipH="1">
            <a:off x="4531660" y="4034118"/>
            <a:ext cx="1567120" cy="1519517"/>
          </a:xfrm>
          <a:prstGeom prst="straightConnector1">
            <a:avLst/>
          </a:prstGeom>
          <a:ln w="38100">
            <a:solidFill>
              <a:srgbClr val="0070C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E71D0A2-E05A-5049-9435-FA0ABDD88243}"/>
              </a:ext>
            </a:extLst>
          </p:cNvPr>
          <p:cNvCxnSpPr>
            <a:cxnSpLocks/>
          </p:cNvCxnSpPr>
          <p:nvPr/>
        </p:nvCxnSpPr>
        <p:spPr>
          <a:xfrm>
            <a:off x="6098780" y="4034118"/>
            <a:ext cx="1539149" cy="1506070"/>
          </a:xfrm>
          <a:prstGeom prst="straightConnector1">
            <a:avLst/>
          </a:prstGeom>
          <a:ln w="38100">
            <a:solidFill>
              <a:srgbClr val="0070C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2590A7F-305C-BE4D-A637-9D0681906327}"/>
              </a:ext>
            </a:extLst>
          </p:cNvPr>
          <p:cNvCxnSpPr>
            <a:cxnSpLocks/>
          </p:cNvCxnSpPr>
          <p:nvPr/>
        </p:nvCxnSpPr>
        <p:spPr>
          <a:xfrm>
            <a:off x="4558553" y="4034118"/>
            <a:ext cx="3119718" cy="1519517"/>
          </a:xfrm>
          <a:prstGeom prst="straightConnector1">
            <a:avLst/>
          </a:prstGeom>
          <a:ln w="38100">
            <a:solidFill>
              <a:srgbClr val="0070C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8334C214-E30B-554B-AF9A-72DD29BFBFAF}"/>
              </a:ext>
            </a:extLst>
          </p:cNvPr>
          <p:cNvCxnSpPr>
            <a:cxnSpLocks/>
          </p:cNvCxnSpPr>
          <p:nvPr/>
        </p:nvCxnSpPr>
        <p:spPr>
          <a:xfrm flipH="1">
            <a:off x="4572000" y="4047565"/>
            <a:ext cx="3079376" cy="1492623"/>
          </a:xfrm>
          <a:prstGeom prst="straightConnector1">
            <a:avLst/>
          </a:prstGeom>
          <a:ln w="38100">
            <a:solidFill>
              <a:srgbClr val="0070C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D9524E5F-6491-5D43-B0E0-FD326A6A3ED0}"/>
              </a:ext>
            </a:extLst>
          </p:cNvPr>
          <p:cNvCxnSpPr>
            <a:cxnSpLocks/>
          </p:cNvCxnSpPr>
          <p:nvPr/>
        </p:nvCxnSpPr>
        <p:spPr>
          <a:xfrm flipH="1">
            <a:off x="4558553" y="4034118"/>
            <a:ext cx="4666129" cy="1492623"/>
          </a:xfrm>
          <a:prstGeom prst="straightConnector1">
            <a:avLst/>
          </a:prstGeom>
          <a:ln w="38100">
            <a:solidFill>
              <a:srgbClr val="0070C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0DE74395-DFF4-604B-AFB4-6FA284185A50}"/>
              </a:ext>
            </a:extLst>
          </p:cNvPr>
          <p:cNvCxnSpPr>
            <a:cxnSpLocks/>
          </p:cNvCxnSpPr>
          <p:nvPr/>
        </p:nvCxnSpPr>
        <p:spPr>
          <a:xfrm>
            <a:off x="2985247" y="4020671"/>
            <a:ext cx="4666129" cy="1519517"/>
          </a:xfrm>
          <a:prstGeom prst="straightConnector1">
            <a:avLst/>
          </a:prstGeom>
          <a:ln w="38100">
            <a:solidFill>
              <a:srgbClr val="0070C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2FCD95BC-CE86-3C46-A985-11433B8F5DA1}"/>
              </a:ext>
            </a:extLst>
          </p:cNvPr>
          <p:cNvCxnSpPr>
            <a:cxnSpLocks/>
          </p:cNvCxnSpPr>
          <p:nvPr/>
        </p:nvCxnSpPr>
        <p:spPr>
          <a:xfrm>
            <a:off x="2971800" y="4034118"/>
            <a:ext cx="1600200" cy="1519517"/>
          </a:xfrm>
          <a:prstGeom prst="straightConnector1">
            <a:avLst/>
          </a:prstGeom>
          <a:ln w="38100">
            <a:solidFill>
              <a:srgbClr val="0070C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D2221B71-B6BB-D74F-A70D-343A808F47F8}"/>
              </a:ext>
            </a:extLst>
          </p:cNvPr>
          <p:cNvCxnSpPr>
            <a:cxnSpLocks/>
          </p:cNvCxnSpPr>
          <p:nvPr/>
        </p:nvCxnSpPr>
        <p:spPr>
          <a:xfrm flipH="1">
            <a:off x="7651376" y="4047565"/>
            <a:ext cx="1559860" cy="1519517"/>
          </a:xfrm>
          <a:prstGeom prst="straightConnector1">
            <a:avLst/>
          </a:prstGeom>
          <a:ln w="38100">
            <a:solidFill>
              <a:srgbClr val="0070C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82294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0BBDDEAC-A296-8A43-B169-85382F7547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Similar embedding fuzzy sets</a:t>
                </a:r>
              </a:p>
              <a:p>
                <a:pPr lvl="1"/>
                <a:r>
                  <a:rPr lang="en-US" dirty="0"/>
                  <a:t>Have a </a:t>
                </a:r>
                <a:r>
                  <a:rPr lang="en-US" i="1" dirty="0"/>
                  <a:t>large intersection</a:t>
                </a:r>
                <a:r>
                  <a:rPr lang="en-US" dirty="0"/>
                  <a:t> in the </a:t>
                </a:r>
                <a:r>
                  <a:rPr lang="en-US" i="1" dirty="0"/>
                  <a:t>subset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space</a:t>
                </a:r>
              </a:p>
              <a:p>
                <a:pPr lvl="1"/>
                <a:r>
                  <a:rPr lang="en-US" dirty="0"/>
                  <a:t>Have a </a:t>
                </a:r>
                <a:r>
                  <a:rPr lang="en-US" i="1" dirty="0"/>
                  <a:t>small union</a:t>
                </a:r>
                <a:r>
                  <a:rPr lang="en-US" dirty="0"/>
                  <a:t> in the </a:t>
                </a:r>
                <a:r>
                  <a:rPr lang="en-US" i="1" dirty="0"/>
                  <a:t>superset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space</a:t>
                </a:r>
                <a:r>
                  <a:rPr lang="en-US" i="1" dirty="0"/>
                  <a:t>.</a:t>
                </a:r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0BBDDEAC-A296-8A43-B169-85382F7547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48" t="-8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BFFADDC8-60A4-914A-A852-DB5ADFD74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Interchangeability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72CD0F3-8881-CD40-AAF5-83966C2DA5DF}"/>
              </a:ext>
            </a:extLst>
          </p:cNvPr>
          <p:cNvGrpSpPr/>
          <p:nvPr/>
        </p:nvGrpSpPr>
        <p:grpSpPr>
          <a:xfrm>
            <a:off x="259851" y="3802392"/>
            <a:ext cx="11672298" cy="1859563"/>
            <a:chOff x="568430" y="3773816"/>
            <a:chExt cx="11672298" cy="18595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77F8D5CC-4B19-5C4A-BDB4-BF0E99E7D985}"/>
                    </a:ext>
                  </a:extLst>
                </p:cNvPr>
                <p:cNvSpPr/>
                <p:nvPr/>
              </p:nvSpPr>
              <p:spPr>
                <a:xfrm>
                  <a:off x="568430" y="3773816"/>
                  <a:ext cx="11599907" cy="78040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3200" i="1" kern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3200" i="1" ker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3200" ker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max</m:t>
                                </m:r>
                              </m:e>
                              <m:lim/>
                            </m:limLow>
                          </m:fName>
                          <m:e>
                            <m:d>
                              <m:dPr>
                                <m:ctrlPr>
                                  <a:rPr lang="en-US" sz="3200" i="1" ker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200" i="1" ker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𝐸</m:t>
                                </m:r>
                                <m:d>
                                  <m:dPr>
                                    <m:ctrlPr>
                                      <a:rPr lang="en-US" sz="3200" i="1" ker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3200" i="1" ker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  <m:r>
                                      <a:rPr lang="en-US" sz="3200" i="1" ker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3200" i="1" ker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3200" i="1" ker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)⊆</m:t>
                                    </m:r>
                                    <m:r>
                                      <a:rPr lang="en-US" sz="3200" i="1" ker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𝑔</m:t>
                                    </m:r>
                                    <m:r>
                                      <a:rPr lang="en-US" sz="3200" i="1" ker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3200" i="1" ker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  <m:r>
                                      <a:rPr lang="en-US" sz="3200" i="1" ker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d>
                                <m:r>
                                  <a:rPr lang="en-US" sz="3200" i="1" ker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3200" i="1" ker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𝐸</m:t>
                                </m:r>
                                <m:d>
                                  <m:dPr>
                                    <m:ctrlPr>
                                      <a:rPr lang="en-US" sz="3200" i="1" ker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3200" i="1" ker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  <m:r>
                                      <a:rPr lang="en-US" sz="3200" i="1" ker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3200" i="1" ker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3200" i="1" ker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)⊆</m:t>
                                    </m:r>
                                    <m:r>
                                      <a:rPr lang="en-US" sz="3200" i="1" ker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𝑔</m:t>
                                    </m:r>
                                    <m:r>
                                      <a:rPr lang="en-US" sz="3200" i="1" ker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3200" i="1" ker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  <m:r>
                                      <a:rPr lang="en-US" sz="3200" i="1" ker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d>
                              </m:e>
                            </m:d>
                            <m:r>
                              <a:rPr lang="en-US" sz="3200" i="1" ker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≤</m:t>
                            </m:r>
                            <m:r>
                              <a:rPr lang="en-US" sz="3200" i="1" ker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  <m:d>
                              <m:dPr>
                                <m:ctrlPr>
                                  <a:rPr lang="en-US" sz="3200" i="1" ker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200" b="1" i="1" ker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𝒇</m:t>
                                </m:r>
                                <m:r>
                                  <a:rPr lang="en-US" sz="3200" b="1" i="1" ker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3200" b="1" i="1" ker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en-US" sz="3200" b="1" i="1" kern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  <m:r>
                                  <a:rPr lang="en-US" sz="3200" b="0" i="1" ker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∨</m:t>
                                </m:r>
                                <m:r>
                                  <a:rPr lang="en-US" sz="3200" b="1" i="1" kern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𝒇</m:t>
                                </m:r>
                                <m:r>
                                  <a:rPr lang="en-US" sz="3200" b="1" i="1" kern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3200" b="1" i="1" ker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𝒚</m:t>
                                </m:r>
                                <m:r>
                                  <a:rPr lang="en-US" sz="3200" b="1" i="1" ker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  <m:r>
                                  <a:rPr lang="en-US" sz="3200" i="1" ker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⊆</m:t>
                                </m:r>
                                <m:r>
                                  <a:rPr lang="en-US" sz="3200" i="1" ker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𝑔</m:t>
                                </m:r>
                                <m:r>
                                  <a:rPr lang="en-US" sz="3200" i="1" ker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3200" i="1" ker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n-US" sz="3200" i="1" ker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d>
                          </m:e>
                        </m:func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77F8D5CC-4B19-5C4A-BDB4-BF0E99E7D98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430" y="3773816"/>
                  <a:ext cx="11599907" cy="78040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F8BA7662-B4E2-2A4B-86C1-A4B8F0E06240}"/>
                    </a:ext>
                  </a:extLst>
                </p:cNvPr>
                <p:cNvSpPr/>
                <p:nvPr/>
              </p:nvSpPr>
              <p:spPr>
                <a:xfrm>
                  <a:off x="568430" y="4852973"/>
                  <a:ext cx="11672298" cy="78040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3200" i="1" kern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3200" i="1" kern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3200" ker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max</m:t>
                                </m:r>
                              </m:e>
                              <m:lim/>
                            </m:limLow>
                          </m:fName>
                          <m:e>
                            <m:d>
                              <m:dPr>
                                <m:ctrlPr>
                                  <a:rPr lang="en-US" sz="3200" i="1" ker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200" i="1" ker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𝐸</m:t>
                                </m:r>
                                <m:d>
                                  <m:dPr>
                                    <m:ctrlPr>
                                      <a:rPr lang="en-US" sz="3200" i="1" ker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3200" b="0" i="1" kern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  <m:r>
                                      <a:rPr lang="en-US" sz="3200" b="0" i="1" kern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3200" i="1" ker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  <m:r>
                                      <a:rPr lang="en-US" sz="3200" b="0" i="1" kern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)</m:t>
                                    </m:r>
                                    <m:r>
                                      <a:rPr lang="en-US" sz="3200" i="1" ker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⊆</m:t>
                                    </m:r>
                                    <m:r>
                                      <a:rPr lang="en-US" sz="3200" b="0" i="1" kern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𝑔</m:t>
                                    </m:r>
                                    <m:r>
                                      <a:rPr lang="en-US" sz="3200" b="0" i="1" kern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3200" i="1" ker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3200" b="0" i="1" kern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d>
                                <m:r>
                                  <a:rPr lang="en-US" sz="3200" i="1" ker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3200" i="1" ker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𝐸</m:t>
                                </m:r>
                                <m:d>
                                  <m:dPr>
                                    <m:ctrlPr>
                                      <a:rPr lang="en-US" sz="3200" i="1" ker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3200" b="0" i="1" kern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  <m:r>
                                      <a:rPr lang="en-US" sz="3200" b="0" i="1" kern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3200" i="1" ker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  <m:r>
                                      <a:rPr lang="en-US" sz="3200" b="0" i="1" kern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)</m:t>
                                    </m:r>
                                    <m:r>
                                      <a:rPr lang="en-US" sz="3200" i="1" ker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⊆</m:t>
                                    </m:r>
                                    <m:r>
                                      <a:rPr lang="en-US" sz="3200" b="0" i="1" kern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𝑔</m:t>
                                    </m:r>
                                    <m:r>
                                      <a:rPr lang="en-US" sz="3200" b="0" i="1" kern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3200" i="1" ker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3200" b="0" i="1" kern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d>
                              </m:e>
                            </m:d>
                          </m:e>
                        </m:func>
                        <m:r>
                          <a:rPr lang="en-US" sz="3200" i="1" ker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r>
                          <a:rPr lang="en-US" sz="3200" i="1" ker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ctrlPr>
                              <a:rPr lang="en-US" sz="3200" i="1" ker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kern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sz="3200" b="0" i="1" kern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3200" b="0" i="1" kern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sz="3200" b="0" i="1" kern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)⊆</m:t>
                            </m:r>
                            <m:r>
                              <a:rPr lang="en-US" sz="3200" b="1" i="1" kern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𝒈</m:t>
                            </m:r>
                            <m:r>
                              <a:rPr lang="en-US" sz="3200" b="1" i="1" kern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3200" b="1" i="1" ker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sz="3200" b="1" i="1" kern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  <m:r>
                              <a:rPr lang="en-US" sz="3200" b="0" i="1" ker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∧</m:t>
                            </m:r>
                            <m:r>
                              <a:rPr lang="en-US" sz="3200" b="1" i="1" kern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𝒈</m:t>
                            </m:r>
                            <m:r>
                              <a:rPr lang="en-US" sz="3200" b="1" i="1" kern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3200" b="1" i="1" ker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en-US" sz="3200" b="1" i="1" kern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F8BA7662-B4E2-2A4B-86C1-A4B8F0E0624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430" y="4852973"/>
                  <a:ext cx="11672298" cy="78040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635ECE3-8C43-E842-AA0A-45CA597BA2C8}"/>
                </a:ext>
              </a:extLst>
            </p:cNvPr>
            <p:cNvCxnSpPr>
              <a:cxnSpLocks/>
            </p:cNvCxnSpPr>
            <p:nvPr/>
          </p:nvCxnSpPr>
          <p:spPr>
            <a:xfrm>
              <a:off x="8412350" y="4423544"/>
              <a:ext cx="201168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8931E9D-683C-4748-AEB8-E9342FE88BBB}"/>
                </a:ext>
              </a:extLst>
            </p:cNvPr>
            <p:cNvCxnSpPr>
              <a:cxnSpLocks/>
            </p:cNvCxnSpPr>
            <p:nvPr/>
          </p:nvCxnSpPr>
          <p:spPr>
            <a:xfrm>
              <a:off x="9766791" y="5498582"/>
              <a:ext cx="201168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1408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0BBDDEAC-A296-8A43-B169-85382F7547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When using a </a:t>
                </a:r>
                <a:r>
                  <a:rPr lang="en-US" i="1" dirty="0">
                    <a:solidFill>
                      <a:srgbClr val="C00000"/>
                    </a:solidFill>
                  </a:rPr>
                  <a:t>unit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i="1" dirty="0">
                    <a:solidFill>
                      <a:srgbClr val="C00000"/>
                    </a:solidFill>
                  </a:rPr>
                  <a:t>-norm constraint </a:t>
                </a:r>
                <a:r>
                  <a:rPr lang="en-US" dirty="0"/>
                  <a:t>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(∙)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g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(∙)</m:t>
                    </m:r>
                  </m:oMath>
                </a14:m>
                <a:r>
                  <a:rPr lang="en-US" dirty="0"/>
                  <a:t>,</a:t>
                </a:r>
                <a:br>
                  <a:rPr lang="en-US" dirty="0"/>
                </a:br>
                <a:r>
                  <a:rPr lang="en-US" dirty="0"/>
                  <a:t>define: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0BBDDEAC-A296-8A43-B169-85382F7547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48" t="-8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BFFADDC8-60A4-914A-A852-DB5ADFD74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Interchangeability Energy Function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E646A0C-DC13-884E-B6BE-6322CD98C690}"/>
              </a:ext>
            </a:extLst>
          </p:cNvPr>
          <p:cNvGrpSpPr/>
          <p:nvPr/>
        </p:nvGrpSpPr>
        <p:grpSpPr>
          <a:xfrm>
            <a:off x="1064879" y="3071761"/>
            <a:ext cx="10970439" cy="2773669"/>
            <a:chOff x="1064879" y="3328940"/>
            <a:chExt cx="10970439" cy="277366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A304AEA4-453E-1B41-9109-F769AB66DE96}"/>
                    </a:ext>
                  </a:extLst>
                </p:cNvPr>
                <p:cNvSpPr/>
                <p:nvPr/>
              </p:nvSpPr>
              <p:spPr>
                <a:xfrm>
                  <a:off x="1064879" y="4507384"/>
                  <a:ext cx="10970439" cy="7886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kern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sz="4000" i="1" kern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sz="4000" b="1" i="1" kern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US" sz="4000" b="1" i="1" ker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4000" b="1" i="1" ker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𝒇</m:t>
                                    </m:r>
                                    <m:r>
                                      <a:rPr lang="en-US" sz="4000" b="1" i="1" ker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4000" b="1" i="1" ker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𝒙</m:t>
                                    </m:r>
                                    <m:r>
                                      <a:rPr lang="en-US" sz="4000" b="1" i="1" ker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)∨</m:t>
                                    </m:r>
                                    <m:r>
                                      <a:rPr lang="en-US" sz="4000" b="1" i="1" ker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𝒇</m:t>
                                    </m:r>
                                    <m:r>
                                      <a:rPr lang="en-US" sz="4000" b="1" i="1" ker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4000" b="1" i="1" ker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𝒚</m:t>
                                    </m:r>
                                    <m:r>
                                      <a:rPr lang="en-US" sz="4000" b="1" i="1" ker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en-US" sz="4000" b="1" i="1" kern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  <m:sup>
                                <m:r>
                                  <a:rPr lang="en-US" sz="4000" b="1" i="1" kern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bSup>
                            <m:r>
                              <a:rPr lang="en-US" sz="4000" b="0" i="1" kern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  <m:r>
                          <a:rPr lang="en-US" sz="4000" b="0" i="1" kern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sz="4000" i="1" ker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 ker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1−</m:t>
                            </m:r>
                            <m:sSubSup>
                              <m:sSubSupPr>
                                <m:ctrlPr>
                                  <a:rPr lang="en-US" sz="4000" b="1" i="1" ker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US" sz="4000" b="1" i="1" kern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4000" b="1" i="1" kern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𝒈</m:t>
                                    </m:r>
                                    <m:r>
                                      <a:rPr lang="en-US" sz="4000" b="1" i="1" ker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4000" b="1" i="1" ker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𝒙</m:t>
                                    </m:r>
                                    <m:r>
                                      <a:rPr lang="en-US" sz="4000" b="1" i="1" ker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)∧</m:t>
                                    </m:r>
                                    <m:r>
                                      <a:rPr lang="en-US" sz="4000" b="1" i="1" kern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𝒈</m:t>
                                    </m:r>
                                    <m:r>
                                      <a:rPr lang="en-US" sz="4000" b="1" i="1" ker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4000" b="1" i="1" ker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𝒚</m:t>
                                    </m:r>
                                    <m:r>
                                      <a:rPr lang="en-US" sz="4000" b="1" i="1" ker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en-US" sz="4000" b="1" i="1" ker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  <m:sup>
                                <m:r>
                                  <a:rPr lang="en-US" sz="4000" b="1" i="1" ker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bSup>
                          </m:e>
                        </m:d>
                      </m:oMath>
                    </m:oMathPara>
                  </a14:m>
                  <a:endParaRPr lang="en-US" sz="4000" dirty="0"/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A304AEA4-453E-1B41-9109-F769AB66DE9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4879" y="4507384"/>
                  <a:ext cx="10970439" cy="788677"/>
                </a:xfrm>
                <a:prstGeom prst="rect">
                  <a:avLst/>
                </a:prstGeom>
                <a:blipFill>
                  <a:blip r:embed="rId4"/>
                  <a:stretch>
                    <a:fillRect b="-1746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6C68F94B-F667-B542-965C-BAABDE347063}"/>
                    </a:ext>
                  </a:extLst>
                </p:cNvPr>
                <p:cNvSpPr/>
                <p:nvPr/>
              </p:nvSpPr>
              <p:spPr>
                <a:xfrm>
                  <a:off x="1064879" y="3328940"/>
                  <a:ext cx="2945614" cy="101566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6000" i="1" kern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6000" i="1" ker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6000" b="0" i="1" kern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  <m:d>
                          <m:dPr>
                            <m:ctrlPr>
                              <a:rPr lang="en-US" sz="6000" i="1" ker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6000" i="1" ker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6000" i="1" ker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6000" i="1" ker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oMath>
                    </m:oMathPara>
                  </a14:m>
                  <a:endParaRPr lang="en-US" sz="6000" dirty="0"/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6C68F94B-F667-B542-965C-BAABDE34706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4879" y="3328940"/>
                  <a:ext cx="2945614" cy="1015663"/>
                </a:xfrm>
                <a:prstGeom prst="rect">
                  <a:avLst/>
                </a:prstGeom>
                <a:blipFill>
                  <a:blip r:embed="rId5"/>
                  <a:stretch>
                    <a:fillRect l="-2586" b="-160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4B522C1D-FDF0-F141-8E3A-4D2FBF14B9C9}"/>
                    </a:ext>
                  </a:extLst>
                </p:cNvPr>
                <p:cNvSpPr txBox="1"/>
                <p:nvPr/>
              </p:nvSpPr>
              <p:spPr>
                <a:xfrm>
                  <a:off x="1064879" y="5386387"/>
                  <a:ext cx="8172365" cy="71622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i="1" ker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en-US" sz="4000" i="1" ker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sz="4000" i="1" ker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i="1" ker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4000" i="1" ker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4000" i="1" ker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4000" i="1" ker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)∨</m:t>
                                </m:r>
                                <m:r>
                                  <a:rPr lang="en-US" sz="4000" i="1" ker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4000" i="1" ker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4000" i="1" ker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4000" i="1" ker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d>
                          </m:e>
                          <m:sub>
                            <m:r>
                              <a:rPr lang="en-US" sz="4000" i="1" ker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4000" i="1" ker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4000" i="1" ker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4000" i="1" ker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sz="4000" i="1" ker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i="1" ker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𝑔</m:t>
                                </m:r>
                                <m:r>
                                  <a:rPr lang="en-US" sz="4000" i="1" ker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4000" i="1" ker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4000" i="1" ker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  <m:r>
                                  <a:rPr lang="en-US" sz="4000" b="1" i="1" ker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∧</m:t>
                                </m:r>
                                <m:r>
                                  <a:rPr lang="en-US" sz="4000" i="1" ker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𝑔</m:t>
                                </m:r>
                                <m:r>
                                  <a:rPr lang="en-US" sz="4000" i="1" ker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4000" i="1" ker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4000" i="1" ker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d>
                          </m:e>
                          <m:sub>
                            <m:r>
                              <a:rPr lang="en-US" sz="4000" i="1" ker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4000" i="1" ker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US" sz="40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4B522C1D-FDF0-F141-8E3A-4D2FBF14B9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4879" y="5386387"/>
                  <a:ext cx="8172365" cy="716222"/>
                </a:xfrm>
                <a:prstGeom prst="rect">
                  <a:avLst/>
                </a:prstGeom>
                <a:blipFill>
                  <a:blip r:embed="rId6"/>
                  <a:stretch>
                    <a:fillRect b="-228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9575F0F-D18A-2648-8350-5486B2ED079A}"/>
              </a:ext>
            </a:extLst>
          </p:cNvPr>
          <p:cNvCxnSpPr/>
          <p:nvPr/>
        </p:nvCxnSpPr>
        <p:spPr>
          <a:xfrm>
            <a:off x="3257547" y="2057399"/>
            <a:ext cx="3857625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CF46184-62D4-554F-97EF-C93B80028161}"/>
              </a:ext>
            </a:extLst>
          </p:cNvPr>
          <p:cNvSpPr txBox="1"/>
          <p:nvPr/>
        </p:nvSpPr>
        <p:spPr>
          <a:xfrm>
            <a:off x="3200401" y="2085973"/>
            <a:ext cx="53527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Source Sans Pro" panose="020B0503030403020204" pitchFamily="34" charset="77"/>
              </a:rPr>
              <a:t>A common practice in neural networks</a:t>
            </a:r>
            <a:br>
              <a:rPr lang="en-US" sz="2400" dirty="0">
                <a:solidFill>
                  <a:srgbClr val="C00000"/>
                </a:solidFill>
                <a:latin typeface="Source Sans Pro" panose="020B0503030403020204" pitchFamily="34" charset="77"/>
              </a:rPr>
            </a:br>
            <a:r>
              <a:rPr lang="en-US" sz="2400" dirty="0">
                <a:solidFill>
                  <a:srgbClr val="C00000"/>
                </a:solidFill>
                <a:latin typeface="Source Sans Pro" panose="020B0503030403020204" pitchFamily="34" charset="77"/>
              </a:rPr>
              <a:t>to avoid over-fitting [Schroff et al., 2015]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E01324A-B0E2-6047-BBFA-8F8823CD6D9D}"/>
              </a:ext>
            </a:extLst>
          </p:cNvPr>
          <p:cNvCxnSpPr>
            <a:cxnSpLocks/>
          </p:cNvCxnSpPr>
          <p:nvPr/>
        </p:nvCxnSpPr>
        <p:spPr>
          <a:xfrm>
            <a:off x="2081343" y="5051210"/>
            <a:ext cx="32004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2F331B8-4613-DC4C-A678-0EB7F276C4B8}"/>
              </a:ext>
            </a:extLst>
          </p:cNvPr>
          <p:cNvCxnSpPr>
            <a:cxnSpLocks/>
          </p:cNvCxnSpPr>
          <p:nvPr/>
        </p:nvCxnSpPr>
        <p:spPr>
          <a:xfrm>
            <a:off x="8277192" y="5051210"/>
            <a:ext cx="32004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330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53CAE9-5E9C-3F4A-AD64-A06548BAE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Component-based Modeling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B34B157-58C3-F944-9296-BDF067304617}"/>
              </a:ext>
            </a:extLst>
          </p:cNvPr>
          <p:cNvGrpSpPr/>
          <p:nvPr/>
        </p:nvGrpSpPr>
        <p:grpSpPr>
          <a:xfrm>
            <a:off x="741449" y="1617784"/>
            <a:ext cx="10709102" cy="4917212"/>
            <a:chOff x="635942" y="1617784"/>
            <a:chExt cx="10709102" cy="491721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6372F95-8525-9C42-86DD-68E1C94EAB45}"/>
                </a:ext>
              </a:extLst>
            </p:cNvPr>
            <p:cNvGrpSpPr/>
            <p:nvPr/>
          </p:nvGrpSpPr>
          <p:grpSpPr>
            <a:xfrm>
              <a:off x="635942" y="1617784"/>
              <a:ext cx="4342727" cy="4917212"/>
              <a:chOff x="956877" y="1709530"/>
              <a:chExt cx="2837701" cy="3213090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1BA47B17-3E0B-824E-8EF0-B03A970DB1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956877" y="1709530"/>
                <a:ext cx="2837701" cy="3088437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1A43C53-755C-0E41-96B3-C45BD8C76B17}"/>
                  </a:ext>
                </a:extLst>
              </p:cNvPr>
              <p:cNvSpPr txBox="1"/>
              <p:nvPr/>
            </p:nvSpPr>
            <p:spPr>
              <a:xfrm>
                <a:off x="1711007" y="4721507"/>
                <a:ext cx="1329440" cy="201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latin typeface="Source Sans Pro" panose="020B0503030403020204" pitchFamily="34" charset="77"/>
                    <a:ea typeface="Roboto" charset="0"/>
                    <a:cs typeface="Roboto" charset="0"/>
                  </a:rPr>
                  <a:t>[Funkhouser et al., 2004]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F3C10C3-58B4-FD4B-BEE5-36C273480E72}"/>
                </a:ext>
              </a:extLst>
            </p:cNvPr>
            <p:cNvGrpSpPr/>
            <p:nvPr/>
          </p:nvGrpSpPr>
          <p:grpSpPr>
            <a:xfrm>
              <a:off x="6495351" y="1617784"/>
              <a:ext cx="3615323" cy="2637384"/>
              <a:chOff x="4908629" y="1712364"/>
              <a:chExt cx="2362388" cy="1723365"/>
            </a:xfrm>
          </p:grpSpPr>
          <p:pic>
            <p:nvPicPr>
              <p:cNvPr id="10" name="Picture 2">
                <a:extLst>
                  <a:ext uri="{FF2B5EF4-FFF2-40B4-BE49-F238E27FC236}">
                    <a16:creationId xmlns:a16="http://schemas.microsoft.com/office/drawing/2014/main" id="{6686545B-3014-1840-A5EF-4139A1C474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08629" y="1712364"/>
                <a:ext cx="2362388" cy="15158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8508210-130A-B74E-B051-2B6070455DDC}"/>
                  </a:ext>
                </a:extLst>
              </p:cNvPr>
              <p:cNvSpPr txBox="1"/>
              <p:nvPr/>
            </p:nvSpPr>
            <p:spPr>
              <a:xfrm>
                <a:off x="5458098" y="3234616"/>
                <a:ext cx="1263450" cy="201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latin typeface="Source Sans Pro" panose="020B0503030403020204" pitchFamily="34" charset="77"/>
                    <a:ea typeface="Roboto" charset="0"/>
                    <a:cs typeface="Roboto" charset="0"/>
                  </a:rPr>
                  <a:t>[Chaudhuri et al., 2011]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0B86669-D96A-8A45-BCA6-FCA92DD39DF0}"/>
                </a:ext>
              </a:extLst>
            </p:cNvPr>
            <p:cNvGrpSpPr/>
            <p:nvPr/>
          </p:nvGrpSpPr>
          <p:grpSpPr>
            <a:xfrm>
              <a:off x="5260980" y="4424100"/>
              <a:ext cx="6084064" cy="2078020"/>
              <a:chOff x="4497433" y="3570136"/>
              <a:chExt cx="3656498" cy="1248881"/>
            </a:xfrm>
          </p:grpSpPr>
          <p:pic>
            <p:nvPicPr>
              <p:cNvPr id="8" name="Picture 2" descr="E:\ShapeSampling\Videos\grid_cvehicles.png">
                <a:extLst>
                  <a:ext uri="{FF2B5EF4-FFF2-40B4-BE49-F238E27FC236}">
                    <a16:creationId xmlns:a16="http://schemas.microsoft.com/office/drawing/2014/main" id="{AB0EF285-15B0-C64E-A6C2-47FC96B07D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97433" y="3570136"/>
                <a:ext cx="3656498" cy="10603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5270B3E-E6EA-884E-A536-2FFFB2E62AF2}"/>
                  </a:ext>
                </a:extLst>
              </p:cNvPr>
              <p:cNvSpPr txBox="1"/>
              <p:nvPr/>
            </p:nvSpPr>
            <p:spPr>
              <a:xfrm>
                <a:off x="5717681" y="4634044"/>
                <a:ext cx="1216002" cy="1849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latin typeface="Source Sans Pro" panose="020B0503030403020204" pitchFamily="34" charset="77"/>
                    <a:ea typeface="Roboto" charset="0"/>
                    <a:cs typeface="Roboto" charset="0"/>
                  </a:rPr>
                  <a:t>[</a:t>
                </a:r>
                <a:r>
                  <a:rPr lang="en-US" sz="1400" dirty="0" err="1">
                    <a:latin typeface="Source Sans Pro" panose="020B0503030403020204" pitchFamily="34" charset="77"/>
                    <a:ea typeface="Roboto" charset="0"/>
                    <a:cs typeface="Roboto" charset="0"/>
                  </a:rPr>
                  <a:t>Kalogerakis</a:t>
                </a:r>
                <a:r>
                  <a:rPr lang="en-US" sz="1400" dirty="0">
                    <a:latin typeface="Source Sans Pro" panose="020B0503030403020204" pitchFamily="34" charset="77"/>
                    <a:ea typeface="Roboto" charset="0"/>
                    <a:cs typeface="Roboto" charset="0"/>
                  </a:rPr>
                  <a:t> et al., 2012]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955952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57A53C8-80C7-CC46-B3ED-8179FF656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Dual Siamese </a:t>
            </a:r>
            <a:r>
              <a:rPr lang="en-US" dirty="0"/>
              <a:t>structure for a complementary pair of shapes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ACA9E9-DB05-E845-907A-79A4D5E4D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 Architecture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42B6D88-4B1D-3E49-95EE-B57036323C4C}"/>
              </a:ext>
            </a:extLst>
          </p:cNvPr>
          <p:cNvGrpSpPr/>
          <p:nvPr/>
        </p:nvGrpSpPr>
        <p:grpSpPr>
          <a:xfrm>
            <a:off x="1410437" y="3227452"/>
            <a:ext cx="731925" cy="731925"/>
            <a:chOff x="2114974" y="3227452"/>
            <a:chExt cx="731925" cy="731925"/>
          </a:xfrm>
        </p:grpSpPr>
        <p:sp>
          <p:nvSpPr>
            <p:cNvPr id="5" name="Cube 4">
              <a:extLst>
                <a:ext uri="{FF2B5EF4-FFF2-40B4-BE49-F238E27FC236}">
                  <a16:creationId xmlns:a16="http://schemas.microsoft.com/office/drawing/2014/main" id="{52CE701E-2B7F-9545-B96A-D3EEFE5C7555}"/>
                </a:ext>
              </a:extLst>
            </p:cNvPr>
            <p:cNvSpPr/>
            <p:nvPr/>
          </p:nvSpPr>
          <p:spPr>
            <a:xfrm>
              <a:off x="2114974" y="3227452"/>
              <a:ext cx="731925" cy="731925"/>
            </a:xfrm>
            <a:prstGeom prst="cub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669B78FA-306B-3A41-874E-D6ECC90D65AE}"/>
                    </a:ext>
                  </a:extLst>
                </p:cNvPr>
                <p:cNvSpPr txBox="1"/>
                <p:nvPr/>
              </p:nvSpPr>
              <p:spPr>
                <a:xfrm>
                  <a:off x="2235713" y="3421469"/>
                  <a:ext cx="384785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oMath>
                    </m:oMathPara>
                  </a14:m>
                  <a:endParaRPr lang="en-US" sz="2000" b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669B78FA-306B-3A41-874E-D6ECC90D65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5713" y="3421469"/>
                  <a:ext cx="384785" cy="40011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6925128-AD87-BD46-A06A-3A9F5DC3CC1D}"/>
              </a:ext>
            </a:extLst>
          </p:cNvPr>
          <p:cNvGrpSpPr/>
          <p:nvPr/>
        </p:nvGrpSpPr>
        <p:grpSpPr>
          <a:xfrm>
            <a:off x="1410437" y="4618564"/>
            <a:ext cx="731925" cy="731925"/>
            <a:chOff x="2114974" y="4618564"/>
            <a:chExt cx="731925" cy="731925"/>
          </a:xfrm>
        </p:grpSpPr>
        <p:sp>
          <p:nvSpPr>
            <p:cNvPr id="7" name="Cube 6">
              <a:extLst>
                <a:ext uri="{FF2B5EF4-FFF2-40B4-BE49-F238E27FC236}">
                  <a16:creationId xmlns:a16="http://schemas.microsoft.com/office/drawing/2014/main" id="{EC1928CC-3CA5-1147-B272-FB13A8DC9205}"/>
                </a:ext>
              </a:extLst>
            </p:cNvPr>
            <p:cNvSpPr/>
            <p:nvPr/>
          </p:nvSpPr>
          <p:spPr>
            <a:xfrm>
              <a:off x="2114974" y="4618564"/>
              <a:ext cx="731925" cy="731925"/>
            </a:xfrm>
            <a:prstGeom prst="cub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6E020838-A64C-D644-A57C-5734F806B976}"/>
                    </a:ext>
                  </a:extLst>
                </p:cNvPr>
                <p:cNvSpPr txBox="1"/>
                <p:nvPr/>
              </p:nvSpPr>
              <p:spPr>
                <a:xfrm>
                  <a:off x="2230776" y="4797125"/>
                  <a:ext cx="394659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</m:oMath>
                    </m:oMathPara>
                  </a14:m>
                  <a:endParaRPr lang="en-US" sz="2000" b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6E020838-A64C-D644-A57C-5734F806B9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0776" y="4797125"/>
                  <a:ext cx="394659" cy="400110"/>
                </a:xfrm>
                <a:prstGeom prst="rect">
                  <a:avLst/>
                </a:prstGeom>
                <a:blipFill>
                  <a:blip r:embed="rId4"/>
                  <a:stretch>
                    <a:fillRect b="-6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0DF0093-BA6C-C145-B491-48398C648737}"/>
              </a:ext>
            </a:extLst>
          </p:cNvPr>
          <p:cNvCxnSpPr>
            <a:cxnSpLocks/>
            <a:endCxn id="45" idx="2"/>
          </p:cNvCxnSpPr>
          <p:nvPr/>
        </p:nvCxnSpPr>
        <p:spPr>
          <a:xfrm flipV="1">
            <a:off x="2060002" y="3146704"/>
            <a:ext cx="406265" cy="481411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0F2ADD2-03BF-2F42-B903-13CE4A1287DA}"/>
              </a:ext>
            </a:extLst>
          </p:cNvPr>
          <p:cNvCxnSpPr>
            <a:cxnSpLocks/>
            <a:endCxn id="41" idx="2"/>
          </p:cNvCxnSpPr>
          <p:nvPr/>
        </p:nvCxnSpPr>
        <p:spPr>
          <a:xfrm>
            <a:off x="2077692" y="3622734"/>
            <a:ext cx="388574" cy="281130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45C4362-C0C2-6048-B6A8-2B733DC9C450}"/>
              </a:ext>
            </a:extLst>
          </p:cNvPr>
          <p:cNvCxnSpPr>
            <a:cxnSpLocks/>
            <a:endCxn id="43" idx="2"/>
          </p:cNvCxnSpPr>
          <p:nvPr/>
        </p:nvCxnSpPr>
        <p:spPr>
          <a:xfrm flipV="1">
            <a:off x="2071355" y="4911970"/>
            <a:ext cx="394911" cy="92234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C5BD25D-22CF-9047-97DE-BD721FA3E613}"/>
              </a:ext>
            </a:extLst>
          </p:cNvPr>
          <p:cNvCxnSpPr>
            <a:cxnSpLocks/>
            <a:endCxn id="47" idx="2"/>
          </p:cNvCxnSpPr>
          <p:nvPr/>
        </p:nvCxnSpPr>
        <p:spPr>
          <a:xfrm>
            <a:off x="2084029" y="5010541"/>
            <a:ext cx="382236" cy="658589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F10F8EA-5725-BD49-A5ED-CD48E1DE48E2}"/>
              </a:ext>
            </a:extLst>
          </p:cNvPr>
          <p:cNvGrpSpPr/>
          <p:nvPr/>
        </p:nvGrpSpPr>
        <p:grpSpPr>
          <a:xfrm>
            <a:off x="2466267" y="2689251"/>
            <a:ext cx="3555065" cy="2497190"/>
            <a:chOff x="3170804" y="2689251"/>
            <a:chExt cx="3555065" cy="2497190"/>
          </a:xfrm>
        </p:grpSpPr>
        <p:sp>
          <p:nvSpPr>
            <p:cNvPr id="43" name="Cube 42">
              <a:extLst>
                <a:ext uri="{FF2B5EF4-FFF2-40B4-BE49-F238E27FC236}">
                  <a16:creationId xmlns:a16="http://schemas.microsoft.com/office/drawing/2014/main" id="{5A0CF09F-DA1E-FC4B-A088-D18641382BC8}"/>
                </a:ext>
              </a:extLst>
            </p:cNvPr>
            <p:cNvSpPr/>
            <p:nvPr/>
          </p:nvSpPr>
          <p:spPr>
            <a:xfrm>
              <a:off x="3170804" y="4454516"/>
              <a:ext cx="3555065" cy="731925"/>
            </a:xfrm>
            <a:prstGeom prst="cub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74320" tIns="137160" rIns="274320" bIns="1371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b="1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8A291650-A4E1-4E46-A551-05F39DA899BB}"/>
                    </a:ext>
                  </a:extLst>
                </p:cNvPr>
                <p:cNvSpPr txBox="1"/>
                <p:nvPr/>
              </p:nvSpPr>
              <p:spPr>
                <a:xfrm>
                  <a:off x="4756072" y="4727025"/>
                  <a:ext cx="384529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𝒇</m:t>
                        </m:r>
                      </m:oMath>
                    </m:oMathPara>
                  </a14:m>
                  <a:endParaRPr lang="en-US" sz="2000" b="1" dirty="0">
                    <a:solidFill>
                      <a:schemeClr val="tx1"/>
                    </a:solidFill>
                    <a:latin typeface="Source Sans Pro" panose="020B0503030403020204" pitchFamily="34" charset="77"/>
                  </a:endParaRP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8A291650-A4E1-4E46-A551-05F39DA899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6072" y="4727025"/>
                  <a:ext cx="384529" cy="400110"/>
                </a:xfrm>
                <a:prstGeom prst="rect">
                  <a:avLst/>
                </a:prstGeom>
                <a:blipFill>
                  <a:blip r:embed="rId5"/>
                  <a:stretch>
                    <a:fillRect l="-3226"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Cube 44">
              <a:extLst>
                <a:ext uri="{FF2B5EF4-FFF2-40B4-BE49-F238E27FC236}">
                  <a16:creationId xmlns:a16="http://schemas.microsoft.com/office/drawing/2014/main" id="{61FE2356-8F38-7541-9D26-56488B9D9E8A}"/>
                </a:ext>
              </a:extLst>
            </p:cNvPr>
            <p:cNvSpPr/>
            <p:nvPr/>
          </p:nvSpPr>
          <p:spPr>
            <a:xfrm>
              <a:off x="3170804" y="2689251"/>
              <a:ext cx="3555065" cy="731925"/>
            </a:xfrm>
            <a:prstGeom prst="cub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20223E13-244E-594F-AA40-DD45A21DFC22}"/>
                    </a:ext>
                  </a:extLst>
                </p:cNvPr>
                <p:cNvSpPr txBox="1"/>
                <p:nvPr/>
              </p:nvSpPr>
              <p:spPr>
                <a:xfrm>
                  <a:off x="4756070" y="2961761"/>
                  <a:ext cx="384529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𝒇</m:t>
                        </m:r>
                      </m:oMath>
                    </m:oMathPara>
                  </a14:m>
                  <a:endParaRPr lang="en-US" sz="2000" b="1" dirty="0">
                    <a:solidFill>
                      <a:schemeClr val="tx1"/>
                    </a:solidFill>
                    <a:latin typeface="Source Sans Pro" panose="020B0503030403020204" pitchFamily="34" charset="77"/>
                  </a:endParaRPr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20223E13-244E-594F-AA40-DD45A21DFC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6070" y="2961761"/>
                  <a:ext cx="384529" cy="400110"/>
                </a:xfrm>
                <a:prstGeom prst="rect">
                  <a:avLst/>
                </a:prstGeom>
                <a:blipFill>
                  <a:blip r:embed="rId6"/>
                  <a:stretch>
                    <a:fillRect l="-3226" b="-121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1E48995-80F1-8946-B368-DC55AF7B2681}"/>
              </a:ext>
            </a:extLst>
          </p:cNvPr>
          <p:cNvGrpSpPr/>
          <p:nvPr/>
        </p:nvGrpSpPr>
        <p:grpSpPr>
          <a:xfrm>
            <a:off x="2466267" y="3446411"/>
            <a:ext cx="3555065" cy="2497190"/>
            <a:chOff x="3170804" y="3446411"/>
            <a:chExt cx="3555065" cy="2497190"/>
          </a:xfrm>
        </p:grpSpPr>
        <p:sp>
          <p:nvSpPr>
            <p:cNvPr id="41" name="Cube 40">
              <a:extLst>
                <a:ext uri="{FF2B5EF4-FFF2-40B4-BE49-F238E27FC236}">
                  <a16:creationId xmlns:a16="http://schemas.microsoft.com/office/drawing/2014/main" id="{DF8A8539-4640-014A-821D-B038AC8FF781}"/>
                </a:ext>
              </a:extLst>
            </p:cNvPr>
            <p:cNvSpPr/>
            <p:nvPr/>
          </p:nvSpPr>
          <p:spPr>
            <a:xfrm>
              <a:off x="3170804" y="3446411"/>
              <a:ext cx="3555065" cy="731925"/>
            </a:xfrm>
            <a:prstGeom prst="cub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7F57E88B-C175-B342-B215-B8A280128F5E}"/>
                    </a:ext>
                  </a:extLst>
                </p:cNvPr>
                <p:cNvSpPr txBox="1"/>
                <p:nvPr/>
              </p:nvSpPr>
              <p:spPr>
                <a:xfrm>
                  <a:off x="4742991" y="3718921"/>
                  <a:ext cx="410689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𝒈</m:t>
                        </m:r>
                      </m:oMath>
                    </m:oMathPara>
                  </a14:m>
                  <a:endParaRPr lang="en-US" sz="2000" b="1" dirty="0">
                    <a:solidFill>
                      <a:schemeClr val="tx1"/>
                    </a:solidFill>
                    <a:latin typeface="Source Sans Pro" panose="020B0503030403020204" pitchFamily="34" charset="77"/>
                  </a:endParaRP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7F57E88B-C175-B342-B215-B8A280128F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42991" y="3718921"/>
                  <a:ext cx="410689" cy="400110"/>
                </a:xfrm>
                <a:prstGeom prst="rect">
                  <a:avLst/>
                </a:prstGeom>
                <a:blipFill>
                  <a:blip r:embed="rId7"/>
                  <a:stretch>
                    <a:fillRect b="-6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" name="Cube 46">
              <a:extLst>
                <a:ext uri="{FF2B5EF4-FFF2-40B4-BE49-F238E27FC236}">
                  <a16:creationId xmlns:a16="http://schemas.microsoft.com/office/drawing/2014/main" id="{9771D58D-4F5F-764D-B17F-D5BA5DC94889}"/>
                </a:ext>
              </a:extLst>
            </p:cNvPr>
            <p:cNvSpPr/>
            <p:nvPr/>
          </p:nvSpPr>
          <p:spPr>
            <a:xfrm>
              <a:off x="3170804" y="5211676"/>
              <a:ext cx="3555065" cy="731925"/>
            </a:xfrm>
            <a:prstGeom prst="cub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74320" tIns="137160" rIns="274320" bIns="1371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0AF381DE-86C6-8545-BA6A-D91B0331A302}"/>
                    </a:ext>
                  </a:extLst>
                </p:cNvPr>
                <p:cNvSpPr txBox="1"/>
                <p:nvPr/>
              </p:nvSpPr>
              <p:spPr>
                <a:xfrm>
                  <a:off x="4742992" y="5484185"/>
                  <a:ext cx="410689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𝒈</m:t>
                        </m:r>
                      </m:oMath>
                    </m:oMathPara>
                  </a14:m>
                  <a:endParaRPr lang="en-US" sz="2000" b="1" dirty="0">
                    <a:solidFill>
                      <a:schemeClr val="tx1"/>
                    </a:solidFill>
                    <a:latin typeface="Source Sans Pro" panose="020B0503030403020204" pitchFamily="34" charset="77"/>
                  </a:endParaRPr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0AF381DE-86C6-8545-BA6A-D91B0331A3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42992" y="5484185"/>
                  <a:ext cx="410689" cy="400110"/>
                </a:xfrm>
                <a:prstGeom prst="rect">
                  <a:avLst/>
                </a:prstGeom>
                <a:blipFill>
                  <a:blip r:embed="rId8"/>
                  <a:stretch>
                    <a:fillRect b="-645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094E635-CEE1-284B-AD29-7F0EBF1A9038}"/>
              </a:ext>
            </a:extLst>
          </p:cNvPr>
          <p:cNvCxnSpPr>
            <a:cxnSpLocks/>
          </p:cNvCxnSpPr>
          <p:nvPr/>
        </p:nvCxnSpPr>
        <p:spPr>
          <a:xfrm>
            <a:off x="5962282" y="3084089"/>
            <a:ext cx="519635" cy="0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C51F3F6-1AFD-DD4E-BABB-FADF3E8335E0}"/>
              </a:ext>
            </a:extLst>
          </p:cNvPr>
          <p:cNvCxnSpPr>
            <a:cxnSpLocks/>
          </p:cNvCxnSpPr>
          <p:nvPr/>
        </p:nvCxnSpPr>
        <p:spPr>
          <a:xfrm>
            <a:off x="5962282" y="3838194"/>
            <a:ext cx="519635" cy="0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ABDB69A-48FA-B24F-A1A9-0F488CEA9683}"/>
              </a:ext>
            </a:extLst>
          </p:cNvPr>
          <p:cNvCxnSpPr>
            <a:cxnSpLocks/>
          </p:cNvCxnSpPr>
          <p:nvPr/>
        </p:nvCxnSpPr>
        <p:spPr>
          <a:xfrm>
            <a:off x="5962282" y="4833105"/>
            <a:ext cx="519635" cy="0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9DBBB6B-A2E8-3241-A37F-E612BECB95E2}"/>
              </a:ext>
            </a:extLst>
          </p:cNvPr>
          <p:cNvCxnSpPr>
            <a:cxnSpLocks/>
          </p:cNvCxnSpPr>
          <p:nvPr/>
        </p:nvCxnSpPr>
        <p:spPr>
          <a:xfrm>
            <a:off x="5962282" y="5593546"/>
            <a:ext cx="519635" cy="0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134790C-6471-E44D-8A41-BF7514886D76}"/>
              </a:ext>
            </a:extLst>
          </p:cNvPr>
          <p:cNvGrpSpPr/>
          <p:nvPr/>
        </p:nvGrpSpPr>
        <p:grpSpPr>
          <a:xfrm>
            <a:off x="6331468" y="2689251"/>
            <a:ext cx="800461" cy="1489085"/>
            <a:chOff x="7036005" y="2689251"/>
            <a:chExt cx="800461" cy="1489085"/>
          </a:xfrm>
        </p:grpSpPr>
        <p:sp>
          <p:nvSpPr>
            <p:cNvPr id="33" name="Cube 32">
              <a:extLst>
                <a:ext uri="{FF2B5EF4-FFF2-40B4-BE49-F238E27FC236}">
                  <a16:creationId xmlns:a16="http://schemas.microsoft.com/office/drawing/2014/main" id="{86FED1F9-B79E-5B4A-84B3-FF1E070D503E}"/>
                </a:ext>
              </a:extLst>
            </p:cNvPr>
            <p:cNvSpPr/>
            <p:nvPr/>
          </p:nvSpPr>
          <p:spPr>
            <a:xfrm>
              <a:off x="7104541" y="3446411"/>
              <a:ext cx="731925" cy="731925"/>
            </a:xfrm>
            <a:prstGeom prst="cub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EE5C89BF-C9A6-4445-A193-DA03328CA7A6}"/>
                    </a:ext>
                  </a:extLst>
                </p:cNvPr>
                <p:cNvSpPr txBox="1"/>
                <p:nvPr/>
              </p:nvSpPr>
              <p:spPr>
                <a:xfrm>
                  <a:off x="7036005" y="3705875"/>
                  <a:ext cx="77296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𝒈</m:t>
                        </m:r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b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EE5C89BF-C9A6-4445-A193-DA03328CA7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36005" y="3705875"/>
                  <a:ext cx="772968" cy="400110"/>
                </a:xfrm>
                <a:prstGeom prst="rect">
                  <a:avLst/>
                </a:prstGeom>
                <a:blipFill>
                  <a:blip r:embed="rId9"/>
                  <a:stretch>
                    <a:fillRect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Cube 36">
              <a:extLst>
                <a:ext uri="{FF2B5EF4-FFF2-40B4-BE49-F238E27FC236}">
                  <a16:creationId xmlns:a16="http://schemas.microsoft.com/office/drawing/2014/main" id="{4E3288E9-558A-6845-9571-7C62BB370E8F}"/>
                </a:ext>
              </a:extLst>
            </p:cNvPr>
            <p:cNvSpPr/>
            <p:nvPr/>
          </p:nvSpPr>
          <p:spPr>
            <a:xfrm>
              <a:off x="7104541" y="2689251"/>
              <a:ext cx="731925" cy="731925"/>
            </a:xfrm>
            <a:prstGeom prst="cub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330B156E-6A47-E346-A5FD-8F38FAB216EF}"/>
                    </a:ext>
                  </a:extLst>
                </p:cNvPr>
                <p:cNvSpPr txBox="1"/>
                <p:nvPr/>
              </p:nvSpPr>
              <p:spPr>
                <a:xfrm>
                  <a:off x="7049708" y="2948716"/>
                  <a:ext cx="74494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𝒇</m:t>
                        </m:r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b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330B156E-6A47-E346-A5FD-8F38FAB216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49708" y="2948716"/>
                  <a:ext cx="744948" cy="400110"/>
                </a:xfrm>
                <a:prstGeom prst="rect">
                  <a:avLst/>
                </a:prstGeom>
                <a:blipFill>
                  <a:blip r:embed="rId10"/>
                  <a:stretch>
                    <a:fillRect l="-3390" b="-90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1B2A304-C290-2246-ADE2-5190F44AE9B2}"/>
              </a:ext>
            </a:extLst>
          </p:cNvPr>
          <p:cNvGrpSpPr/>
          <p:nvPr/>
        </p:nvGrpSpPr>
        <p:grpSpPr>
          <a:xfrm>
            <a:off x="6328263" y="4454516"/>
            <a:ext cx="803666" cy="1489085"/>
            <a:chOff x="7032800" y="4454516"/>
            <a:chExt cx="803666" cy="1489085"/>
          </a:xfrm>
        </p:grpSpPr>
        <p:sp>
          <p:nvSpPr>
            <p:cNvPr id="35" name="Cube 34">
              <a:extLst>
                <a:ext uri="{FF2B5EF4-FFF2-40B4-BE49-F238E27FC236}">
                  <a16:creationId xmlns:a16="http://schemas.microsoft.com/office/drawing/2014/main" id="{7CA44DA7-8F47-E640-8506-867A7D1CC444}"/>
                </a:ext>
              </a:extLst>
            </p:cNvPr>
            <p:cNvSpPr/>
            <p:nvPr/>
          </p:nvSpPr>
          <p:spPr>
            <a:xfrm>
              <a:off x="7104541" y="5211676"/>
              <a:ext cx="731925" cy="731925"/>
            </a:xfrm>
            <a:prstGeom prst="cub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FCF02FF-F1EB-6342-A619-2F41F57F3490}"/>
                    </a:ext>
                  </a:extLst>
                </p:cNvPr>
                <p:cNvSpPr txBox="1"/>
                <p:nvPr/>
              </p:nvSpPr>
              <p:spPr>
                <a:xfrm>
                  <a:off x="7032800" y="5471141"/>
                  <a:ext cx="779381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𝒈</m:t>
                        </m:r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b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FCF02FF-F1EB-6342-A619-2F41F57F34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32800" y="5471141"/>
                  <a:ext cx="779381" cy="400110"/>
                </a:xfrm>
                <a:prstGeom prst="rect">
                  <a:avLst/>
                </a:prstGeom>
                <a:blipFill>
                  <a:blip r:embed="rId11"/>
                  <a:stretch>
                    <a:fillRect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Cube 38">
              <a:extLst>
                <a:ext uri="{FF2B5EF4-FFF2-40B4-BE49-F238E27FC236}">
                  <a16:creationId xmlns:a16="http://schemas.microsoft.com/office/drawing/2014/main" id="{80B81626-469D-4243-8765-BF97EECFEAAC}"/>
                </a:ext>
              </a:extLst>
            </p:cNvPr>
            <p:cNvSpPr/>
            <p:nvPr/>
          </p:nvSpPr>
          <p:spPr>
            <a:xfrm>
              <a:off x="7104541" y="4454516"/>
              <a:ext cx="731925" cy="731925"/>
            </a:xfrm>
            <a:prstGeom prst="cub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CFB1D78-A99D-8B46-B41D-5DC331132A63}"/>
                    </a:ext>
                  </a:extLst>
                </p:cNvPr>
                <p:cNvSpPr txBox="1"/>
                <p:nvPr/>
              </p:nvSpPr>
              <p:spPr>
                <a:xfrm>
                  <a:off x="7047402" y="4713981"/>
                  <a:ext cx="74956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𝒇</m:t>
                        </m:r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b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CFB1D78-A99D-8B46-B41D-5DC331132A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47402" y="4713981"/>
                  <a:ext cx="749564" cy="400110"/>
                </a:xfrm>
                <a:prstGeom prst="rect">
                  <a:avLst/>
                </a:prstGeom>
                <a:blipFill>
                  <a:blip r:embed="rId12"/>
                  <a:stretch>
                    <a:fillRect l="-1667" b="-121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AEFF3CB-1A97-4E47-9ECA-6B5D529DD78F}"/>
              </a:ext>
            </a:extLst>
          </p:cNvPr>
          <p:cNvCxnSpPr>
            <a:cxnSpLocks/>
            <a:endCxn id="32" idx="1"/>
          </p:cNvCxnSpPr>
          <p:nvPr/>
        </p:nvCxnSpPr>
        <p:spPr>
          <a:xfrm>
            <a:off x="7089843" y="3077667"/>
            <a:ext cx="413090" cy="1866933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D877FEF-6199-C245-8CD2-FB92E8139FAA}"/>
              </a:ext>
            </a:extLst>
          </p:cNvPr>
          <p:cNvCxnSpPr>
            <a:cxnSpLocks/>
            <a:endCxn id="32" idx="1"/>
          </p:cNvCxnSpPr>
          <p:nvPr/>
        </p:nvCxnSpPr>
        <p:spPr>
          <a:xfrm flipV="1">
            <a:off x="7118359" y="4944600"/>
            <a:ext cx="384574" cy="677384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2084154-0328-794C-958D-A0F7682BA06E}"/>
              </a:ext>
            </a:extLst>
          </p:cNvPr>
          <p:cNvCxnSpPr>
            <a:cxnSpLocks/>
            <a:endCxn id="30" idx="1"/>
          </p:cNvCxnSpPr>
          <p:nvPr/>
        </p:nvCxnSpPr>
        <p:spPr>
          <a:xfrm flipV="1">
            <a:off x="7083506" y="3944587"/>
            <a:ext cx="419427" cy="920124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8917B14-2AC7-3449-A130-C49A50B493D8}"/>
              </a:ext>
            </a:extLst>
          </p:cNvPr>
          <p:cNvCxnSpPr>
            <a:cxnSpLocks/>
            <a:endCxn id="30" idx="1"/>
          </p:cNvCxnSpPr>
          <p:nvPr/>
        </p:nvCxnSpPr>
        <p:spPr>
          <a:xfrm>
            <a:off x="7093012" y="3828605"/>
            <a:ext cx="409921" cy="115982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2ED87AF-1AF4-D345-BFA9-25655B3E5E68}"/>
              </a:ext>
            </a:extLst>
          </p:cNvPr>
          <p:cNvGrpSpPr/>
          <p:nvPr/>
        </p:nvGrpSpPr>
        <p:grpSpPr>
          <a:xfrm>
            <a:off x="7461162" y="3464684"/>
            <a:ext cx="1568410" cy="1731938"/>
            <a:chOff x="8165699" y="3464684"/>
            <a:chExt cx="1568410" cy="1731938"/>
          </a:xfrm>
        </p:grpSpPr>
        <p:sp>
          <p:nvSpPr>
            <p:cNvPr id="29" name="Cube 28">
              <a:extLst>
                <a:ext uri="{FF2B5EF4-FFF2-40B4-BE49-F238E27FC236}">
                  <a16:creationId xmlns:a16="http://schemas.microsoft.com/office/drawing/2014/main" id="{EDEF1EC5-D8E7-064B-B89B-B55B33564186}"/>
                </a:ext>
              </a:extLst>
            </p:cNvPr>
            <p:cNvSpPr/>
            <p:nvPr/>
          </p:nvSpPr>
          <p:spPr>
            <a:xfrm>
              <a:off x="8165699" y="3464684"/>
              <a:ext cx="1568410" cy="731925"/>
            </a:xfrm>
            <a:prstGeom prst="cub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8F0BDF4A-B303-4A48-B396-E84C58BBD5F1}"/>
                    </a:ext>
                  </a:extLst>
                </p:cNvPr>
                <p:cNvSpPr txBox="1"/>
                <p:nvPr/>
              </p:nvSpPr>
              <p:spPr>
                <a:xfrm>
                  <a:off x="8207470" y="3744532"/>
                  <a:ext cx="1392561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  <m:sub>
                            <m:r>
                              <a:rPr lang="en-US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</m:sSub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b="1" dirty="0">
                    <a:solidFill>
                      <a:schemeClr val="tx1"/>
                    </a:solidFill>
                    <a:latin typeface="Times" pitchFamily="2" charset="0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8F0BDF4A-B303-4A48-B396-E84C58BBD5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07470" y="3744532"/>
                  <a:ext cx="1392561" cy="400110"/>
                </a:xfrm>
                <a:prstGeom prst="rect">
                  <a:avLst/>
                </a:prstGeom>
                <a:blipFill>
                  <a:blip r:embed="rId13"/>
                  <a:stretch>
                    <a:fillRect b="-93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Cube 30">
              <a:extLst>
                <a:ext uri="{FF2B5EF4-FFF2-40B4-BE49-F238E27FC236}">
                  <a16:creationId xmlns:a16="http://schemas.microsoft.com/office/drawing/2014/main" id="{F8257831-443A-2846-BAAE-F7D651ECB59A}"/>
                </a:ext>
              </a:extLst>
            </p:cNvPr>
            <p:cNvSpPr/>
            <p:nvPr/>
          </p:nvSpPr>
          <p:spPr>
            <a:xfrm>
              <a:off x="8165699" y="4464697"/>
              <a:ext cx="1568410" cy="731925"/>
            </a:xfrm>
            <a:prstGeom prst="cub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47F12036-A031-DA4A-AEEC-AD2209B0CF44}"/>
                    </a:ext>
                  </a:extLst>
                </p:cNvPr>
                <p:cNvSpPr txBox="1"/>
                <p:nvPr/>
              </p:nvSpPr>
              <p:spPr>
                <a:xfrm>
                  <a:off x="8207470" y="4744545"/>
                  <a:ext cx="1392561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  <m:sub>
                            <m:r>
                              <a:rPr lang="en-US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</m:sSub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b="1" dirty="0">
                    <a:solidFill>
                      <a:schemeClr val="tx1"/>
                    </a:solidFill>
                    <a:latin typeface="Times" pitchFamily="2" charset="0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47F12036-A031-DA4A-AEEC-AD2209B0CF4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07470" y="4744545"/>
                  <a:ext cx="1392561" cy="400110"/>
                </a:xfrm>
                <a:prstGeom prst="rect">
                  <a:avLst/>
                </a:prstGeom>
                <a:blipFill>
                  <a:blip r:embed="rId14"/>
                  <a:stretch>
                    <a:fillRect b="-93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A1A3331-E25B-4149-B3DC-08F4DFC5DFE7}"/>
              </a:ext>
            </a:extLst>
          </p:cNvPr>
          <p:cNvCxnSpPr>
            <a:cxnSpLocks/>
            <a:endCxn id="27" idx="2"/>
          </p:cNvCxnSpPr>
          <p:nvPr/>
        </p:nvCxnSpPr>
        <p:spPr>
          <a:xfrm flipV="1">
            <a:off x="8964244" y="4553111"/>
            <a:ext cx="389233" cy="302834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1B51481-5F5E-A442-A7C2-D681F3E8D96B}"/>
              </a:ext>
            </a:extLst>
          </p:cNvPr>
          <p:cNvCxnSpPr>
            <a:cxnSpLocks/>
            <a:endCxn id="27" idx="2"/>
          </p:cNvCxnSpPr>
          <p:nvPr/>
        </p:nvCxnSpPr>
        <p:spPr>
          <a:xfrm>
            <a:off x="8960613" y="3857535"/>
            <a:ext cx="392865" cy="695576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06D5818-2797-744F-B9C0-51C5B73A0F3A}"/>
              </a:ext>
            </a:extLst>
          </p:cNvPr>
          <p:cNvGrpSpPr/>
          <p:nvPr/>
        </p:nvGrpSpPr>
        <p:grpSpPr>
          <a:xfrm>
            <a:off x="9353479" y="4095657"/>
            <a:ext cx="1568410" cy="731925"/>
            <a:chOff x="10058016" y="4095657"/>
            <a:chExt cx="1568410" cy="731925"/>
          </a:xfrm>
        </p:grpSpPr>
        <p:sp>
          <p:nvSpPr>
            <p:cNvPr id="27" name="Cube 26">
              <a:extLst>
                <a:ext uri="{FF2B5EF4-FFF2-40B4-BE49-F238E27FC236}">
                  <a16:creationId xmlns:a16="http://schemas.microsoft.com/office/drawing/2014/main" id="{898EA6FF-822B-D147-8C76-721A8F2E03B3}"/>
                </a:ext>
              </a:extLst>
            </p:cNvPr>
            <p:cNvSpPr/>
            <p:nvPr/>
          </p:nvSpPr>
          <p:spPr>
            <a:xfrm>
              <a:off x="10058016" y="4095657"/>
              <a:ext cx="1568410" cy="731925"/>
            </a:xfrm>
            <a:prstGeom prst="cub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A34964D2-B427-DC4C-A183-E4C15803EF6F}"/>
                    </a:ext>
                  </a:extLst>
                </p:cNvPr>
                <p:cNvSpPr txBox="1"/>
                <p:nvPr/>
              </p:nvSpPr>
              <p:spPr>
                <a:xfrm>
                  <a:off x="10243932" y="4382240"/>
                  <a:ext cx="1130951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  <m:sub>
                            <m:r>
                              <a:rPr lang="en-US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</m:sSub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𝒚</m:t>
                        </m:r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b="1" dirty="0">
                    <a:solidFill>
                      <a:schemeClr val="tx1"/>
                    </a:solidFill>
                    <a:latin typeface="Times" pitchFamily="2" charset="0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A34964D2-B427-DC4C-A183-E4C15803EF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43932" y="4382240"/>
                  <a:ext cx="1130951" cy="400110"/>
                </a:xfrm>
                <a:prstGeom prst="rect">
                  <a:avLst/>
                </a:prstGeom>
                <a:blipFill>
                  <a:blip r:embed="rId15"/>
                  <a:stretch>
                    <a:fillRect b="-606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82087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057A53C8-80C7-CC46-B3ED-8179FF656A4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err="1">
                    <a:solidFill>
                      <a:srgbClr val="C00000"/>
                    </a:solidFill>
                  </a:rPr>
                  <a:t>PointNet</a:t>
                </a:r>
                <a:r>
                  <a:rPr lang="en-US" sz="2800" dirty="0"/>
                  <a:t> </a:t>
                </a:r>
                <a:r>
                  <a:rPr lang="en-US" sz="2400" dirty="0"/>
                  <a:t>[Qi et al., 2017]</a:t>
                </a:r>
                <a:r>
                  <a:rPr lang="en-US" sz="2800" i="1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/>
                  <a:t>for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g</m:t>
                    </m:r>
                  </m:oMath>
                </a14:m>
                <a:br>
                  <a:rPr lang="en-US" dirty="0"/>
                </a:br>
                <a:r>
                  <a:rPr lang="en-US" sz="2800" dirty="0"/>
                  <a:t>Convert a mesh to 1</a:t>
                </a:r>
                <a:r>
                  <a:rPr lang="en-US" sz="2800" i="1" dirty="0"/>
                  <a:t>k</a:t>
                </a:r>
                <a:r>
                  <a:rPr lang="ko-KR" altLang="en-US" sz="2800" i="1" dirty="0"/>
                  <a:t> </a:t>
                </a:r>
                <a:r>
                  <a:rPr lang="en-US" altLang="ko-KR" sz="2800" dirty="0"/>
                  <a:t>point samples.</a:t>
                </a:r>
                <a:br>
                  <a:rPr lang="en-US" altLang="ko-KR" sz="2800" dirty="0"/>
                </a:br>
                <a:br>
                  <a:rPr lang="en-US" altLang="ko-KR" sz="4000" dirty="0"/>
                </a:br>
                <a:endParaRPr lang="en-US" altLang="ko-KR" sz="2800" dirty="0"/>
              </a:p>
              <a:p>
                <a:r>
                  <a:rPr lang="en-US" dirty="0">
                    <a:solidFill>
                      <a:srgbClr val="C00000"/>
                    </a:solidFill>
                  </a:rPr>
                  <a:t>Ranking Loss</a:t>
                </a:r>
                <a:r>
                  <a:rPr lang="en-US" sz="2800" dirty="0"/>
                  <a:t> </a:t>
                </a:r>
                <a:r>
                  <a:rPr lang="en-US" sz="2400" dirty="0"/>
                  <a:t>[</a:t>
                </a:r>
                <a:r>
                  <a:rPr lang="en-US" sz="2400" dirty="0" err="1"/>
                  <a:t>Socher</a:t>
                </a:r>
                <a:r>
                  <a:rPr lang="en-US" sz="2400" dirty="0"/>
                  <a:t> et al., 2014]</a:t>
                </a:r>
                <a:br>
                  <a:rPr lang="en-US" dirty="0"/>
                </a:br>
                <a:r>
                  <a:rPr lang="en-US" sz="2800" dirty="0"/>
                  <a:t>Define a loss function to make a certain margin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800" dirty="0"/>
                  <a:t> with positive and negative samples.</a:t>
                </a:r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057A53C8-80C7-CC46-B3ED-8179FF656A4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06" t="-8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75ACA9E9-DB05-E845-907A-79A4D5E4D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 Training Details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8E78080-740C-7044-894C-DB34F2F7D0B9}"/>
              </a:ext>
            </a:extLst>
          </p:cNvPr>
          <p:cNvGrpSpPr/>
          <p:nvPr/>
        </p:nvGrpSpPr>
        <p:grpSpPr>
          <a:xfrm>
            <a:off x="3744136" y="2642087"/>
            <a:ext cx="4679962" cy="1096432"/>
            <a:chOff x="3744136" y="2612107"/>
            <a:chExt cx="4679962" cy="1096432"/>
          </a:xfrm>
        </p:grpSpPr>
        <p:sp>
          <p:nvSpPr>
            <p:cNvPr id="4" name="Cube 3">
              <a:extLst>
                <a:ext uri="{FF2B5EF4-FFF2-40B4-BE49-F238E27FC236}">
                  <a16:creationId xmlns:a16="http://schemas.microsoft.com/office/drawing/2014/main" id="{948335EA-D6E1-6B4B-B14C-352152FAF85C}"/>
                </a:ext>
              </a:extLst>
            </p:cNvPr>
            <p:cNvSpPr/>
            <p:nvPr/>
          </p:nvSpPr>
          <p:spPr>
            <a:xfrm>
              <a:off x="4289954" y="3413906"/>
              <a:ext cx="964941" cy="151609"/>
            </a:xfrm>
            <a:prstGeom prst="cub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Source Sans Pro" panose="020B0503030403020204" pitchFamily="34" charset="77"/>
              </a:endParaRPr>
            </a:p>
          </p:txBody>
        </p:sp>
        <p:sp>
          <p:nvSpPr>
            <p:cNvPr id="5" name="Cube 4">
              <a:extLst>
                <a:ext uri="{FF2B5EF4-FFF2-40B4-BE49-F238E27FC236}">
                  <a16:creationId xmlns:a16="http://schemas.microsoft.com/office/drawing/2014/main" id="{6494E108-32F8-DA47-82FF-C92D18C6145F}"/>
                </a:ext>
              </a:extLst>
            </p:cNvPr>
            <p:cNvSpPr/>
            <p:nvPr/>
          </p:nvSpPr>
          <p:spPr>
            <a:xfrm>
              <a:off x="4289954" y="2807472"/>
              <a:ext cx="964941" cy="151609"/>
            </a:xfrm>
            <a:prstGeom prst="cub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Source Sans Pro" panose="020B0503030403020204" pitchFamily="34" charset="77"/>
              </a:endParaRPr>
            </a:p>
          </p:txBody>
        </p:sp>
        <p:sp>
          <p:nvSpPr>
            <p:cNvPr id="6" name="Cube 5">
              <a:extLst>
                <a:ext uri="{FF2B5EF4-FFF2-40B4-BE49-F238E27FC236}">
                  <a16:creationId xmlns:a16="http://schemas.microsoft.com/office/drawing/2014/main" id="{BBDC4AC9-B05A-5844-810D-2F0D3F1B6E4E}"/>
                </a:ext>
              </a:extLst>
            </p:cNvPr>
            <p:cNvSpPr/>
            <p:nvPr/>
          </p:nvSpPr>
          <p:spPr>
            <a:xfrm>
              <a:off x="3913957" y="2807472"/>
              <a:ext cx="192988" cy="758043"/>
            </a:xfrm>
            <a:prstGeom prst="cub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Source Sans Pro" panose="020B0503030403020204" pitchFamily="34" charset="77"/>
              </a:endParaRPr>
            </a:p>
          </p:txBody>
        </p:sp>
        <p:sp>
          <p:nvSpPr>
            <p:cNvPr id="7" name="Cube 6">
              <a:extLst>
                <a:ext uri="{FF2B5EF4-FFF2-40B4-BE49-F238E27FC236}">
                  <a16:creationId xmlns:a16="http://schemas.microsoft.com/office/drawing/2014/main" id="{7847B3E2-1B64-EE40-8F14-FB69CE306319}"/>
                </a:ext>
              </a:extLst>
            </p:cNvPr>
            <p:cNvSpPr/>
            <p:nvPr/>
          </p:nvSpPr>
          <p:spPr>
            <a:xfrm>
              <a:off x="5437904" y="2807472"/>
              <a:ext cx="578964" cy="758043"/>
            </a:xfrm>
            <a:prstGeom prst="cube">
              <a:avLst>
                <a:gd name="adj" fmla="val 10294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Source Sans Pro" panose="020B0503030403020204" pitchFamily="34" charset="77"/>
              </a:endParaRPr>
            </a:p>
          </p:txBody>
        </p:sp>
        <p:sp>
          <p:nvSpPr>
            <p:cNvPr id="8" name="Cube 7">
              <a:extLst>
                <a:ext uri="{FF2B5EF4-FFF2-40B4-BE49-F238E27FC236}">
                  <a16:creationId xmlns:a16="http://schemas.microsoft.com/office/drawing/2014/main" id="{3A40F205-DA26-F84A-9BCF-77511316C0DF}"/>
                </a:ext>
              </a:extLst>
            </p:cNvPr>
            <p:cNvSpPr/>
            <p:nvPr/>
          </p:nvSpPr>
          <p:spPr>
            <a:xfrm>
              <a:off x="6199877" y="3110689"/>
              <a:ext cx="578964" cy="151609"/>
            </a:xfrm>
            <a:prstGeom prst="cub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Source Sans Pro" panose="020B0503030403020204" pitchFamily="34" charset="77"/>
              </a:endParaRPr>
            </a:p>
          </p:txBody>
        </p:sp>
        <p:sp>
          <p:nvSpPr>
            <p:cNvPr id="9" name="Cube 8">
              <a:extLst>
                <a:ext uri="{FF2B5EF4-FFF2-40B4-BE49-F238E27FC236}">
                  <a16:creationId xmlns:a16="http://schemas.microsoft.com/office/drawing/2014/main" id="{050A6516-CA9C-2B43-A9E3-3C627B6CEEFA}"/>
                </a:ext>
              </a:extLst>
            </p:cNvPr>
            <p:cNvSpPr/>
            <p:nvPr/>
          </p:nvSpPr>
          <p:spPr>
            <a:xfrm>
              <a:off x="6961851" y="3110689"/>
              <a:ext cx="964941" cy="151609"/>
            </a:xfrm>
            <a:prstGeom prst="cub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Source Sans Pro" panose="020B0503030403020204" pitchFamily="34" charset="77"/>
              </a:endParaRPr>
            </a:p>
          </p:txBody>
        </p:sp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3EF0AF31-DB87-064F-B70E-AF261D1B08F8}"/>
                </a:ext>
              </a:extLst>
            </p:cNvPr>
            <p:cNvSpPr/>
            <p:nvPr/>
          </p:nvSpPr>
          <p:spPr>
            <a:xfrm>
              <a:off x="8103770" y="3110689"/>
              <a:ext cx="192988" cy="151609"/>
            </a:xfrm>
            <a:prstGeom prst="cub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Source Sans Pro" panose="020B0503030403020204" pitchFamily="34" charset="77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09531F8-E68E-5743-91F3-928B3659E0A9}"/>
                </a:ext>
              </a:extLst>
            </p:cNvPr>
            <p:cNvSpPr txBox="1"/>
            <p:nvPr/>
          </p:nvSpPr>
          <p:spPr>
            <a:xfrm>
              <a:off x="4197212" y="2640914"/>
              <a:ext cx="122020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dirty="0">
                  <a:latin typeface="Source Sans Pro" panose="020B0503030403020204" pitchFamily="34" charset="77"/>
                </a:rPr>
                <a:t>MLP (64,64,64,128,1024)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362B2C0-C402-5F4F-8EBA-83DA41600CD9}"/>
                </a:ext>
              </a:extLst>
            </p:cNvPr>
            <p:cNvSpPr txBox="1"/>
            <p:nvPr/>
          </p:nvSpPr>
          <p:spPr>
            <a:xfrm>
              <a:off x="6985660" y="2949333"/>
              <a:ext cx="87235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dirty="0">
                  <a:latin typeface="Source Sans Pro" panose="020B0503030403020204" pitchFamily="34" charset="77"/>
                </a:rPr>
                <a:t>MLP (512,256,D)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1202973-E8D2-0643-8E7F-69149329AB67}"/>
                    </a:ext>
                  </a:extLst>
                </p:cNvPr>
                <p:cNvSpPr txBox="1"/>
                <p:nvPr/>
              </p:nvSpPr>
              <p:spPr>
                <a:xfrm>
                  <a:off x="3793523" y="2640914"/>
                  <a:ext cx="43633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800" dirty="0">
                      <a:latin typeface="Source Sans Pro" panose="020B0503030403020204" pitchFamily="34" charset="77"/>
                    </a:rPr>
                    <a:t>(N</a:t>
                  </a:r>
                  <a14:m>
                    <m:oMath xmlns:m="http://schemas.openxmlformats.org/officeDocument/2006/math">
                      <m:r>
                        <a:rPr lang="en-US" sz="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sz="800" dirty="0">
                      <a:latin typeface="Source Sans Pro" panose="020B0503030403020204" pitchFamily="34" charset="77"/>
                    </a:rPr>
                    <a:t>3)</a:t>
                  </a: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1202973-E8D2-0643-8E7F-69149329AB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93523" y="2640914"/>
                  <a:ext cx="436338" cy="215444"/>
                </a:xfrm>
                <a:prstGeom prst="rect">
                  <a:avLst/>
                </a:prstGeom>
                <a:blipFill>
                  <a:blip r:embed="rId4"/>
                  <a:stretch>
                    <a:fillRect b="-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B6DD4BE2-D28E-6C4A-A262-22630EC36F3F}"/>
                    </a:ext>
                  </a:extLst>
                </p:cNvPr>
                <p:cNvSpPr txBox="1"/>
                <p:nvPr/>
              </p:nvSpPr>
              <p:spPr>
                <a:xfrm>
                  <a:off x="5440385" y="2640914"/>
                  <a:ext cx="60946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800" dirty="0">
                      <a:latin typeface="Source Sans Pro" panose="020B0503030403020204" pitchFamily="34" charset="77"/>
                    </a:rPr>
                    <a:t>(N</a:t>
                  </a:r>
                  <a14:m>
                    <m:oMath xmlns:m="http://schemas.openxmlformats.org/officeDocument/2006/math">
                      <m:r>
                        <a:rPr lang="en-US" sz="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8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1024</m:t>
                      </m:r>
                    </m:oMath>
                  </a14:m>
                  <a:r>
                    <a:rPr lang="en-US" sz="800" dirty="0">
                      <a:latin typeface="Source Sans Pro" panose="020B0503030403020204" pitchFamily="34" charset="77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B6DD4BE2-D28E-6C4A-A262-22630EC36F3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40385" y="2640914"/>
                  <a:ext cx="609462" cy="215444"/>
                </a:xfrm>
                <a:prstGeom prst="rect">
                  <a:avLst/>
                </a:prstGeom>
                <a:blipFill>
                  <a:blip r:embed="rId5"/>
                  <a:stretch>
                    <a:fillRect b="-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D002FD0E-A320-A540-B84D-D75CC8E71E71}"/>
                    </a:ext>
                  </a:extLst>
                </p:cNvPr>
                <p:cNvSpPr txBox="1"/>
                <p:nvPr/>
              </p:nvSpPr>
              <p:spPr>
                <a:xfrm>
                  <a:off x="6255183" y="2949333"/>
                  <a:ext cx="470000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800" dirty="0">
                      <a:latin typeface="Source Sans Pro" panose="020B0503030403020204" pitchFamily="34" charset="77"/>
                    </a:rPr>
                    <a:t>(</a:t>
                  </a:r>
                  <a14:m>
                    <m:oMath xmlns:m="http://schemas.openxmlformats.org/officeDocument/2006/math">
                      <m:r>
                        <a:rPr lang="en-US" sz="8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1024</m:t>
                      </m:r>
                    </m:oMath>
                  </a14:m>
                  <a:r>
                    <a:rPr lang="en-US" sz="800" dirty="0">
                      <a:latin typeface="Source Sans Pro" panose="020B0503030403020204" pitchFamily="34" charset="77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D002FD0E-A320-A540-B84D-D75CC8E71E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5183" y="2949333"/>
                  <a:ext cx="470000" cy="215444"/>
                </a:xfrm>
                <a:prstGeom prst="rect">
                  <a:avLst/>
                </a:prstGeom>
                <a:blipFill>
                  <a:blip r:embed="rId6"/>
                  <a:stretch>
                    <a:fillRect b="-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C65F77A-0667-9F49-8542-25EE4612E65A}"/>
                </a:ext>
              </a:extLst>
            </p:cNvPr>
            <p:cNvCxnSpPr>
              <a:cxnSpLocks/>
            </p:cNvCxnSpPr>
            <p:nvPr/>
          </p:nvCxnSpPr>
          <p:spPr>
            <a:xfrm>
              <a:off x="4093349" y="2894795"/>
              <a:ext cx="206065" cy="0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50B5830-DD30-C148-BD9F-5B10B6B64134}"/>
                </a:ext>
              </a:extLst>
            </p:cNvPr>
            <p:cNvCxnSpPr>
              <a:cxnSpLocks/>
            </p:cNvCxnSpPr>
            <p:nvPr/>
          </p:nvCxnSpPr>
          <p:spPr>
            <a:xfrm>
              <a:off x="4093349" y="3329555"/>
              <a:ext cx="206065" cy="0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B91C3FA0-70A5-F545-BA3C-BB61CB6A5CC7}"/>
                </a:ext>
              </a:extLst>
            </p:cNvPr>
            <p:cNvCxnSpPr>
              <a:cxnSpLocks/>
            </p:cNvCxnSpPr>
            <p:nvPr/>
          </p:nvCxnSpPr>
          <p:spPr>
            <a:xfrm>
              <a:off x="4093349" y="3496771"/>
              <a:ext cx="206065" cy="0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B3692576-02E4-AE43-9E94-ACCC1F2335BD}"/>
                </a:ext>
              </a:extLst>
            </p:cNvPr>
            <p:cNvCxnSpPr>
              <a:cxnSpLocks/>
            </p:cNvCxnSpPr>
            <p:nvPr/>
          </p:nvCxnSpPr>
          <p:spPr>
            <a:xfrm>
              <a:off x="5233304" y="2894795"/>
              <a:ext cx="206065" cy="0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163C6389-6D0F-794E-B3D1-A413E8B62C3C}"/>
                </a:ext>
              </a:extLst>
            </p:cNvPr>
            <p:cNvCxnSpPr>
              <a:cxnSpLocks/>
            </p:cNvCxnSpPr>
            <p:nvPr/>
          </p:nvCxnSpPr>
          <p:spPr>
            <a:xfrm>
              <a:off x="5233304" y="3329555"/>
              <a:ext cx="206065" cy="0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0B6DAA9F-B490-6048-B046-B44405FF2444}"/>
                </a:ext>
              </a:extLst>
            </p:cNvPr>
            <p:cNvCxnSpPr>
              <a:cxnSpLocks/>
            </p:cNvCxnSpPr>
            <p:nvPr/>
          </p:nvCxnSpPr>
          <p:spPr>
            <a:xfrm>
              <a:off x="5233304" y="3496771"/>
              <a:ext cx="206065" cy="0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2B6AC738-AC96-5E4B-BBFC-A70541F15862}"/>
                </a:ext>
              </a:extLst>
            </p:cNvPr>
            <p:cNvCxnSpPr>
              <a:cxnSpLocks/>
            </p:cNvCxnSpPr>
            <p:nvPr/>
          </p:nvCxnSpPr>
          <p:spPr>
            <a:xfrm>
              <a:off x="6756396" y="3192067"/>
              <a:ext cx="206065" cy="0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C60572A3-31C4-0248-80C6-F2F89593CC77}"/>
                </a:ext>
              </a:extLst>
            </p:cNvPr>
            <p:cNvCxnSpPr>
              <a:cxnSpLocks/>
            </p:cNvCxnSpPr>
            <p:nvPr/>
          </p:nvCxnSpPr>
          <p:spPr>
            <a:xfrm>
              <a:off x="7910540" y="3192067"/>
              <a:ext cx="206065" cy="0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FE0C1FA3-B625-E14F-B772-32773272B07B}"/>
                </a:ext>
              </a:extLst>
            </p:cNvPr>
            <p:cNvCxnSpPr>
              <a:cxnSpLocks/>
            </p:cNvCxnSpPr>
            <p:nvPr/>
          </p:nvCxnSpPr>
          <p:spPr>
            <a:xfrm>
              <a:off x="5960458" y="2852384"/>
              <a:ext cx="243442" cy="298001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F7CA884F-408C-384A-B9FA-A252722ED4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55409" y="3260102"/>
              <a:ext cx="248491" cy="302077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BD22471-3A1A-FC4B-A785-10556F552184}"/>
                </a:ext>
              </a:extLst>
            </p:cNvPr>
            <p:cNvSpPr txBox="1"/>
            <p:nvPr/>
          </p:nvSpPr>
          <p:spPr>
            <a:xfrm>
              <a:off x="5918463" y="3062330"/>
              <a:ext cx="380232" cy="2913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800" dirty="0">
                  <a:latin typeface="Source Sans Pro" panose="020B0503030403020204" pitchFamily="34" charset="77"/>
                </a:rPr>
                <a:t>Max</a:t>
              </a:r>
              <a:br>
                <a:rPr lang="en-US" sz="800" dirty="0">
                  <a:latin typeface="Source Sans Pro" panose="020B0503030403020204" pitchFamily="34" charset="77"/>
                </a:rPr>
              </a:br>
              <a:r>
                <a:rPr lang="en-US" sz="800" dirty="0">
                  <a:latin typeface="Source Sans Pro" panose="020B0503030403020204" pitchFamily="34" charset="77"/>
                </a:rPr>
                <a:t>pool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EBCD751-AE54-8B4D-8BAA-E713C2B5B615}"/>
                </a:ext>
              </a:extLst>
            </p:cNvPr>
            <p:cNvSpPr/>
            <p:nvPr/>
          </p:nvSpPr>
          <p:spPr>
            <a:xfrm>
              <a:off x="3744136" y="2612107"/>
              <a:ext cx="4679962" cy="106126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Source Sans Pro" panose="020B0503030403020204" pitchFamily="34" charset="77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0C5CC35-D8A4-8141-94A1-8255283A4E05}"/>
                </a:ext>
              </a:extLst>
            </p:cNvPr>
            <p:cNvSpPr txBox="1"/>
            <p:nvPr/>
          </p:nvSpPr>
          <p:spPr>
            <a:xfrm>
              <a:off x="6903511" y="3493095"/>
              <a:ext cx="18473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800" dirty="0">
                <a:latin typeface="Source Sans Pro" panose="020B0503030403020204" pitchFamily="34" charset="77"/>
              </a:endParaRP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B66083E1-8889-6A4B-84E3-0F7F267A5451}"/>
                </a:ext>
              </a:extLst>
            </p:cNvPr>
            <p:cNvCxnSpPr>
              <a:cxnSpLocks/>
              <a:stCxn id="5" idx="3"/>
              <a:endCxn id="30" idx="1"/>
            </p:cNvCxnSpPr>
            <p:nvPr/>
          </p:nvCxnSpPr>
          <p:spPr>
            <a:xfrm>
              <a:off x="4748301" y="2959081"/>
              <a:ext cx="0" cy="324769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Cube 29">
              <a:extLst>
                <a:ext uri="{FF2B5EF4-FFF2-40B4-BE49-F238E27FC236}">
                  <a16:creationId xmlns:a16="http://schemas.microsoft.com/office/drawing/2014/main" id="{E03577F5-179D-4743-9FCF-1F4A83056419}"/>
                </a:ext>
              </a:extLst>
            </p:cNvPr>
            <p:cNvSpPr/>
            <p:nvPr/>
          </p:nvSpPr>
          <p:spPr>
            <a:xfrm>
              <a:off x="4289954" y="3245947"/>
              <a:ext cx="964941" cy="151609"/>
            </a:xfrm>
            <a:prstGeom prst="cub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Source Sans Pro" panose="020B0503030403020204" pitchFamily="34" charset="77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DC0D7FA-9AEA-2042-82B7-2E05E7B29EB6}"/>
                </a:ext>
              </a:extLst>
            </p:cNvPr>
            <p:cNvSpPr txBox="1"/>
            <p:nvPr/>
          </p:nvSpPr>
          <p:spPr>
            <a:xfrm>
              <a:off x="4520934" y="3017312"/>
              <a:ext cx="49244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dirty="0">
                  <a:latin typeface="Source Sans Pro" panose="020B0503030403020204" pitchFamily="34" charset="77"/>
                </a:rPr>
                <a:t>Shared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991BAC1-32DA-994E-818F-A34009119F90}"/>
                </a:ext>
              </a:extLst>
            </p:cNvPr>
            <p:cNvSpPr txBox="1"/>
            <p:nvPr/>
          </p:nvSpPr>
          <p:spPr>
            <a:xfrm>
              <a:off x="8046943" y="2949333"/>
              <a:ext cx="30809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dirty="0">
                  <a:latin typeface="Source Sans Pro" panose="020B0503030403020204" pitchFamily="34" charset="77"/>
                </a:rPr>
                <a:t>(D)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88CEA59-559A-7941-BA96-CBCC675A49A2}"/>
              </a:ext>
            </a:extLst>
          </p:cNvPr>
          <p:cNvGrpSpPr/>
          <p:nvPr/>
        </p:nvGrpSpPr>
        <p:grpSpPr>
          <a:xfrm>
            <a:off x="1105308" y="5134294"/>
            <a:ext cx="6709914" cy="1737764"/>
            <a:chOff x="1105308" y="5134294"/>
            <a:chExt cx="6709914" cy="1737764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0A52778-4976-B341-8C59-CA1DC98C5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05308" y="5235525"/>
              <a:ext cx="2182044" cy="1636533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1D6584B5-F56D-5A4A-A184-3B2D7F6D3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67375" y="5690686"/>
              <a:ext cx="968284" cy="72621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5BD4A6A-BE7C-2042-9B30-A2E56701ED6B}"/>
                </a:ext>
              </a:extLst>
            </p:cNvPr>
            <p:cNvSpPr txBox="1"/>
            <p:nvPr/>
          </p:nvSpPr>
          <p:spPr>
            <a:xfrm>
              <a:off x="2691221" y="6197718"/>
              <a:ext cx="9312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Query </a:t>
              </a:r>
              <a:r>
                <a:rPr lang="en-US" b="1" i="0" dirty="0">
                  <a:latin typeface="+mj-lt"/>
                </a:rPr>
                <a:t>X</a:t>
              </a:r>
              <a:endParaRPr lang="en-US" b="1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F9CCABC2-AD88-F641-9DC1-8DBE71C5D66B}"/>
                    </a:ext>
                  </a:extLst>
                </p:cNvPr>
                <p:cNvSpPr txBox="1"/>
                <p:nvPr/>
              </p:nvSpPr>
              <p:spPr>
                <a:xfrm>
                  <a:off x="5006910" y="5920719"/>
                  <a:ext cx="1598836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i="1" dirty="0"/>
                    <a:t>Positive</a:t>
                  </a:r>
                </a:p>
                <a:p>
                  <a:r>
                    <a:rPr lang="en-US" dirty="0"/>
                    <a:t>Complement </a:t>
                  </a:r>
                  <a14:m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𝒀</m:t>
                      </m:r>
                    </m:oMath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F9CCABC2-AD88-F641-9DC1-8DBE71C5D6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06910" y="5920719"/>
                  <a:ext cx="1598836" cy="646331"/>
                </a:xfrm>
                <a:prstGeom prst="rect">
                  <a:avLst/>
                </a:prstGeom>
                <a:blipFill>
                  <a:blip r:embed="rId9"/>
                  <a:stretch>
                    <a:fillRect l="-2362" t="-1923" b="-153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84CA92DE-B34C-8948-AE0B-DB045DDCD381}"/>
                    </a:ext>
                  </a:extLst>
                </p:cNvPr>
                <p:cNvSpPr txBox="1"/>
                <p:nvPr/>
              </p:nvSpPr>
              <p:spPr>
                <a:xfrm>
                  <a:off x="6475753" y="5134294"/>
                  <a:ext cx="1339469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84CA92DE-B34C-8948-AE0B-DB045DDCD3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75753" y="5134294"/>
                  <a:ext cx="1339469" cy="430887"/>
                </a:xfrm>
                <a:prstGeom prst="rect">
                  <a:avLst/>
                </a:prstGeom>
                <a:blipFill>
                  <a:blip r:embed="rId10"/>
                  <a:stretch>
                    <a:fillRect l="-4717" b="-8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EEBC77FA-D9CC-FF4F-BFC1-C0A3B3592BD2}"/>
                  </a:ext>
                </a:extLst>
              </p:cNvPr>
              <p:cNvSpPr txBox="1"/>
              <p:nvPr/>
            </p:nvSpPr>
            <p:spPr>
              <a:xfrm>
                <a:off x="7746605" y="5134294"/>
                <a:ext cx="102278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EEBC77FA-D9CC-FF4F-BFC1-C0A3B3592B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6605" y="5134294"/>
                <a:ext cx="1022780" cy="430887"/>
              </a:xfrm>
              <a:prstGeom prst="rect">
                <a:avLst/>
              </a:prstGeom>
              <a:blipFill>
                <a:blip r:embed="rId11"/>
                <a:stretch>
                  <a:fillRect l="-6098" t="-5714" r="-6098" b="-3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6" name="Group 45">
            <a:extLst>
              <a:ext uri="{FF2B5EF4-FFF2-40B4-BE49-F238E27FC236}">
                <a16:creationId xmlns:a16="http://schemas.microsoft.com/office/drawing/2014/main" id="{34629874-7E76-8C4F-8925-14F6972228D4}"/>
              </a:ext>
            </a:extLst>
          </p:cNvPr>
          <p:cNvGrpSpPr/>
          <p:nvPr/>
        </p:nvGrpSpPr>
        <p:grpSpPr>
          <a:xfrm>
            <a:off x="6666988" y="5088127"/>
            <a:ext cx="3431983" cy="1478923"/>
            <a:chOff x="6666988" y="5088127"/>
            <a:chExt cx="3431983" cy="1478923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0E0F61F-399C-284E-8336-901303346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666988" y="5626096"/>
              <a:ext cx="1140525" cy="85539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EF31BED7-F319-B14C-958D-BC04779D46CA}"/>
                    </a:ext>
                  </a:extLst>
                </p:cNvPr>
                <p:cNvSpPr txBox="1"/>
                <p:nvPr/>
              </p:nvSpPr>
              <p:spPr>
                <a:xfrm>
                  <a:off x="7904491" y="5920719"/>
                  <a:ext cx="1595630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i="1" dirty="0"/>
                    <a:t>Negative</a:t>
                  </a:r>
                </a:p>
                <a:p>
                  <a:r>
                    <a:rPr lang="en-US" dirty="0"/>
                    <a:t>Complement </a:t>
                  </a:r>
                  <a14:m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𝒁</m:t>
                      </m:r>
                    </m:oMath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EF31BED7-F319-B14C-958D-BC04779D46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04491" y="5920719"/>
                  <a:ext cx="1595630" cy="646331"/>
                </a:xfrm>
                <a:prstGeom prst="rect">
                  <a:avLst/>
                </a:prstGeom>
                <a:blipFill>
                  <a:blip r:embed="rId13"/>
                  <a:stretch>
                    <a:fillRect l="-2362" t="-1923" b="-153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DCABF855-F6B8-984A-A0C7-B3E7FDE04694}"/>
                    </a:ext>
                  </a:extLst>
                </p:cNvPr>
                <p:cNvSpPr/>
                <p:nvPr/>
              </p:nvSpPr>
              <p:spPr>
                <a:xfrm>
                  <a:off x="8700768" y="5088127"/>
                  <a:ext cx="1398203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DCABF855-F6B8-984A-A0C7-B3E7FDE0469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00768" y="5088127"/>
                  <a:ext cx="1398203" cy="523220"/>
                </a:xfrm>
                <a:prstGeom prst="rect">
                  <a:avLst/>
                </a:prstGeom>
                <a:blipFill>
                  <a:blip r:embed="rId14"/>
                  <a:stretch>
                    <a:fillRect r="-1802"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89594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057A53C8-80C7-CC46-B3ED-8179FF656A4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dirty="0"/>
                  <a:t>Input partial shape assumptions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sz="3200" dirty="0"/>
                  <a:t>Pre-aligned </a:t>
                </a:r>
                <a:r>
                  <a:rPr lang="en-US" sz="3200" dirty="0">
                    <a:solidFill>
                      <a:srgbClr val="C00000"/>
                    </a:solidFill>
                  </a:rPr>
                  <a:t>orientations</a:t>
                </a:r>
                <a:r>
                  <a:rPr lang="en-US" sz="3200" dirty="0"/>
                  <a:t>.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sz="3200" dirty="0">
                    <a:solidFill>
                      <a:srgbClr val="C00000"/>
                    </a:solidFill>
                  </a:rPr>
                  <a:t>Translated</a:t>
                </a:r>
                <a:r>
                  <a:rPr lang="en-US" sz="3200" dirty="0"/>
                  <a:t> to the center of a bounding box.</a:t>
                </a:r>
                <a:br>
                  <a:rPr lang="en-US" sz="3200" dirty="0"/>
                </a:b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sz="3200" dirty="0"/>
                  <a:t> No supervision of the location in the entire object.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057A53C8-80C7-CC46-B3ED-8179FF656A4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75ACA9E9-DB05-E845-907A-79A4D5E4D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 Training Details (Cont’d)</a:t>
            </a:r>
          </a:p>
        </p:txBody>
      </p:sp>
    </p:spTree>
    <p:extLst>
      <p:ext uri="{BB962C8B-B14F-4D97-AF65-F5344CB8AC3E}">
        <p14:creationId xmlns:p14="http://schemas.microsoft.com/office/powerpoint/2010/main" val="109903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585DE54-1EF2-4B4C-A48A-9D8671AE43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 err="1"/>
              <a:t>ShapeNet</a:t>
            </a:r>
            <a:r>
              <a:rPr lang="en-US" dirty="0"/>
              <a:t> Dataset [Sung et al., 2017]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Train a neural network for each of 9 categories.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Create all possible partial shapes by taking sets of connected components.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Randomly split each category into 80/20 for training/test.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100 embedding dimension for all experiments.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3F5EE98-8113-4941-8CB7-BC1815492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91882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E45C644-9149-CA45-BE36-53CFDF00B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Complementary Shape Retrievals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469F57-1B1F-6C47-A87E-A5D30B964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6000"/>
            <a:ext cx="12192000" cy="36484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3049FF-61BB-824F-A025-3FC3D6A14BDD}"/>
              </a:ext>
            </a:extLst>
          </p:cNvPr>
          <p:cNvSpPr txBox="1"/>
          <p:nvPr/>
        </p:nvSpPr>
        <p:spPr>
          <a:xfrm>
            <a:off x="197927" y="1828800"/>
            <a:ext cx="2042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Source Sans Pro" panose="020B0503030403020204" pitchFamily="34" charset="77"/>
              </a:rPr>
              <a:t>Query (pink)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6A3A8F-F501-5E41-BF99-3D7452FC638F}"/>
              </a:ext>
            </a:extLst>
          </p:cNvPr>
          <p:cNvSpPr txBox="1"/>
          <p:nvPr/>
        </p:nvSpPr>
        <p:spPr>
          <a:xfrm>
            <a:off x="2791219" y="1828800"/>
            <a:ext cx="4658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Source Sans Pro" panose="020B0503030403020204" pitchFamily="34" charset="77"/>
              </a:rPr>
              <a:t>Top-ranked Retrievals (green)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88D7946-7D2D-B94B-87D1-45C23E31D014}"/>
              </a:ext>
            </a:extLst>
          </p:cNvPr>
          <p:cNvGrpSpPr/>
          <p:nvPr/>
        </p:nvGrpSpPr>
        <p:grpSpPr>
          <a:xfrm>
            <a:off x="2595744" y="2417224"/>
            <a:ext cx="6537591" cy="3636735"/>
            <a:chOff x="2595744" y="2417224"/>
            <a:chExt cx="6537591" cy="363673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F544AEC-7ADB-DE45-A518-20A4B6B38A3C}"/>
                </a:ext>
              </a:extLst>
            </p:cNvPr>
            <p:cNvSpPr/>
            <p:nvPr/>
          </p:nvSpPr>
          <p:spPr>
            <a:xfrm>
              <a:off x="2595744" y="2417224"/>
              <a:ext cx="1881663" cy="1881663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ED8134F-70DF-554D-8DE2-3C265450901D}"/>
                </a:ext>
              </a:extLst>
            </p:cNvPr>
            <p:cNvSpPr/>
            <p:nvPr/>
          </p:nvSpPr>
          <p:spPr>
            <a:xfrm>
              <a:off x="7856172" y="4776796"/>
              <a:ext cx="1277163" cy="1277163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C521996-81D0-7E41-988D-3C75964488B0}"/>
              </a:ext>
            </a:extLst>
          </p:cNvPr>
          <p:cNvGrpSpPr/>
          <p:nvPr/>
        </p:nvGrpSpPr>
        <p:grpSpPr>
          <a:xfrm>
            <a:off x="5457746" y="2417224"/>
            <a:ext cx="3966415" cy="3636735"/>
            <a:chOff x="5457746" y="2417224"/>
            <a:chExt cx="3966415" cy="3636735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383B54D-F406-164E-A41C-E61B0530939C}"/>
                </a:ext>
              </a:extLst>
            </p:cNvPr>
            <p:cNvSpPr/>
            <p:nvPr/>
          </p:nvSpPr>
          <p:spPr>
            <a:xfrm>
              <a:off x="7542498" y="2417224"/>
              <a:ext cx="1881663" cy="1881663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602CAE7-C00C-304B-BBCD-0DCE8DB50D93}"/>
                </a:ext>
              </a:extLst>
            </p:cNvPr>
            <p:cNvSpPr/>
            <p:nvPr/>
          </p:nvSpPr>
          <p:spPr>
            <a:xfrm>
              <a:off x="5457746" y="4776796"/>
              <a:ext cx="1277163" cy="1277163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9490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E45C644-9149-CA45-BE36-53CFDF00B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Complementary Shape Retrievals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469F57-1B1F-6C47-A87E-A5D30B964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6000"/>
            <a:ext cx="12192000" cy="36484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AEC6AC-4106-3A47-AF8F-DCFE77BB300B}"/>
              </a:ext>
            </a:extLst>
          </p:cNvPr>
          <p:cNvSpPr txBox="1"/>
          <p:nvPr/>
        </p:nvSpPr>
        <p:spPr>
          <a:xfrm>
            <a:off x="197927" y="1828800"/>
            <a:ext cx="2042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Source Sans Pro" panose="020B0503030403020204" pitchFamily="34" charset="77"/>
              </a:rPr>
              <a:t>Query (pink)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9E215E-8CE3-E24B-88BE-D08F3693C070}"/>
              </a:ext>
            </a:extLst>
          </p:cNvPr>
          <p:cNvSpPr txBox="1"/>
          <p:nvPr/>
        </p:nvSpPr>
        <p:spPr>
          <a:xfrm>
            <a:off x="2791219" y="1828800"/>
            <a:ext cx="4658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Source Sans Pro" panose="020B0503030403020204" pitchFamily="34" charset="77"/>
              </a:rPr>
              <a:t>Top-ranked Retrievals (green)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8C3129B-A01B-BA4E-A6A6-3B776FC2F382}"/>
              </a:ext>
            </a:extLst>
          </p:cNvPr>
          <p:cNvGrpSpPr/>
          <p:nvPr/>
        </p:nvGrpSpPr>
        <p:grpSpPr>
          <a:xfrm>
            <a:off x="2779675" y="2317376"/>
            <a:ext cx="6301264" cy="3999497"/>
            <a:chOff x="2779675" y="2317376"/>
            <a:chExt cx="6301264" cy="399949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23F0D06-6832-0C48-B431-1CEC7FC0F115}"/>
                </a:ext>
              </a:extLst>
            </p:cNvPr>
            <p:cNvSpPr/>
            <p:nvPr/>
          </p:nvSpPr>
          <p:spPr>
            <a:xfrm>
              <a:off x="2779675" y="2317376"/>
              <a:ext cx="2060339" cy="2060339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0D0F2A0-10D3-2C41-8C44-16E59140E07B}"/>
                </a:ext>
              </a:extLst>
            </p:cNvPr>
            <p:cNvSpPr/>
            <p:nvPr/>
          </p:nvSpPr>
          <p:spPr>
            <a:xfrm>
              <a:off x="7188766" y="4424700"/>
              <a:ext cx="1892173" cy="1892173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8077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E45C644-9149-CA45-BE36-53CFDF00B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Complementary Shape Retrievals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469F57-1B1F-6C47-A87E-A5D30B964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286000"/>
            <a:ext cx="12191997" cy="36484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577E11-9EB1-8C4B-8A89-B1208918C02D}"/>
              </a:ext>
            </a:extLst>
          </p:cNvPr>
          <p:cNvSpPr txBox="1"/>
          <p:nvPr/>
        </p:nvSpPr>
        <p:spPr>
          <a:xfrm>
            <a:off x="197927" y="1828800"/>
            <a:ext cx="2042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Source Sans Pro" panose="020B0503030403020204" pitchFamily="34" charset="77"/>
              </a:rPr>
              <a:t>Query (pink)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79DFF2-5BD2-9143-AC36-9EE2B0135199}"/>
              </a:ext>
            </a:extLst>
          </p:cNvPr>
          <p:cNvSpPr txBox="1"/>
          <p:nvPr/>
        </p:nvSpPr>
        <p:spPr>
          <a:xfrm>
            <a:off x="2791219" y="1828800"/>
            <a:ext cx="4658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Source Sans Pro" panose="020B0503030403020204" pitchFamily="34" charset="77"/>
              </a:rPr>
              <a:t>Top-ranked Retrievals (green)</a:t>
            </a:r>
          </a:p>
        </p:txBody>
      </p:sp>
    </p:spTree>
    <p:extLst>
      <p:ext uri="{BB962C8B-B14F-4D97-AF65-F5344CB8AC3E}">
        <p14:creationId xmlns:p14="http://schemas.microsoft.com/office/powerpoint/2010/main" val="2716414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E45C644-9149-CA45-BE36-53CFDF00B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Interchangeable Shape Retrievals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469F57-1B1F-6C47-A87E-A5D30B964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286000"/>
            <a:ext cx="12191997" cy="36484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740897-BEC4-EC4A-8232-2F693E94575C}"/>
              </a:ext>
            </a:extLst>
          </p:cNvPr>
          <p:cNvSpPr txBox="1"/>
          <p:nvPr/>
        </p:nvSpPr>
        <p:spPr>
          <a:xfrm>
            <a:off x="674019" y="1828800"/>
            <a:ext cx="10903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Source Sans Pro" panose="020B0503030403020204" pitchFamily="34" charset="77"/>
              </a:rPr>
              <a:t>Query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1B51CF-7A8D-284F-ADC7-0E92DAA44438}"/>
              </a:ext>
            </a:extLst>
          </p:cNvPr>
          <p:cNvSpPr txBox="1"/>
          <p:nvPr/>
        </p:nvSpPr>
        <p:spPr>
          <a:xfrm>
            <a:off x="2791219" y="1828800"/>
            <a:ext cx="35092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Source Sans Pro" panose="020B0503030403020204" pitchFamily="34" charset="77"/>
              </a:rPr>
              <a:t>Top-ranked Retrievals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8E9C5D0-DF85-4448-ACCB-C4B186C39290}"/>
              </a:ext>
            </a:extLst>
          </p:cNvPr>
          <p:cNvGrpSpPr/>
          <p:nvPr/>
        </p:nvGrpSpPr>
        <p:grpSpPr>
          <a:xfrm>
            <a:off x="5207566" y="2385694"/>
            <a:ext cx="4224022" cy="3599947"/>
            <a:chOff x="5207566" y="2385694"/>
            <a:chExt cx="4224022" cy="359994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A0D0F01-B988-7141-8183-14FC79CA6DAE}"/>
                </a:ext>
              </a:extLst>
            </p:cNvPr>
            <p:cNvSpPr/>
            <p:nvPr/>
          </p:nvSpPr>
          <p:spPr>
            <a:xfrm>
              <a:off x="7560592" y="2385694"/>
              <a:ext cx="1870996" cy="1870996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109914F-4355-A44C-9C96-F8F368A694E0}"/>
                </a:ext>
              </a:extLst>
            </p:cNvPr>
            <p:cNvSpPr/>
            <p:nvPr/>
          </p:nvSpPr>
          <p:spPr>
            <a:xfrm>
              <a:off x="5207566" y="4114645"/>
              <a:ext cx="1870996" cy="1870996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5882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E45C644-9149-CA45-BE36-53CFDF00B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Interchangeable Shape Retrievals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469F57-1B1F-6C47-A87E-A5D30B964A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804"/>
          <a:stretch/>
        </p:blipFill>
        <p:spPr>
          <a:xfrm>
            <a:off x="3" y="3957145"/>
            <a:ext cx="12191993" cy="19773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740897-BEC4-EC4A-8232-2F693E94575C}"/>
              </a:ext>
            </a:extLst>
          </p:cNvPr>
          <p:cNvSpPr txBox="1"/>
          <p:nvPr/>
        </p:nvSpPr>
        <p:spPr>
          <a:xfrm>
            <a:off x="674019" y="1828800"/>
            <a:ext cx="10903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Source Sans Pro" panose="020B0503030403020204" pitchFamily="34" charset="77"/>
              </a:rPr>
              <a:t>Query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1B51CF-7A8D-284F-ADC7-0E92DAA44438}"/>
              </a:ext>
            </a:extLst>
          </p:cNvPr>
          <p:cNvSpPr txBox="1"/>
          <p:nvPr/>
        </p:nvSpPr>
        <p:spPr>
          <a:xfrm>
            <a:off x="2791219" y="1828800"/>
            <a:ext cx="35092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Source Sans Pro" panose="020B0503030403020204" pitchFamily="34" charset="77"/>
              </a:rPr>
              <a:t>Top-ranked Retrievals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BD62DD-E958-7041-B89B-FC9DFD5D10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307"/>
          <a:stretch/>
        </p:blipFill>
        <p:spPr>
          <a:xfrm>
            <a:off x="3" y="2286000"/>
            <a:ext cx="12191993" cy="181303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D95F47BB-B555-044A-908E-8E05758F0D16}"/>
              </a:ext>
            </a:extLst>
          </p:cNvPr>
          <p:cNvSpPr/>
          <p:nvPr/>
        </p:nvSpPr>
        <p:spPr>
          <a:xfrm>
            <a:off x="5002613" y="2270079"/>
            <a:ext cx="2154931" cy="2154931"/>
          </a:xfrm>
          <a:prstGeom prst="ellipse">
            <a:avLst/>
          </a:prstGeom>
          <a:noFill/>
          <a:ln w="28575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71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F5D663C-207E-3B49-8362-5ED6778B9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600" y="125730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Evaluation metrics using </a:t>
            </a:r>
            <a:r>
              <a:rPr lang="en-US" i="1" dirty="0"/>
              <a:t>ranks</a:t>
            </a:r>
            <a:r>
              <a:rPr lang="en-US" dirty="0"/>
              <a:t> of </a:t>
            </a:r>
            <a:r>
              <a:rPr lang="en-US" i="1" dirty="0"/>
              <a:t>ground truth</a:t>
            </a:r>
            <a:r>
              <a:rPr lang="en-US" dirty="0"/>
              <a:t> complements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E45C644-9149-CA45-BE36-53CFDF00B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Complementarity Evaluation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21E70B8-8098-924F-B3CE-2A26B61F240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75360" y="2726266"/>
          <a:ext cx="10241280" cy="23774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560320">
                  <a:extLst>
                    <a:ext uri="{9D8B030D-6E8A-4147-A177-3AD203B41FA5}">
                      <a16:colId xmlns:a16="http://schemas.microsoft.com/office/drawing/2014/main" val="3301879438"/>
                    </a:ext>
                  </a:extLst>
                </a:gridCol>
                <a:gridCol w="2560320">
                  <a:extLst>
                    <a:ext uri="{9D8B030D-6E8A-4147-A177-3AD203B41FA5}">
                      <a16:colId xmlns:a16="http://schemas.microsoft.com/office/drawing/2014/main" val="2170380526"/>
                    </a:ext>
                  </a:extLst>
                </a:gridCol>
                <a:gridCol w="2560320">
                  <a:extLst>
                    <a:ext uri="{9D8B030D-6E8A-4147-A177-3AD203B41FA5}">
                      <a16:colId xmlns:a16="http://schemas.microsoft.com/office/drawing/2014/main" val="1840350080"/>
                    </a:ext>
                  </a:extLst>
                </a:gridCol>
                <a:gridCol w="2560320">
                  <a:extLst>
                    <a:ext uri="{9D8B030D-6E8A-4147-A177-3AD203B41FA5}">
                      <a16:colId xmlns:a16="http://schemas.microsoft.com/office/drawing/2014/main" val="4025384444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Source Sans Pro" panose="020B0503030403020204" pitchFamily="34" charset="7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ource Sans Pro" panose="020B0503030403020204" pitchFamily="34" charset="77"/>
                        </a:rPr>
                        <a:t>Recall@10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ource Sans Pro" panose="020B0503030403020204" pitchFamily="34" charset="77"/>
                        </a:rPr>
                        <a:t>Median</a:t>
                      </a:r>
                      <a:br>
                        <a:rPr lang="en-US" sz="2400" dirty="0">
                          <a:latin typeface="Source Sans Pro" panose="020B0503030403020204" pitchFamily="34" charset="77"/>
                        </a:rPr>
                      </a:br>
                      <a:r>
                        <a:rPr lang="en-US" sz="2400" dirty="0">
                          <a:latin typeface="Source Sans Pro" panose="020B0503030403020204" pitchFamily="34" charset="77"/>
                        </a:rPr>
                        <a:t>Percentile Rank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ource Sans Pro" panose="020B0503030403020204" pitchFamily="34" charset="77"/>
                        </a:rPr>
                        <a:t>Mean</a:t>
                      </a:r>
                      <a:br>
                        <a:rPr lang="en-US" sz="2400" dirty="0">
                          <a:latin typeface="Source Sans Pro" panose="020B0503030403020204" pitchFamily="34" charset="77"/>
                        </a:rPr>
                      </a:br>
                      <a:r>
                        <a:rPr lang="en-US" sz="2400" dirty="0">
                          <a:latin typeface="Source Sans Pro" panose="020B0503030403020204" pitchFamily="34" charset="77"/>
                        </a:rPr>
                        <a:t>Percentile Rank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4179862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Source Sans Pro" panose="020B0503030403020204" pitchFamily="34" charset="77"/>
                        </a:rPr>
                        <a:t>ComplementMe</a:t>
                      </a:r>
                      <a:endParaRPr lang="en-US" sz="2400" dirty="0">
                        <a:latin typeface="Source Sans Pro" panose="020B0503030403020204" pitchFamily="34" charset="7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Source Sans Pro" panose="020B0503030403020204" pitchFamily="34" charset="77"/>
                        </a:rPr>
                        <a:t>23.5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Source Sans Pro" panose="020B0503030403020204" pitchFamily="34" charset="77"/>
                        </a:rPr>
                        <a:t>97.9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Source Sans Pro" panose="020B0503030403020204" pitchFamily="34" charset="77"/>
                        </a:rPr>
                        <a:t>94.8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26537188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Source Sans Pro" panose="020B0503030403020204" pitchFamily="34" charset="77"/>
                        </a:rPr>
                        <a:t>Ours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Source Sans Pro" panose="020B0503030403020204" pitchFamily="34" charset="77"/>
                        </a:rPr>
                        <a:t>32.9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Source Sans Pro" panose="020B0503030403020204" pitchFamily="34" charset="77"/>
                        </a:rPr>
                        <a:t>98.4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Source Sans Pro" panose="020B0503030403020204" pitchFamily="34" charset="77"/>
                        </a:rPr>
                        <a:t>95.2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3656674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5A11054-6CC1-AC4B-B57D-E4169A8C03D1}"/>
              </a:ext>
            </a:extLst>
          </p:cNvPr>
          <p:cNvSpPr txBox="1"/>
          <p:nvPr/>
        </p:nvSpPr>
        <p:spPr>
          <a:xfrm>
            <a:off x="3761066" y="5308600"/>
            <a:ext cx="46698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Source Sans Pro" panose="020B0503030403020204" pitchFamily="34" charset="77"/>
              </a:rPr>
              <a:t>Average of all categories. </a:t>
            </a:r>
            <a:r>
              <a:rPr lang="en-US" sz="2000" b="1" dirty="0">
                <a:latin typeface="Source Sans Pro" panose="020B0503030403020204" pitchFamily="34" charset="77"/>
              </a:rPr>
              <a:t>Higher</a:t>
            </a:r>
            <a:r>
              <a:rPr lang="en-US" sz="2000" dirty="0">
                <a:latin typeface="Source Sans Pro" panose="020B0503030403020204" pitchFamily="34" charset="77"/>
              </a:rPr>
              <a:t> is better.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408FCAA-A75B-CA4F-8A14-05C564683C4A}"/>
              </a:ext>
            </a:extLst>
          </p:cNvPr>
          <p:cNvSpPr/>
          <p:nvPr/>
        </p:nvSpPr>
        <p:spPr>
          <a:xfrm>
            <a:off x="3867462" y="2623279"/>
            <a:ext cx="1828800" cy="2560320"/>
          </a:xfrm>
          <a:prstGeom prst="roundRect">
            <a:avLst>
              <a:gd name="adj" fmla="val 8793"/>
            </a:avLst>
          </a:prstGeom>
          <a:ln w="28575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49D3766-6C80-EA43-9193-6D7B0B191B09}"/>
              </a:ext>
            </a:extLst>
          </p:cNvPr>
          <p:cNvSpPr/>
          <p:nvPr/>
        </p:nvSpPr>
        <p:spPr>
          <a:xfrm>
            <a:off x="6175947" y="2623279"/>
            <a:ext cx="4937760" cy="2560320"/>
          </a:xfrm>
          <a:prstGeom prst="roundRect">
            <a:avLst>
              <a:gd name="adj" fmla="val 8334"/>
            </a:avLst>
          </a:prstGeom>
          <a:ln w="28575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15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6D4A3E-3A44-184E-9D31-52558BBBC4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Heavy burden of annotations.</a:t>
            </a:r>
          </a:p>
          <a:p>
            <a:r>
              <a:rPr lang="en-US" dirty="0"/>
              <a:t>Hard to define proper names and boundaries of parts.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D53CAE9-5E9C-3F4A-AD64-A06548BAE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571B533-A549-1248-8AD8-73EE0E3065ED}"/>
              </a:ext>
            </a:extLst>
          </p:cNvPr>
          <p:cNvGrpSpPr/>
          <p:nvPr/>
        </p:nvGrpSpPr>
        <p:grpSpPr>
          <a:xfrm>
            <a:off x="4050128" y="3193262"/>
            <a:ext cx="4565271" cy="2937668"/>
            <a:chOff x="4097426" y="1757915"/>
            <a:chExt cx="4565271" cy="293766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3A057FD-132F-A746-9B42-A4B44B008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7426" y="1757915"/>
              <a:ext cx="4565271" cy="264130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5573C84-D6F8-754A-AA4F-DC63C06F2C27}"/>
                </a:ext>
              </a:extLst>
            </p:cNvPr>
            <p:cNvSpPr txBox="1"/>
            <p:nvPr/>
          </p:nvSpPr>
          <p:spPr>
            <a:xfrm>
              <a:off x="5542331" y="4418584"/>
              <a:ext cx="16754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444444"/>
                  </a:solidFill>
                  <a:latin typeface="Source Sans Pro" panose="020B0503030403020204" pitchFamily="34" charset="77"/>
                  <a:ea typeface="Roboto" charset="0"/>
                  <a:cs typeface="Roboto" charset="0"/>
                </a:rPr>
                <a:t>[Chaudhuri et al., 2011]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991C857-B14B-BE47-892F-8CF9AFECFD9F}"/>
              </a:ext>
            </a:extLst>
          </p:cNvPr>
          <p:cNvGrpSpPr/>
          <p:nvPr/>
        </p:nvGrpSpPr>
        <p:grpSpPr>
          <a:xfrm>
            <a:off x="528599" y="3303764"/>
            <a:ext cx="3259892" cy="2633336"/>
            <a:chOff x="481303" y="2062247"/>
            <a:chExt cx="3259892" cy="263333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DC80E3C-1BE3-D240-A238-B5B73EDCB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303" y="2062247"/>
              <a:ext cx="3259892" cy="233035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F1F508-9B12-4A4A-9702-47CD8CB5DA16}"/>
                </a:ext>
              </a:extLst>
            </p:cNvPr>
            <p:cNvSpPr txBox="1"/>
            <p:nvPr/>
          </p:nvSpPr>
          <p:spPr>
            <a:xfrm>
              <a:off x="1238254" y="4418584"/>
              <a:ext cx="17459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444444"/>
                  </a:solidFill>
                  <a:latin typeface="Roboto" charset="0"/>
                  <a:ea typeface="Roboto" charset="0"/>
                  <a:cs typeface="Roboto" charset="0"/>
                </a:rPr>
                <a:t>[Chaudhuri et al., 2013]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33104EB-ADFA-C646-A1DE-C0370EA59190}"/>
              </a:ext>
            </a:extLst>
          </p:cNvPr>
          <p:cNvGrpSpPr/>
          <p:nvPr/>
        </p:nvGrpSpPr>
        <p:grpSpPr>
          <a:xfrm>
            <a:off x="8891751" y="2718666"/>
            <a:ext cx="3013556" cy="4184304"/>
            <a:chOff x="8781393" y="2673696"/>
            <a:chExt cx="3013556" cy="418430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94D43E8-E9E7-D543-B3FC-342057D30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1393" y="2673696"/>
              <a:ext cx="2131633" cy="2065417"/>
            </a:xfrm>
            <a:prstGeom prst="rect">
              <a:avLst/>
            </a:prstGeom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B06CE47-44EF-F14C-B831-6FB00ED49AF9}"/>
                </a:ext>
              </a:extLst>
            </p:cNvPr>
            <p:cNvSpPr/>
            <p:nvPr/>
          </p:nvSpPr>
          <p:spPr>
            <a:xfrm>
              <a:off x="9805002" y="3105175"/>
              <a:ext cx="1284748" cy="1212490"/>
            </a:xfrm>
            <a:prstGeom prst="ellipse">
              <a:avLst/>
            </a:prstGeom>
            <a:noFill/>
            <a:ln w="28575">
              <a:solidFill>
                <a:srgbClr val="CF2467"/>
              </a:solidFill>
              <a:headEnd type="none" w="med" len="med"/>
              <a:tailEnd type="arrow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3FB2A43-A5E3-BE49-A617-561D7E5E62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899238" y="4556235"/>
              <a:ext cx="1750412" cy="2301765"/>
            </a:xfrm>
            <a:prstGeom prst="rect">
              <a:avLst/>
            </a:prstGeom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73A2EA6-E39F-854E-87E9-660C1C43B1C7}"/>
                </a:ext>
              </a:extLst>
            </p:cNvPr>
            <p:cNvSpPr/>
            <p:nvPr/>
          </p:nvSpPr>
          <p:spPr>
            <a:xfrm>
              <a:off x="9590881" y="4645289"/>
              <a:ext cx="1196595" cy="1176166"/>
            </a:xfrm>
            <a:prstGeom prst="ellipse">
              <a:avLst/>
            </a:prstGeom>
            <a:noFill/>
            <a:ln w="28575">
              <a:solidFill>
                <a:srgbClr val="CF2467"/>
              </a:solidFill>
              <a:headEnd type="none" w="med" len="med"/>
              <a:tailEnd type="arrow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2A93EF7-4FFA-4B40-8F59-180512F90338}"/>
                </a:ext>
              </a:extLst>
            </p:cNvPr>
            <p:cNvSpPr txBox="1"/>
            <p:nvPr/>
          </p:nvSpPr>
          <p:spPr>
            <a:xfrm>
              <a:off x="10768931" y="4177864"/>
              <a:ext cx="851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Name?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27EA901-CA7B-5A4D-80DF-4F091727A339}"/>
                </a:ext>
              </a:extLst>
            </p:cNvPr>
            <p:cNvSpPr txBox="1"/>
            <p:nvPr/>
          </p:nvSpPr>
          <p:spPr>
            <a:xfrm>
              <a:off x="10594428" y="5659821"/>
              <a:ext cx="12005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Boundary?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8372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C5618B4-8C71-0340-A90A-8EC9A6909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050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Evaluation with </a:t>
            </a:r>
            <a:r>
              <a:rPr lang="en-US" i="1" dirty="0"/>
              <a:t>single</a:t>
            </a:r>
            <a:r>
              <a:rPr lang="en-US" dirty="0"/>
              <a:t> parts with semantic labels</a:t>
            </a:r>
            <a:br>
              <a:rPr lang="en-US" dirty="0"/>
            </a:br>
            <a:r>
              <a:rPr lang="en-US" dirty="0"/>
              <a:t>[Yi et al., 2016]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F300928-4DC0-414D-B06A-13ABC21BF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Interchangeability Evaluation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D43A4C-1A9B-EF4C-878C-ABD619418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" y="2969750"/>
            <a:ext cx="11521440" cy="305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7916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C5618B4-8C71-0340-A90A-8EC9A69093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Evaluation with </a:t>
            </a:r>
            <a:r>
              <a:rPr lang="en-US" i="1" dirty="0"/>
              <a:t>single</a:t>
            </a:r>
            <a:r>
              <a:rPr lang="en-US" dirty="0"/>
              <a:t> parts [Yi et al., 2016]</a:t>
            </a:r>
            <a:br>
              <a:rPr lang="en-US" dirty="0"/>
            </a:br>
            <a:r>
              <a:rPr lang="en-US" dirty="0"/>
              <a:t>: Ratio of the same </a:t>
            </a:r>
            <a:r>
              <a:rPr lang="en-US" i="1" dirty="0"/>
              <a:t>semantic</a:t>
            </a:r>
            <a:r>
              <a:rPr lang="en-US" dirty="0"/>
              <a:t> labels in neighbors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F300928-4DC0-414D-B06A-13ABC21BF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Interchangeability Evaluation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494D83-C2B6-CB41-AB05-C878E0514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970" y="2743200"/>
            <a:ext cx="5070061" cy="384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41724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37731E4-E160-9947-81DA-7044EFBA32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Completing synthetic scan data [Sung et al., 2015]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7BE65D6-7224-6B46-BA4D-429D818FC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Partial Scan Completion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C1831F-BF8D-0F43-B586-2BF515CC2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43200"/>
            <a:ext cx="12192000" cy="18167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F61017-59F1-DC42-9CD2-7E8A8697CF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59276"/>
            <a:ext cx="12192000" cy="18197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1B00A1-4F35-3947-9A0E-D921340ACA29}"/>
              </a:ext>
            </a:extLst>
          </p:cNvPr>
          <p:cNvSpPr txBox="1"/>
          <p:nvPr/>
        </p:nvSpPr>
        <p:spPr>
          <a:xfrm>
            <a:off x="674019" y="2286000"/>
            <a:ext cx="10903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Source Sans Pro" panose="020B0503030403020204" pitchFamily="34" charset="77"/>
              </a:rPr>
              <a:t>Query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61A022-9B45-9548-A231-A3C69FB31E64}"/>
              </a:ext>
            </a:extLst>
          </p:cNvPr>
          <p:cNvSpPr txBox="1"/>
          <p:nvPr/>
        </p:nvSpPr>
        <p:spPr>
          <a:xfrm>
            <a:off x="2604267" y="2286000"/>
            <a:ext cx="21066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Source Sans Pro" panose="020B0503030403020204" pitchFamily="34" charset="77"/>
              </a:rPr>
              <a:t>ICP Retrieval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90BE0D-AF98-604E-9606-9B4A5366A7F0}"/>
              </a:ext>
            </a:extLst>
          </p:cNvPr>
          <p:cNvSpPr txBox="1"/>
          <p:nvPr/>
        </p:nvSpPr>
        <p:spPr>
          <a:xfrm>
            <a:off x="6165741" y="2286000"/>
            <a:ext cx="47500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Source Sans Pro" panose="020B0503030403020204" pitchFamily="34" charset="77"/>
              </a:rPr>
              <a:t>Complement Retrieval (Green)</a:t>
            </a:r>
          </a:p>
        </p:txBody>
      </p:sp>
    </p:spTree>
    <p:extLst>
      <p:ext uri="{BB962C8B-B14F-4D97-AF65-F5344CB8AC3E}">
        <p14:creationId xmlns:p14="http://schemas.microsoft.com/office/powerpoint/2010/main" val="11395537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37731E4-E160-9947-81DA-7044EFBA32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Completing synthetic scan data [Sung et al., 2015]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7BE65D6-7224-6B46-BA4D-429D818FC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Partial Scan Completion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C1831F-BF8D-0F43-B586-2BF515CC2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743201"/>
            <a:ext cx="12188952" cy="18192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F61017-59F1-DC42-9CD2-7E8A8697CF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60749"/>
            <a:ext cx="12192000" cy="18167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1B00A1-4F35-3947-9A0E-D921340ACA29}"/>
              </a:ext>
            </a:extLst>
          </p:cNvPr>
          <p:cNvSpPr txBox="1"/>
          <p:nvPr/>
        </p:nvSpPr>
        <p:spPr>
          <a:xfrm>
            <a:off x="674019" y="2286000"/>
            <a:ext cx="10903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Source Sans Pro" panose="020B0503030403020204" pitchFamily="34" charset="77"/>
              </a:rPr>
              <a:t>Query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61A022-9B45-9548-A231-A3C69FB31E64}"/>
              </a:ext>
            </a:extLst>
          </p:cNvPr>
          <p:cNvSpPr txBox="1"/>
          <p:nvPr/>
        </p:nvSpPr>
        <p:spPr>
          <a:xfrm>
            <a:off x="2604267" y="2286000"/>
            <a:ext cx="21066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Source Sans Pro" panose="020B0503030403020204" pitchFamily="34" charset="77"/>
              </a:rPr>
              <a:t>ICP Retrieval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90BE0D-AF98-604E-9606-9B4A5366A7F0}"/>
              </a:ext>
            </a:extLst>
          </p:cNvPr>
          <p:cNvSpPr txBox="1"/>
          <p:nvPr/>
        </p:nvSpPr>
        <p:spPr>
          <a:xfrm>
            <a:off x="6165741" y="2286000"/>
            <a:ext cx="47500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Source Sans Pro" panose="020B0503030403020204" pitchFamily="34" charset="77"/>
              </a:rPr>
              <a:t>Complement Retrieval (Green)</a:t>
            </a:r>
          </a:p>
        </p:txBody>
      </p:sp>
    </p:spTree>
    <p:extLst>
      <p:ext uri="{BB962C8B-B14F-4D97-AF65-F5344CB8AC3E}">
        <p14:creationId xmlns:p14="http://schemas.microsoft.com/office/powerpoint/2010/main" val="398365456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D36F1A-EB89-3A43-A59F-62A6B914C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complete only at the level of components.</a:t>
            </a:r>
          </a:p>
          <a:p>
            <a:r>
              <a:rPr lang="en-US" dirty="0"/>
              <a:t>May not be able to handle small and thin parts.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4B2875C-E7F5-F749-84CA-1C57CC84F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0866738-D655-B244-8014-2AA83A9C178C}"/>
              </a:ext>
            </a:extLst>
          </p:cNvPr>
          <p:cNvGrpSpPr/>
          <p:nvPr/>
        </p:nvGrpSpPr>
        <p:grpSpPr>
          <a:xfrm>
            <a:off x="106680" y="3655008"/>
            <a:ext cx="7808517" cy="2236642"/>
            <a:chOff x="0" y="255657"/>
            <a:chExt cx="17368929" cy="497508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94B7B96-4A23-9448-A4CF-D9DEE1AA5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335709"/>
              <a:ext cx="4837176" cy="281498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1A989E9-D14B-714C-913B-33994067E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63635" y="1478801"/>
              <a:ext cx="4837176" cy="252879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C6EEA3A-52C7-004C-8922-295CA8834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27270" y="463641"/>
              <a:ext cx="3657600" cy="4559121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5EAB5C7-335E-E042-A85A-F78311AA9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711329" y="255657"/>
              <a:ext cx="3657600" cy="4975089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6593B5E-E3A2-004D-9FC7-143D24C85FAD}"/>
              </a:ext>
            </a:extLst>
          </p:cNvPr>
          <p:cNvGrpSpPr/>
          <p:nvPr/>
        </p:nvGrpSpPr>
        <p:grpSpPr>
          <a:xfrm>
            <a:off x="8490022" y="3540073"/>
            <a:ext cx="3595298" cy="2466511"/>
            <a:chOff x="17907317" y="0"/>
            <a:chExt cx="7997226" cy="548640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AE80E15-9129-604E-83A2-FB0DE23E3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000991" y="0"/>
              <a:ext cx="2770421" cy="548640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E575D46-AA20-C042-B8ED-5834BFEA67D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067367" y="646430"/>
              <a:ext cx="4837176" cy="4193540"/>
            </a:xfrm>
            <a:prstGeom prst="rect">
              <a:avLst/>
            </a:prstGeom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42B2023-7742-7247-890E-DA75EF135908}"/>
                </a:ext>
              </a:extLst>
            </p:cNvPr>
            <p:cNvSpPr/>
            <p:nvPr/>
          </p:nvSpPr>
          <p:spPr>
            <a:xfrm>
              <a:off x="17907317" y="2740336"/>
              <a:ext cx="2044740" cy="2048257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96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B2D02BB-F786-5744-A242-4924DB9650FA}"/>
                </a:ext>
              </a:extLst>
            </p:cNvPr>
            <p:cNvSpPr/>
            <p:nvPr/>
          </p:nvSpPr>
          <p:spPr>
            <a:xfrm>
              <a:off x="22062010" y="1788979"/>
              <a:ext cx="3335632" cy="3338192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96"/>
            </a:p>
          </p:txBody>
        </p:sp>
      </p:grpSp>
    </p:spTree>
    <p:extLst>
      <p:ext uri="{BB962C8B-B14F-4D97-AF65-F5344CB8AC3E}">
        <p14:creationId xmlns:p14="http://schemas.microsoft.com/office/powerpoint/2010/main" val="111460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2A30981-C6F7-2543-8C7B-DB4574CE2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Propose a neural network framework to jointly learn </a:t>
            </a:r>
            <a:r>
              <a:rPr lang="en-US" dirty="0">
                <a:solidFill>
                  <a:srgbClr val="C00000"/>
                </a:solidFill>
              </a:rPr>
              <a:t>complementarity</a:t>
            </a:r>
            <a:r>
              <a:rPr lang="en-US" dirty="0"/>
              <a:t> and </a:t>
            </a:r>
            <a:r>
              <a:rPr lang="en-US" dirty="0">
                <a:solidFill>
                  <a:srgbClr val="C00000"/>
                </a:solidFill>
              </a:rPr>
              <a:t>interchangeability</a:t>
            </a:r>
            <a:r>
              <a:rPr lang="en-US" dirty="0"/>
              <a:t> relations.</a:t>
            </a:r>
            <a:br>
              <a:rPr lang="en-US" dirty="0"/>
            </a:br>
            <a:endParaRPr lang="en-US" sz="600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Encode complementarity and interchangeability as </a:t>
            </a:r>
            <a:r>
              <a:rPr lang="en-US" dirty="0">
                <a:solidFill>
                  <a:srgbClr val="C00000"/>
                </a:solidFill>
              </a:rPr>
              <a:t>inter-</a:t>
            </a:r>
            <a:r>
              <a:rPr lang="en-US" dirty="0"/>
              <a:t> and </a:t>
            </a:r>
            <a:r>
              <a:rPr lang="en-US" dirty="0">
                <a:solidFill>
                  <a:srgbClr val="C00000"/>
                </a:solidFill>
              </a:rPr>
              <a:t>intra-</a:t>
            </a:r>
            <a:r>
              <a:rPr lang="en-US" dirty="0"/>
              <a:t>relations in a </a:t>
            </a:r>
            <a:r>
              <a:rPr lang="en-US" dirty="0">
                <a:solidFill>
                  <a:srgbClr val="C00000"/>
                </a:solidFill>
              </a:rPr>
              <a:t>dual</a:t>
            </a:r>
            <a:r>
              <a:rPr lang="en-US" dirty="0"/>
              <a:t> embedding space.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en-US" dirty="0"/>
              <a:t>Introduce</a:t>
            </a:r>
            <a:r>
              <a:rPr lang="en-US" dirty="0">
                <a:solidFill>
                  <a:srgbClr val="C00000"/>
                </a:solidFill>
              </a:rPr>
              <a:t> a fuzzy set representation</a:t>
            </a:r>
            <a:r>
              <a:rPr lang="en-US" dirty="0"/>
              <a:t> for an one-to-</a:t>
            </a:r>
            <a:r>
              <a:rPr lang="en-US" i="1" dirty="0"/>
              <a:t>N</a:t>
            </a:r>
            <a:r>
              <a:rPr lang="en-US" dirty="0"/>
              <a:t> mapping.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Utilize the trained model for shape completion/analysis.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F2C7E1-0FB5-DC4F-969C-A5D1DB54C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5496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0B3D8C0-5B37-CB4C-A95F-8EEC01CBA6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More sophisticated shape analysis. E.g., </a:t>
            </a:r>
          </a:p>
          <a:p>
            <a:pPr lvl="1"/>
            <a:r>
              <a:rPr lang="en-US" i="1" dirty="0"/>
              <a:t>Horizontal</a:t>
            </a:r>
            <a:r>
              <a:rPr lang="en-US" dirty="0"/>
              <a:t> relations: Interchangeability</a:t>
            </a:r>
          </a:p>
          <a:p>
            <a:pPr lvl="1"/>
            <a:r>
              <a:rPr lang="en-US" i="1" dirty="0"/>
              <a:t>Vertical</a:t>
            </a:r>
            <a:r>
              <a:rPr lang="en-US" dirty="0"/>
              <a:t> relations: (Functional) inclusion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63CC9A-B71C-D948-9351-6125344F8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B4A3150-B6DB-1F45-8B61-82402078AF96}"/>
              </a:ext>
            </a:extLst>
          </p:cNvPr>
          <p:cNvGrpSpPr/>
          <p:nvPr/>
        </p:nvGrpSpPr>
        <p:grpSpPr>
          <a:xfrm>
            <a:off x="2438400" y="3631562"/>
            <a:ext cx="7315200" cy="2926080"/>
            <a:chOff x="2438400" y="3552732"/>
            <a:chExt cx="7315200" cy="2926080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59AF568E-586C-3143-84E5-0BBB4346C642}"/>
                </a:ext>
              </a:extLst>
            </p:cNvPr>
            <p:cNvCxnSpPr/>
            <p:nvPr/>
          </p:nvCxnSpPr>
          <p:spPr>
            <a:xfrm>
              <a:off x="2438400" y="6478812"/>
              <a:ext cx="7315200" cy="0"/>
            </a:xfrm>
            <a:prstGeom prst="straightConnector1">
              <a:avLst/>
            </a:prstGeom>
            <a:ln w="28575">
              <a:tailEnd type="arrow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E653E1B-CF01-4C41-8BC9-1042CBCCC1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38400" y="3552732"/>
              <a:ext cx="0" cy="2926080"/>
            </a:xfrm>
            <a:prstGeom prst="straightConnector1">
              <a:avLst/>
            </a:prstGeom>
            <a:ln w="28575">
              <a:tailEnd type="arrow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1DB6A12-3375-4B4A-9407-F3878B09FD92}"/>
                </a:ext>
              </a:extLst>
            </p:cNvPr>
            <p:cNvSpPr txBox="1"/>
            <p:nvPr/>
          </p:nvSpPr>
          <p:spPr>
            <a:xfrm>
              <a:off x="7878087" y="6006666"/>
              <a:ext cx="18755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Interchangeability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50A0CBE-7BC9-2247-9199-38BC58AC8A9D}"/>
                </a:ext>
              </a:extLst>
            </p:cNvPr>
            <p:cNvSpPr txBox="1"/>
            <p:nvPr/>
          </p:nvSpPr>
          <p:spPr>
            <a:xfrm>
              <a:off x="2544085" y="3552732"/>
              <a:ext cx="10230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Inclusion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30EA9E5-8FD8-6841-BBF5-C2CDF9ED8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5429" y="4838200"/>
            <a:ext cx="2194560" cy="16459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C53988B-B26B-4348-B83F-1CA0851792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5429" y="3296587"/>
            <a:ext cx="2194560" cy="16459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D2C19CE-AEB6-C04E-B691-FA1ACE50BE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2012" y="4838200"/>
            <a:ext cx="2194560" cy="16459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49C3EA3-B61C-184A-98F6-5670BD0B40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2012" y="3296587"/>
            <a:ext cx="2194560" cy="1645920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68BD981-B588-784C-8E80-89E17D115780}"/>
              </a:ext>
            </a:extLst>
          </p:cNvPr>
          <p:cNvCxnSpPr>
            <a:cxnSpLocks/>
          </p:cNvCxnSpPr>
          <p:nvPr/>
        </p:nvCxnSpPr>
        <p:spPr>
          <a:xfrm>
            <a:off x="5455920" y="4242216"/>
            <a:ext cx="1280160" cy="1280160"/>
          </a:xfrm>
          <a:prstGeom prst="straightConnector1">
            <a:avLst/>
          </a:prstGeom>
          <a:ln w="38100">
            <a:solidFill>
              <a:srgbClr val="0082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11032C8-8988-E04D-8C58-1C7EBB991266}"/>
              </a:ext>
            </a:extLst>
          </p:cNvPr>
          <p:cNvCxnSpPr>
            <a:cxnSpLocks/>
          </p:cNvCxnSpPr>
          <p:nvPr/>
        </p:nvCxnSpPr>
        <p:spPr>
          <a:xfrm flipH="1">
            <a:off x="5455920" y="4242216"/>
            <a:ext cx="1280160" cy="1280160"/>
          </a:xfrm>
          <a:prstGeom prst="straightConnector1">
            <a:avLst/>
          </a:prstGeom>
          <a:ln w="38100">
            <a:solidFill>
              <a:srgbClr val="0082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004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C81E2B3-E5F9-7D41-A118-925422F97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620AE46-D8A3-4D4A-B1DB-240FD26B90E1}"/>
              </a:ext>
            </a:extLst>
          </p:cNvPr>
          <p:cNvGrpSpPr/>
          <p:nvPr/>
        </p:nvGrpSpPr>
        <p:grpSpPr>
          <a:xfrm>
            <a:off x="3444240" y="3403600"/>
            <a:ext cx="5303520" cy="3352800"/>
            <a:chOff x="6494644" y="1080655"/>
            <a:chExt cx="23586713" cy="14824360"/>
          </a:xfrm>
        </p:grpSpPr>
        <p:sp>
          <p:nvSpPr>
            <p:cNvPr id="8" name="Parallelogram 7">
              <a:extLst>
                <a:ext uri="{FF2B5EF4-FFF2-40B4-BE49-F238E27FC236}">
                  <a16:creationId xmlns:a16="http://schemas.microsoft.com/office/drawing/2014/main" id="{0F71154C-D404-2244-9EAD-CFA3BA792B93}"/>
                </a:ext>
              </a:extLst>
            </p:cNvPr>
            <p:cNvSpPr/>
            <p:nvPr/>
          </p:nvSpPr>
          <p:spPr>
            <a:xfrm>
              <a:off x="6494644" y="11420067"/>
              <a:ext cx="23586713" cy="3752432"/>
            </a:xfrm>
            <a:prstGeom prst="parallelogram">
              <a:avLst>
                <a:gd name="adj" fmla="val 93362"/>
              </a:avLst>
            </a:prstGeom>
            <a:solidFill>
              <a:schemeClr val="accent6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824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44F2FF0-3CE1-A940-BA7E-F4512A79EC3E}"/>
                </a:ext>
              </a:extLst>
            </p:cNvPr>
            <p:cNvSpPr/>
            <p:nvPr/>
          </p:nvSpPr>
          <p:spPr>
            <a:xfrm>
              <a:off x="14904720" y="12471959"/>
              <a:ext cx="6766560" cy="18762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824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ECD1B7-CB1E-064F-9209-A8EB4C9CB8E7}"/>
                </a:ext>
              </a:extLst>
            </p:cNvPr>
            <p:cNvSpPr txBox="1"/>
            <p:nvPr/>
          </p:nvSpPr>
          <p:spPr>
            <a:xfrm>
              <a:off x="7703697" y="13022431"/>
              <a:ext cx="1612616" cy="23134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i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g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2673456-62F9-2445-B131-97265DA1CC2D}"/>
                </a:ext>
              </a:extLst>
            </p:cNvPr>
            <p:cNvGrpSpPr/>
            <p:nvPr/>
          </p:nvGrpSpPr>
          <p:grpSpPr>
            <a:xfrm>
              <a:off x="16211953" y="13207611"/>
              <a:ext cx="4152095" cy="536061"/>
              <a:chOff x="16267371" y="13207611"/>
              <a:chExt cx="4152095" cy="536061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CF16F4D3-DC44-1A41-A21E-806EB7BD850A}"/>
                  </a:ext>
                </a:extLst>
              </p:cNvPr>
              <p:cNvSpPr/>
              <p:nvPr/>
            </p:nvSpPr>
            <p:spPr>
              <a:xfrm>
                <a:off x="16267371" y="13207611"/>
                <a:ext cx="536061" cy="536061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824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5A6B4CD7-4A62-6149-B25D-C701C67426EC}"/>
                  </a:ext>
                </a:extLst>
              </p:cNvPr>
              <p:cNvSpPr/>
              <p:nvPr/>
            </p:nvSpPr>
            <p:spPr>
              <a:xfrm>
                <a:off x="19883405" y="13207611"/>
                <a:ext cx="536061" cy="536061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824"/>
              </a:p>
            </p:txBody>
          </p:sp>
        </p:grp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5DC5495-E24C-0746-909C-B3B83F9DE519}"/>
                </a:ext>
              </a:extLst>
            </p:cNvPr>
            <p:cNvCxnSpPr/>
            <p:nvPr/>
          </p:nvCxnSpPr>
          <p:spPr>
            <a:xfrm>
              <a:off x="18288000" y="5181600"/>
              <a:ext cx="0" cy="8118764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5CA86A8-BA2F-E54D-B2E7-BA27894BE511}"/>
                </a:ext>
              </a:extLst>
            </p:cNvPr>
            <p:cNvCxnSpPr>
              <a:cxnSpLocks/>
              <a:stCxn id="29" idx="4"/>
              <a:endCxn id="9" idx="2"/>
            </p:cNvCxnSpPr>
            <p:nvPr/>
          </p:nvCxnSpPr>
          <p:spPr>
            <a:xfrm>
              <a:off x="14242473" y="5167202"/>
              <a:ext cx="662247" cy="8242865"/>
            </a:xfrm>
            <a:prstGeom prst="lin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6D18516-97CC-B44E-A7A2-3EE11DB0CF88}"/>
                </a:ext>
              </a:extLst>
            </p:cNvPr>
            <p:cNvCxnSpPr>
              <a:cxnSpLocks/>
              <a:stCxn id="29" idx="4"/>
              <a:endCxn id="9" idx="6"/>
            </p:cNvCxnSpPr>
            <p:nvPr/>
          </p:nvCxnSpPr>
          <p:spPr>
            <a:xfrm>
              <a:off x="14242473" y="5167202"/>
              <a:ext cx="7428807" cy="8242865"/>
            </a:xfrm>
            <a:prstGeom prst="lin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BA475C7-AC97-244E-A17A-92808D2EB96C}"/>
                </a:ext>
              </a:extLst>
            </p:cNvPr>
            <p:cNvCxnSpPr>
              <a:cxnSpLocks/>
              <a:stCxn id="30" idx="4"/>
              <a:endCxn id="9" idx="6"/>
            </p:cNvCxnSpPr>
            <p:nvPr/>
          </p:nvCxnSpPr>
          <p:spPr>
            <a:xfrm flipH="1">
              <a:off x="21671280" y="5167202"/>
              <a:ext cx="662248" cy="8242865"/>
            </a:xfrm>
            <a:prstGeom prst="lin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C24851D-E240-5141-AAA0-1C69EC2EEDB9}"/>
                </a:ext>
              </a:extLst>
            </p:cNvPr>
            <p:cNvCxnSpPr>
              <a:cxnSpLocks/>
              <a:stCxn id="30" idx="4"/>
              <a:endCxn id="9" idx="2"/>
            </p:cNvCxnSpPr>
            <p:nvPr/>
          </p:nvCxnSpPr>
          <p:spPr>
            <a:xfrm flipH="1">
              <a:off x="14904720" y="5167202"/>
              <a:ext cx="7428808" cy="8242865"/>
            </a:xfrm>
            <a:prstGeom prst="line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id="{285EFF0D-7BA2-8B4F-8040-27394603F54E}"/>
                </a:ext>
              </a:extLst>
            </p:cNvPr>
            <p:cNvSpPr/>
            <p:nvPr/>
          </p:nvSpPr>
          <p:spPr>
            <a:xfrm>
              <a:off x="6494644" y="3115502"/>
              <a:ext cx="23586713" cy="3752432"/>
            </a:xfrm>
            <a:prstGeom prst="parallelogram">
              <a:avLst>
                <a:gd name="adj" fmla="val 93362"/>
              </a:avLst>
            </a:prstGeom>
            <a:solidFill>
              <a:schemeClr val="accent5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824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BDE330E-535C-124F-B71D-0E758E6D80D3}"/>
                </a:ext>
              </a:extLst>
            </p:cNvPr>
            <p:cNvSpPr txBox="1"/>
            <p:nvPr/>
          </p:nvSpPr>
          <p:spPr>
            <a:xfrm>
              <a:off x="7856971" y="4717867"/>
              <a:ext cx="1306063" cy="23134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i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f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8C2EA07-CB73-3848-98C6-FF725F66E28D}"/>
                </a:ext>
              </a:extLst>
            </p:cNvPr>
            <p:cNvGrpSpPr/>
            <p:nvPr/>
          </p:nvGrpSpPr>
          <p:grpSpPr>
            <a:xfrm>
              <a:off x="13974442" y="4631141"/>
              <a:ext cx="8627116" cy="536061"/>
              <a:chOff x="14368659" y="4631141"/>
              <a:chExt cx="8627116" cy="536061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68386163-3AFC-9C4D-A55B-ADA85C20F91A}"/>
                  </a:ext>
                </a:extLst>
              </p:cNvPr>
              <p:cNvSpPr/>
              <p:nvPr/>
            </p:nvSpPr>
            <p:spPr>
              <a:xfrm>
                <a:off x="14368659" y="4631141"/>
                <a:ext cx="536061" cy="536061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824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3E1FC481-6F22-DA47-A2E5-28503046C26C}"/>
                  </a:ext>
                </a:extLst>
              </p:cNvPr>
              <p:cNvSpPr/>
              <p:nvPr/>
            </p:nvSpPr>
            <p:spPr>
              <a:xfrm>
                <a:off x="22459714" y="4631141"/>
                <a:ext cx="536061" cy="536061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824"/>
              </a:p>
            </p:txBody>
          </p:sp>
        </p:grp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5BD38A5-3DC6-9A4D-86CC-25C4C34ED1C5}"/>
                </a:ext>
              </a:extLst>
            </p:cNvPr>
            <p:cNvCxnSpPr>
              <a:cxnSpLocks/>
              <a:stCxn id="29" idx="6"/>
              <a:endCxn id="30" idx="2"/>
            </p:cNvCxnSpPr>
            <p:nvPr/>
          </p:nvCxnSpPr>
          <p:spPr>
            <a:xfrm>
              <a:off x="14510503" y="4899172"/>
              <a:ext cx="7554994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5C23313-62F6-F441-9F7F-225B88BD5560}"/>
                </a:ext>
              </a:extLst>
            </p:cNvPr>
            <p:cNvCxnSpPr>
              <a:cxnSpLocks/>
              <a:stCxn id="31" idx="6"/>
              <a:endCxn id="32" idx="2"/>
            </p:cNvCxnSpPr>
            <p:nvPr/>
          </p:nvCxnSpPr>
          <p:spPr>
            <a:xfrm>
              <a:off x="16748014" y="13475642"/>
              <a:ext cx="3079973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0298599-F4DE-9649-9B55-0DEA12E83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41526" y="1184563"/>
              <a:ext cx="4701308" cy="352598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D1154BE-ACD9-5D49-942D-E5A9FEB3F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95710" y="11443853"/>
              <a:ext cx="5948216" cy="4461162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62A71BD-63D8-1542-833D-AEFCB8907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093383" y="1080655"/>
              <a:ext cx="5689600" cy="426720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E518505-18BA-3A4A-95FE-404BCC345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430836" y="10896600"/>
              <a:ext cx="6197600" cy="4648200"/>
            </a:xfrm>
            <a:prstGeom prst="rect">
              <a:avLst/>
            </a:prstGeom>
          </p:spPr>
        </p:pic>
      </p:grpSp>
      <p:graphicFrame>
        <p:nvGraphicFramePr>
          <p:cNvPr id="34" name="Content Placeholder 33">
            <a:extLst>
              <a:ext uri="{FF2B5EF4-FFF2-40B4-BE49-F238E27FC236}">
                <a16:creationId xmlns:a16="http://schemas.microsoft.com/office/drawing/2014/main" id="{B7EED6F2-75CE-6F4A-BD77-29C7D86CE7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0339268"/>
              </p:ext>
            </p:extLst>
          </p:nvPr>
        </p:nvGraphicFramePr>
        <p:xfrm>
          <a:off x="838200" y="1460500"/>
          <a:ext cx="10515600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3988436559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728006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285750" indent="-285750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Source Sans Pro" panose="020B0503030403020204" pitchFamily="34" charset="77"/>
                        </a:rPr>
                        <a:t>The anonymous reviews</a:t>
                      </a:r>
                    </a:p>
                    <a:p>
                      <a:pPr marL="285750" indent="-285750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Source Sans Pro" panose="020B0503030403020204" pitchFamily="34" charset="77"/>
                        </a:rPr>
                        <a:t>NSF grants IIS-1528025, DMS-1521608, and DMS-1546206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Source Sans Pro" panose="020B0503030403020204" pitchFamily="34" charset="77"/>
                        </a:rPr>
                        <a:t>Adobe systems</a:t>
                      </a:r>
                    </a:p>
                    <a:p>
                      <a:pPr marL="285750" indent="-285750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Source Sans Pro" panose="020B0503030403020204" pitchFamily="34" charset="77"/>
                        </a:rPr>
                        <a:t>Amazon AWS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Source Sans Pro" panose="020B0503030403020204" pitchFamily="34" charset="77"/>
                        </a:rPr>
                        <a:t>Autodesk corporations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Source Sans Pro" panose="020B0503030403020204" pitchFamily="34" charset="77"/>
                        </a:rPr>
                        <a:t>The Korea foundation for advanced studies</a:t>
                      </a:r>
                    </a:p>
                    <a:p>
                      <a:pPr marL="285750" indent="-285750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Source Sans Pro" panose="020B0503030403020204" pitchFamily="34" charset="77"/>
                        </a:rPr>
                        <a:t>The Eric and Wendy Schmidt Postdoctoral Grant</a:t>
                      </a:r>
                      <a:br>
                        <a:rPr lang="en-US" sz="2000" b="0" dirty="0">
                          <a:solidFill>
                            <a:schemeClr val="tx1"/>
                          </a:solidFill>
                          <a:latin typeface="Source Sans Pro" panose="020B0503030403020204" pitchFamily="34" charset="77"/>
                        </a:rPr>
                      </a:b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Source Sans Pro" panose="020B0503030403020204" pitchFamily="34" charset="77"/>
                        </a:rPr>
                        <a:t>for Women in Mathematical and Computing Sciences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Source Sans Pro" panose="020B0503030403020204" pitchFamily="34" charset="77"/>
                        </a:rPr>
                        <a:t>Stanford Bio-X travel subsidy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4435404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46175060-D993-E941-81BB-B103C550C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863389" y="2960800"/>
            <a:ext cx="69368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201208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E5DE6C20-15ED-364D-89CF-DFF0D7DE92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2926080"/>
            <a:ext cx="10972800" cy="329184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3200" dirty="0">
                <a:latin typeface="Source Sans Pro" panose="020B0503030403020204" pitchFamily="34" charset="77"/>
              </a:rPr>
              <a:t>Learning Fuzzy Set Representations of Partial Shapes</a:t>
            </a:r>
            <a:br>
              <a:rPr lang="en-US" sz="3200" dirty="0">
                <a:latin typeface="Source Sans Pro" panose="020B0503030403020204" pitchFamily="34" charset="77"/>
              </a:rPr>
            </a:br>
            <a:r>
              <a:rPr lang="en-US" sz="3200" dirty="0">
                <a:latin typeface="Source Sans Pro" panose="020B0503030403020204" pitchFamily="34" charset="77"/>
              </a:rPr>
              <a:t>on Dual Embedding Spaces</a:t>
            </a:r>
          </a:p>
          <a:p>
            <a:pPr>
              <a:lnSpc>
                <a:spcPct val="120000"/>
              </a:lnSpc>
            </a:pPr>
            <a:r>
              <a:rPr lang="en-US" sz="1200" dirty="0">
                <a:latin typeface="Source Sans Pro" panose="020B0503030403020204" pitchFamily="34" charset="77"/>
              </a:rPr>
              <a:t> </a:t>
            </a:r>
            <a:br>
              <a:rPr lang="en-US" dirty="0">
                <a:latin typeface="Source Sans Pro" panose="020B0503030403020204" pitchFamily="34" charset="77"/>
              </a:rPr>
            </a:br>
            <a:r>
              <a:rPr lang="en-US" sz="2600" b="1" dirty="0">
                <a:solidFill>
                  <a:srgbClr val="C00000"/>
                </a:solidFill>
                <a:latin typeface="Source Sans Pro" panose="020B0503030403020204" pitchFamily="34" charset="77"/>
                <a:ea typeface="Roboto Medium" charset="0"/>
                <a:cs typeface="Roboto Medium" charset="0"/>
              </a:rPr>
              <a:t>Minhyuk Sung</a:t>
            </a:r>
            <a:r>
              <a:rPr lang="en-US" sz="2600" dirty="0">
                <a:latin typeface="Source Sans Pro" panose="020B0503030403020204" pitchFamily="34" charset="77"/>
                <a:ea typeface="Roboto Medium" charset="0"/>
                <a:cs typeface="Roboto Medium" charset="0"/>
              </a:rPr>
              <a:t> | </a:t>
            </a:r>
            <a:r>
              <a:rPr lang="en-US" sz="2600" dirty="0" err="1">
                <a:latin typeface="Source Sans Pro" panose="020B0503030403020204" pitchFamily="34" charset="77"/>
              </a:rPr>
              <a:t>mhsung@cs.stanford.edu</a:t>
            </a:r>
            <a:br>
              <a:rPr lang="en-US" sz="2600" dirty="0">
                <a:latin typeface="Source Sans Pro" panose="020B0503030403020204" pitchFamily="34" charset="77"/>
              </a:rPr>
            </a:br>
            <a:r>
              <a:rPr lang="en-US" sz="2600" b="1" dirty="0">
                <a:solidFill>
                  <a:srgbClr val="C00000"/>
                </a:solidFill>
                <a:latin typeface="Source Sans Pro" panose="020B0503030403020204" pitchFamily="34" charset="77"/>
              </a:rPr>
              <a:t>Project webpage</a:t>
            </a:r>
            <a:r>
              <a:rPr lang="en-US" sz="2600" dirty="0">
                <a:latin typeface="Source Sans Pro" panose="020B0503030403020204" pitchFamily="34" charset="77"/>
              </a:rPr>
              <a:t> | https://mhsung.github.io/fuzzy-set-dual.html</a:t>
            </a:r>
            <a:br>
              <a:rPr lang="en-US" sz="2600" dirty="0">
                <a:latin typeface="Source Sans Pro" panose="020B0503030403020204" pitchFamily="34" charset="77"/>
              </a:rPr>
            </a:br>
            <a:r>
              <a:rPr lang="en-US" sz="2600" i="1" u="sng" dirty="0">
                <a:solidFill>
                  <a:srgbClr val="0070C0"/>
                </a:solidFill>
                <a:latin typeface="Source Sans Pro" panose="020B0503030403020204" pitchFamily="34" charset="77"/>
              </a:rPr>
              <a:t>C</a:t>
            </a:r>
            <a:r>
              <a:rPr lang="en-US" i="1" u="sng" dirty="0">
                <a:solidFill>
                  <a:srgbClr val="0070C0"/>
                </a:solidFill>
              </a:rPr>
              <a:t>onditionally awarded the Replicability Stamp</a:t>
            </a:r>
            <a:endParaRPr lang="en-US" sz="2600" i="1" u="sng" dirty="0">
              <a:solidFill>
                <a:srgbClr val="0070C0"/>
              </a:solidFill>
              <a:latin typeface="Source Sans Pro" panose="020B0503030403020204" pitchFamily="34" charset="77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289403C-4248-DA47-B157-B369157668B1}"/>
              </a:ext>
            </a:extLst>
          </p:cNvPr>
          <p:cNvGrpSpPr/>
          <p:nvPr/>
        </p:nvGrpSpPr>
        <p:grpSpPr>
          <a:xfrm>
            <a:off x="1882130" y="1556088"/>
            <a:ext cx="8427740" cy="998915"/>
            <a:chOff x="1882130" y="1556088"/>
            <a:chExt cx="8427740" cy="998915"/>
          </a:xfrm>
        </p:grpSpPr>
        <p:sp>
          <p:nvSpPr>
            <p:cNvPr id="9" name="Text Placeholder 1">
              <a:extLst>
                <a:ext uri="{FF2B5EF4-FFF2-40B4-BE49-F238E27FC236}">
                  <a16:creationId xmlns:a16="http://schemas.microsoft.com/office/drawing/2014/main" id="{5F84EC1C-2C64-5440-A88E-F48F5919DE8D}"/>
                </a:ext>
              </a:extLst>
            </p:cNvPr>
            <p:cNvSpPr txBox="1">
              <a:spLocks/>
            </p:cNvSpPr>
            <p:nvPr/>
          </p:nvSpPr>
          <p:spPr>
            <a:xfrm>
              <a:off x="1882130" y="1556088"/>
              <a:ext cx="8427740" cy="99891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en-US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Source Sans Pro" charset="0"/>
                  <a:ea typeface="Source Sans Pro" charset="0"/>
                  <a:cs typeface="Source Sans Pro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800" b="1" dirty="0">
                  <a:solidFill>
                    <a:schemeClr val="tx1"/>
                  </a:solidFill>
                </a:rPr>
                <a:t>THANK YOU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C9A8E5D-F4E3-3A4A-BE7C-60D43378269B}"/>
                </a:ext>
              </a:extLst>
            </p:cNvPr>
            <p:cNvCxnSpPr>
              <a:cxnSpLocks/>
            </p:cNvCxnSpPr>
            <p:nvPr/>
          </p:nvCxnSpPr>
          <p:spPr>
            <a:xfrm>
              <a:off x="4267200" y="2522218"/>
              <a:ext cx="365760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7176012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4052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0AA795-1911-2349-82C1-DB7B91FDA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0500"/>
            <a:ext cx="10515600" cy="4351338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 err="1"/>
              <a:t>ComplementMe</a:t>
            </a:r>
            <a:r>
              <a:rPr lang="en-US" sz="2800" dirty="0"/>
              <a:t> [Sung et al., 2017]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Assemble </a:t>
            </a:r>
            <a:r>
              <a:rPr lang="en-US" i="1" dirty="0" err="1"/>
              <a:t>uncurated</a:t>
            </a:r>
            <a:r>
              <a:rPr lang="en-US" dirty="0"/>
              <a:t> and </a:t>
            </a:r>
            <a:r>
              <a:rPr lang="en-US" i="1" dirty="0"/>
              <a:t>unlabeled</a:t>
            </a:r>
            <a:r>
              <a:rPr lang="en-US" dirty="0"/>
              <a:t> components.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Learn a relation from a partial shape to a single component.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B75F37-587A-9C4B-96AB-A27528D0E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Work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B75FFB8-6D15-5F43-B084-1C6A999291C2}"/>
              </a:ext>
            </a:extLst>
          </p:cNvPr>
          <p:cNvGrpSpPr/>
          <p:nvPr/>
        </p:nvGrpSpPr>
        <p:grpSpPr>
          <a:xfrm>
            <a:off x="859329" y="3263493"/>
            <a:ext cx="10473342" cy="3288031"/>
            <a:chOff x="494316" y="2479723"/>
            <a:chExt cx="8155369" cy="256032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B10B7C4-9B76-C841-89FD-1229FE14EEF1}"/>
                </a:ext>
              </a:extLst>
            </p:cNvPr>
            <p:cNvGrpSpPr/>
            <p:nvPr/>
          </p:nvGrpSpPr>
          <p:grpSpPr>
            <a:xfrm>
              <a:off x="494316" y="2479723"/>
              <a:ext cx="1848264" cy="2560320"/>
              <a:chOff x="509471" y="2230341"/>
              <a:chExt cx="2029072" cy="2810786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A4E358D7-77D4-F94E-82F4-D41A911533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9471" y="2230341"/>
                <a:ext cx="2029072" cy="1828800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59D486CC-93F2-094D-BACC-DBEA5DC064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4881" y="4126727"/>
                <a:ext cx="998253" cy="914400"/>
              </a:xfrm>
              <a:prstGeom prst="rect">
                <a:avLst/>
              </a:prstGeom>
            </p:spPr>
          </p:pic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698EEFF-9944-F04B-8E5F-686F9CCE8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9052" y="2479723"/>
              <a:ext cx="1848264" cy="166583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615EB6F-2EEA-CF42-9035-E6ED9D877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6444" y="4207124"/>
              <a:ext cx="1113481" cy="832919"/>
            </a:xfrm>
            <a:prstGeom prst="rect">
              <a:avLst/>
            </a:prstGeom>
          </p:spPr>
        </p:pic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BB021A6D-3C06-BF47-8D85-B6CDC224D096}"/>
                </a:ext>
              </a:extLst>
            </p:cNvPr>
            <p:cNvSpPr/>
            <p:nvPr/>
          </p:nvSpPr>
          <p:spPr>
            <a:xfrm>
              <a:off x="5315859" y="3881199"/>
              <a:ext cx="79670" cy="615636"/>
            </a:xfrm>
            <a:custGeom>
              <a:avLst/>
              <a:gdLst>
                <a:gd name="connsiteX0" fmla="*/ 0 w 262393"/>
                <a:gd name="connsiteY0" fmla="*/ 699715 h 699715"/>
                <a:gd name="connsiteX1" fmla="*/ 206734 w 262393"/>
                <a:gd name="connsiteY1" fmla="*/ 246491 h 699715"/>
                <a:gd name="connsiteX2" fmla="*/ 262393 w 262393"/>
                <a:gd name="connsiteY2" fmla="*/ 0 h 699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393" h="699715">
                  <a:moveTo>
                    <a:pt x="0" y="699715"/>
                  </a:moveTo>
                  <a:cubicBezTo>
                    <a:pt x="81501" y="531412"/>
                    <a:pt x="163002" y="363110"/>
                    <a:pt x="206734" y="246491"/>
                  </a:cubicBezTo>
                  <a:cubicBezTo>
                    <a:pt x="250466" y="129872"/>
                    <a:pt x="262393" y="0"/>
                    <a:pt x="262393" y="0"/>
                  </a:cubicBezTo>
                </a:path>
              </a:pathLst>
            </a:custGeom>
            <a:noFill/>
            <a:ln w="19050">
              <a:solidFill>
                <a:srgbClr val="444444"/>
              </a:solidFill>
              <a:headEnd type="none" w="med" len="med"/>
              <a:tailEnd type="arrow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5D20F99-BAF8-B64A-A14F-E49B93925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1421" y="2479723"/>
              <a:ext cx="1848264" cy="1665838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38E0BB6-6C3E-3044-A62D-CE9A472AD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9895" y="4207124"/>
              <a:ext cx="1071316" cy="832919"/>
            </a:xfrm>
            <a:prstGeom prst="rect">
              <a:avLst/>
            </a:prstGeom>
          </p:spPr>
        </p:pic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27CD0DCA-453B-454A-AA27-4432B6D93C85}"/>
                </a:ext>
              </a:extLst>
            </p:cNvPr>
            <p:cNvSpPr/>
            <p:nvPr/>
          </p:nvSpPr>
          <p:spPr>
            <a:xfrm>
              <a:off x="7212274" y="3497333"/>
              <a:ext cx="174216" cy="1013988"/>
            </a:xfrm>
            <a:custGeom>
              <a:avLst/>
              <a:gdLst>
                <a:gd name="connsiteX0" fmla="*/ 191259 w 191259"/>
                <a:gd name="connsiteY0" fmla="*/ 1113182 h 1113182"/>
                <a:gd name="connsiteX1" fmla="*/ 428 w 191259"/>
                <a:gd name="connsiteY1" fmla="*/ 421419 h 1113182"/>
                <a:gd name="connsiteX2" fmla="*/ 135600 w 191259"/>
                <a:gd name="connsiteY2" fmla="*/ 0 h 1113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1259" h="1113182">
                  <a:moveTo>
                    <a:pt x="191259" y="1113182"/>
                  </a:moveTo>
                  <a:cubicBezTo>
                    <a:pt x="100481" y="860065"/>
                    <a:pt x="9704" y="606949"/>
                    <a:pt x="428" y="421419"/>
                  </a:cubicBezTo>
                  <a:cubicBezTo>
                    <a:pt x="-8848" y="235889"/>
                    <a:pt x="135600" y="0"/>
                    <a:pt x="135600" y="0"/>
                  </a:cubicBezTo>
                </a:path>
              </a:pathLst>
            </a:custGeom>
            <a:noFill/>
            <a:ln w="19050">
              <a:solidFill>
                <a:srgbClr val="444444"/>
              </a:solidFill>
              <a:headEnd type="none" w="med" len="med"/>
              <a:tailEnd type="arrow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BD029FA-08EA-1C46-AA94-0E3964727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6684" y="2479723"/>
              <a:ext cx="1848264" cy="1665838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0763D07-A31D-6746-8008-58AA64B39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9039" y="4207124"/>
              <a:ext cx="983553" cy="832919"/>
            </a:xfrm>
            <a:prstGeom prst="rect">
              <a:avLst/>
            </a:prstGeom>
          </p:spPr>
        </p:pic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EB9B7C2D-4282-B345-8552-04D3E607064B}"/>
                </a:ext>
              </a:extLst>
            </p:cNvPr>
            <p:cNvSpPr/>
            <p:nvPr/>
          </p:nvSpPr>
          <p:spPr>
            <a:xfrm>
              <a:off x="2927435" y="3519061"/>
              <a:ext cx="362594" cy="1108145"/>
            </a:xfrm>
            <a:custGeom>
              <a:avLst/>
              <a:gdLst>
                <a:gd name="connsiteX0" fmla="*/ 398065 w 398065"/>
                <a:gd name="connsiteY0" fmla="*/ 1216550 h 1216550"/>
                <a:gd name="connsiteX1" fmla="*/ 40256 w 398065"/>
                <a:gd name="connsiteY1" fmla="*/ 667910 h 1216550"/>
                <a:gd name="connsiteX2" fmla="*/ 8451 w 398065"/>
                <a:gd name="connsiteY2" fmla="*/ 0 h 121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8065" h="1216550">
                  <a:moveTo>
                    <a:pt x="398065" y="1216550"/>
                  </a:moveTo>
                  <a:cubicBezTo>
                    <a:pt x="251628" y="1043609"/>
                    <a:pt x="105192" y="870668"/>
                    <a:pt x="40256" y="667910"/>
                  </a:cubicBezTo>
                  <a:cubicBezTo>
                    <a:pt x="-24680" y="465152"/>
                    <a:pt x="8451" y="0"/>
                    <a:pt x="8451" y="0"/>
                  </a:cubicBezTo>
                </a:path>
              </a:pathLst>
            </a:custGeom>
            <a:noFill/>
            <a:ln w="19050">
              <a:solidFill>
                <a:srgbClr val="444444"/>
              </a:solidFill>
              <a:headEnd type="none" w="med" len="med"/>
              <a:tailEnd type="arrow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ight Arrow 33">
              <a:extLst>
                <a:ext uri="{FF2B5EF4-FFF2-40B4-BE49-F238E27FC236}">
                  <a16:creationId xmlns:a16="http://schemas.microsoft.com/office/drawing/2014/main" id="{00933A28-FD38-4547-BEDB-F27A97F75CD7}"/>
                </a:ext>
              </a:extLst>
            </p:cNvPr>
            <p:cNvSpPr/>
            <p:nvPr/>
          </p:nvSpPr>
          <p:spPr>
            <a:xfrm>
              <a:off x="2288562" y="3243836"/>
              <a:ext cx="362139" cy="296953"/>
            </a:xfrm>
            <a:prstGeom prst="rightArrow">
              <a:avLst/>
            </a:prstGeom>
            <a:solidFill>
              <a:schemeClr val="accent3"/>
            </a:solidFill>
            <a:ln w="19050">
              <a:noFill/>
              <a:headEnd type="none" w="med" len="med"/>
              <a:tailEnd type="arrow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Right Arrow 34">
              <a:extLst>
                <a:ext uri="{FF2B5EF4-FFF2-40B4-BE49-F238E27FC236}">
                  <a16:creationId xmlns:a16="http://schemas.microsoft.com/office/drawing/2014/main" id="{0457DB6D-55E8-0048-9D98-4402FC572BF2}"/>
                </a:ext>
              </a:extLst>
            </p:cNvPr>
            <p:cNvSpPr/>
            <p:nvPr/>
          </p:nvSpPr>
          <p:spPr>
            <a:xfrm>
              <a:off x="4390930" y="3243836"/>
              <a:ext cx="362139" cy="296953"/>
            </a:xfrm>
            <a:prstGeom prst="rightArrow">
              <a:avLst/>
            </a:prstGeom>
            <a:solidFill>
              <a:schemeClr val="accent3"/>
            </a:solidFill>
            <a:ln w="19050">
              <a:noFill/>
              <a:headEnd type="none" w="med" len="med"/>
              <a:tailEnd type="arrow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Right Arrow 35">
              <a:extLst>
                <a:ext uri="{FF2B5EF4-FFF2-40B4-BE49-F238E27FC236}">
                  <a16:creationId xmlns:a16="http://schemas.microsoft.com/office/drawing/2014/main" id="{EB6E53E5-16C9-5E4B-A019-69006D815894}"/>
                </a:ext>
              </a:extLst>
            </p:cNvPr>
            <p:cNvSpPr/>
            <p:nvPr/>
          </p:nvSpPr>
          <p:spPr>
            <a:xfrm>
              <a:off x="6493298" y="3243836"/>
              <a:ext cx="362139" cy="296953"/>
            </a:xfrm>
            <a:prstGeom prst="rightArrow">
              <a:avLst/>
            </a:prstGeom>
            <a:solidFill>
              <a:schemeClr val="accent3"/>
            </a:solidFill>
            <a:ln w="19050">
              <a:noFill/>
              <a:headEnd type="none" w="med" len="med"/>
              <a:tailEnd type="arrow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3686318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79A084F-221F-AB41-87D4-E4FB53E67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938" y="5460706"/>
            <a:ext cx="6686044" cy="108727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E45C644-9149-CA45-BE36-53CFDF00B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to </a:t>
            </a:r>
            <a:r>
              <a:rPr lang="en-US" dirty="0" err="1"/>
              <a:t>ComplementMe</a:t>
            </a:r>
            <a:r>
              <a:rPr lang="en-US" sz="2800" dirty="0"/>
              <a:t> [Sung et al,. 2017]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910D44-1BBB-214F-9008-3E70266AD8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" y="1916692"/>
            <a:ext cx="2687734" cy="376794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38E7708-AD4C-EA4E-B3EE-624596D3C069}"/>
              </a:ext>
            </a:extLst>
          </p:cNvPr>
          <p:cNvCxnSpPr/>
          <p:nvPr/>
        </p:nvCxnSpPr>
        <p:spPr>
          <a:xfrm>
            <a:off x="3367906" y="6547982"/>
            <a:ext cx="7940174" cy="0"/>
          </a:xfrm>
          <a:prstGeom prst="line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50570523-E46D-064F-B365-52D439CE57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938" y="5460707"/>
            <a:ext cx="6686044" cy="108727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1C28B48-B707-6640-A655-A8E11A5FC12C}"/>
              </a:ext>
            </a:extLst>
          </p:cNvPr>
          <p:cNvGrpSpPr/>
          <p:nvPr/>
        </p:nvGrpSpPr>
        <p:grpSpPr>
          <a:xfrm>
            <a:off x="2430524" y="5236946"/>
            <a:ext cx="2682360" cy="1082648"/>
            <a:chOff x="1691640" y="3791631"/>
            <a:chExt cx="2224107" cy="840754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FF69C7C-2C2F-DC4E-A2C9-E0E36163539F}"/>
                </a:ext>
              </a:extLst>
            </p:cNvPr>
            <p:cNvCxnSpPr/>
            <p:nvPr/>
          </p:nvCxnSpPr>
          <p:spPr>
            <a:xfrm>
              <a:off x="1691640" y="3922776"/>
              <a:ext cx="2224107" cy="709609"/>
            </a:xfrm>
            <a:prstGeom prst="line">
              <a:avLst/>
            </a:prstGeom>
            <a:ln w="12700">
              <a:solidFill>
                <a:srgbClr val="444444"/>
              </a:solidFill>
              <a:tailEnd type="arrow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E4DEC7B-467B-834C-85A1-3B1E3DD4770D}"/>
                </a:ext>
              </a:extLst>
            </p:cNvPr>
            <p:cNvSpPr txBox="1"/>
            <p:nvPr/>
          </p:nvSpPr>
          <p:spPr>
            <a:xfrm>
              <a:off x="2487559" y="3791631"/>
              <a:ext cx="889987" cy="458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latin typeface="Source Sans Pro" panose="020B0503030403020204" pitchFamily="34" charset="77"/>
                  <a:ea typeface="Roboto Medium" charset="0"/>
                  <a:cs typeface="Roboto Medium" charset="0"/>
                </a:rPr>
                <a:t>Retrieval</a:t>
              </a:r>
              <a:br>
                <a:rPr lang="en-US" dirty="0">
                  <a:latin typeface="Source Sans Pro" panose="020B0503030403020204" pitchFamily="34" charset="77"/>
                  <a:ea typeface="Roboto Medium" charset="0"/>
                  <a:cs typeface="Roboto Medium" charset="0"/>
                </a:rPr>
              </a:br>
              <a:r>
                <a:rPr lang="en-US" dirty="0">
                  <a:latin typeface="Source Sans Pro" panose="020B0503030403020204" pitchFamily="34" charset="77"/>
                  <a:ea typeface="Roboto Medium" charset="0"/>
                  <a:cs typeface="Roboto Medium" charset="0"/>
                </a:rPr>
                <a:t>function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194860C-1689-8645-8FCC-D6DACED8B251}"/>
              </a:ext>
            </a:extLst>
          </p:cNvPr>
          <p:cNvGrpSpPr/>
          <p:nvPr/>
        </p:nvGrpSpPr>
        <p:grpSpPr>
          <a:xfrm>
            <a:off x="8468191" y="3504298"/>
            <a:ext cx="1939634" cy="3043684"/>
            <a:chOff x="8468191" y="3504298"/>
            <a:chExt cx="1939634" cy="3043684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0F8DCA6-5B90-1B4F-B9D7-972F163B43B9}"/>
                </a:ext>
              </a:extLst>
            </p:cNvPr>
            <p:cNvCxnSpPr/>
            <p:nvPr/>
          </p:nvCxnSpPr>
          <p:spPr>
            <a:xfrm flipH="1">
              <a:off x="8940190" y="5547788"/>
              <a:ext cx="604445" cy="1000194"/>
            </a:xfrm>
            <a:prstGeom prst="line">
              <a:avLst/>
            </a:prstGeom>
            <a:ln w="12700">
              <a:solidFill>
                <a:srgbClr val="444444"/>
              </a:solidFill>
              <a:tailEnd type="oval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CA308C4-B7BF-A848-B26F-F71CA04D5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8191" y="3504298"/>
              <a:ext cx="1939634" cy="1883974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04E4BF9-DBB3-DB42-AA4B-A28C857E0251}"/>
              </a:ext>
            </a:extLst>
          </p:cNvPr>
          <p:cNvGrpSpPr/>
          <p:nvPr/>
        </p:nvGrpSpPr>
        <p:grpSpPr>
          <a:xfrm>
            <a:off x="4033229" y="3504298"/>
            <a:ext cx="1764483" cy="3043684"/>
            <a:chOff x="4033229" y="3504298"/>
            <a:chExt cx="1764483" cy="304368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956582D-5426-304A-BC63-43D7E7CF9C16}"/>
                </a:ext>
              </a:extLst>
            </p:cNvPr>
            <p:cNvCxnSpPr/>
            <p:nvPr/>
          </p:nvCxnSpPr>
          <p:spPr>
            <a:xfrm>
              <a:off x="4900799" y="5547788"/>
              <a:ext cx="716821" cy="1000194"/>
            </a:xfrm>
            <a:prstGeom prst="line">
              <a:avLst/>
            </a:prstGeom>
            <a:ln w="12700">
              <a:solidFill>
                <a:srgbClr val="444444"/>
              </a:solidFill>
              <a:tailEnd type="oval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6ED4DD9-61AA-6A48-988B-8FAEABE42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3229" y="3504298"/>
              <a:ext cx="1764483" cy="1883974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2C04318-05C5-8B45-AA53-B2DEDC902D6F}"/>
              </a:ext>
            </a:extLst>
          </p:cNvPr>
          <p:cNvGrpSpPr/>
          <p:nvPr/>
        </p:nvGrpSpPr>
        <p:grpSpPr>
          <a:xfrm>
            <a:off x="6124432" y="3504298"/>
            <a:ext cx="2017040" cy="3044351"/>
            <a:chOff x="6124432" y="3504298"/>
            <a:chExt cx="2017040" cy="3044351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9F75395-2BE1-C74A-B60D-3ED6086E3F57}"/>
                </a:ext>
              </a:extLst>
            </p:cNvPr>
            <p:cNvCxnSpPr/>
            <p:nvPr/>
          </p:nvCxnSpPr>
          <p:spPr>
            <a:xfrm>
              <a:off x="7293881" y="5547788"/>
              <a:ext cx="0" cy="1000861"/>
            </a:xfrm>
            <a:prstGeom prst="line">
              <a:avLst/>
            </a:prstGeom>
            <a:ln w="12700">
              <a:solidFill>
                <a:srgbClr val="444444"/>
              </a:solidFill>
              <a:tailEnd type="oval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563FE6F-5766-0D45-B3D4-98C526835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4432" y="3504298"/>
              <a:ext cx="2017040" cy="188397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97C96BB-A856-A348-BCA0-96DA2AA0D639}"/>
                  </a:ext>
                </a:extLst>
              </p:cNvPr>
              <p:cNvSpPr/>
              <p:nvPr/>
            </p:nvSpPr>
            <p:spPr>
              <a:xfrm>
                <a:off x="4837831" y="5302408"/>
                <a:ext cx="1348253" cy="4037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𝒩</m:t>
                      </m:r>
                      <m:r>
                        <a:rPr lang="en-US" sz="20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Linux Libertine" charset="0"/>
                              <a:cs typeface="Linux Libertine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000" i="1">
                          <a:latin typeface="Cambria Math" charset="0"/>
                          <a:ea typeface="Linux Libertine" charset="0"/>
                          <a:cs typeface="Linux Libertine" charset="0"/>
                        </a:rPr>
                        <m:t>,</m:t>
                      </m:r>
                      <m:sSubSup>
                        <m:sSubSupPr>
                          <m:ctrlPr>
                            <a:rPr lang="en-US" sz="2000" i="1" smtClean="0">
                              <a:latin typeface="Cambria Math" panose="02040503050406030204" pitchFamily="18" charset="0"/>
                              <a:ea typeface="Linux Libertine" charset="0"/>
                              <a:cs typeface="Linux Libertine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  <a:ea typeface="Linux Libertine" charset="0"/>
                              <a:cs typeface="Linux Libertine" charset="0"/>
                            </a:rPr>
                            <m:t>1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charset="0"/>
                              <a:ea typeface="Linux Libertine" charset="0"/>
                              <a:cs typeface="Linux Libertine" charset="0"/>
                            </a:rPr>
                            <m:t>2</m:t>
                          </m:r>
                        </m:sup>
                      </m:sSubSup>
                      <m:r>
                        <a:rPr lang="en-US" sz="20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97C96BB-A856-A348-BCA0-96DA2AA0D6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7831" y="5302408"/>
                <a:ext cx="1348253" cy="403700"/>
              </a:xfrm>
              <a:prstGeom prst="rect">
                <a:avLst/>
              </a:prstGeom>
              <a:blipFill>
                <a:blip r:embed="rId9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9F5E4B4-7B23-9A4C-B7E7-D2ECD4871CE1}"/>
                  </a:ext>
                </a:extLst>
              </p:cNvPr>
              <p:cNvSpPr/>
              <p:nvPr/>
            </p:nvSpPr>
            <p:spPr>
              <a:xfrm>
                <a:off x="7405363" y="5188215"/>
                <a:ext cx="1354217" cy="4042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𝒩</m:t>
                      </m:r>
                      <m:r>
                        <a:rPr lang="en-US" sz="20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Linux Libertine" charset="0"/>
                              <a:cs typeface="Linux Libertine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2000" i="1">
                          <a:latin typeface="Cambria Math" charset="0"/>
                          <a:ea typeface="Linux Libertine" charset="0"/>
                          <a:cs typeface="Linux Libertine" charset="0"/>
                        </a:rPr>
                        <m:t>,</m:t>
                      </m:r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  <a:ea typeface="Linux Libertine" charset="0"/>
                              <a:cs typeface="Linux Libertine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  <a:ea typeface="Linux Libertine" charset="0"/>
                              <a:cs typeface="Linux Libertine" charset="0"/>
                            </a:rPr>
                            <m:t>2</m:t>
                          </m:r>
                        </m:sub>
                        <m:sup>
                          <m:r>
                            <a:rPr lang="en-US" sz="2000" i="1">
                              <a:latin typeface="Cambria Math" charset="0"/>
                              <a:ea typeface="Linux Libertine" charset="0"/>
                              <a:cs typeface="Linux Libertine" charset="0"/>
                            </a:rPr>
                            <m:t>2</m:t>
                          </m:r>
                        </m:sup>
                      </m:sSubSup>
                      <m:r>
                        <a:rPr lang="en-US" sz="20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9F5E4B4-7B23-9A4C-B7E7-D2ECD4871C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5363" y="5188215"/>
                <a:ext cx="1354217" cy="404213"/>
              </a:xfrm>
              <a:prstGeom prst="rect">
                <a:avLst/>
              </a:prstGeom>
              <a:blipFill>
                <a:blip r:embed="rId10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84B3A9A-2534-0445-A2B0-9D62BA193462}"/>
                  </a:ext>
                </a:extLst>
              </p:cNvPr>
              <p:cNvSpPr/>
              <p:nvPr/>
            </p:nvSpPr>
            <p:spPr>
              <a:xfrm>
                <a:off x="8776733" y="5596589"/>
                <a:ext cx="1354217" cy="4058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𝒩</m:t>
                      </m:r>
                      <m:r>
                        <a:rPr lang="en-US" sz="20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Linux Libertine" charset="0"/>
                              <a:cs typeface="Linux Libertine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3</m:t>
                          </m:r>
                        </m:sub>
                      </m:sSub>
                      <m:r>
                        <a:rPr lang="en-US" sz="2000" i="1">
                          <a:latin typeface="Cambria Math" charset="0"/>
                          <a:ea typeface="Linux Libertine" charset="0"/>
                          <a:cs typeface="Linux Libertine" charset="0"/>
                        </a:rPr>
                        <m:t>,</m:t>
                      </m:r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  <a:ea typeface="Linux Libertine" charset="0"/>
                              <a:cs typeface="Linux Libertine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  <a:ea typeface="Linux Libertine" charset="0"/>
                              <a:cs typeface="Linux Libertine" charset="0"/>
                            </a:rPr>
                            <m:t>3</m:t>
                          </m:r>
                        </m:sub>
                        <m:sup>
                          <m:r>
                            <a:rPr lang="en-US" sz="2000" i="1">
                              <a:latin typeface="Cambria Math" charset="0"/>
                              <a:ea typeface="Linux Libertine" charset="0"/>
                              <a:cs typeface="Linux Libertine" charset="0"/>
                            </a:rPr>
                            <m:t>2</m:t>
                          </m:r>
                        </m:sup>
                      </m:sSubSup>
                      <m:r>
                        <a:rPr lang="en-US" sz="20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84B3A9A-2534-0445-A2B0-9D62BA1934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6733" y="5596589"/>
                <a:ext cx="1354217" cy="405817"/>
              </a:xfrm>
              <a:prstGeom prst="rect">
                <a:avLst/>
              </a:prstGeom>
              <a:blipFill>
                <a:blip r:embed="rId11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A7C45D-56AF-C345-9BB5-CB65E65D72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 err="1"/>
              <a:t>ComplementMe</a:t>
            </a:r>
            <a:r>
              <a:rPr lang="en-US" dirty="0"/>
              <a:t>: Predict a Gaussian </a:t>
            </a:r>
            <a:r>
              <a:rPr lang="en-US" i="1" dirty="0"/>
              <a:t>mixture</a:t>
            </a:r>
            <a:r>
              <a:rPr lang="en-US" dirty="0"/>
              <a:t> distribution.</a:t>
            </a:r>
          </a:p>
          <a:p>
            <a:pPr lvl="1"/>
            <a:r>
              <a:rPr lang="en-US" dirty="0"/>
              <a:t>The inefficient representation increases training difficulty.</a:t>
            </a:r>
          </a:p>
          <a:p>
            <a:pPr lvl="1"/>
            <a:r>
              <a:rPr lang="en-US" dirty="0"/>
              <a:t>The multi-modality separates interchangeable shapes.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3C8C4-11E9-EC44-8C34-8E77E6F8640B}"/>
              </a:ext>
            </a:extLst>
          </p:cNvPr>
          <p:cNvSpPr txBox="1"/>
          <p:nvPr/>
        </p:nvSpPr>
        <p:spPr>
          <a:xfrm>
            <a:off x="1260388" y="5918887"/>
            <a:ext cx="2082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latin typeface="Source Sans Pro" panose="020B0503030403020204" pitchFamily="34" charset="77"/>
              </a:rPr>
              <a:t># of output </a:t>
            </a:r>
            <a:r>
              <a:rPr lang="en-US" i="1" dirty="0" err="1">
                <a:latin typeface="Source Sans Pro" panose="020B0503030403020204" pitchFamily="34" charset="77"/>
              </a:rPr>
              <a:t>params</a:t>
            </a:r>
            <a:r>
              <a:rPr lang="en-US" i="1" dirty="0">
                <a:latin typeface="Source Sans Pro" panose="020B0503030403020204" pitchFamily="34" charset="77"/>
              </a:rPr>
              <a:t>:</a:t>
            </a:r>
          </a:p>
          <a:p>
            <a:pPr algn="ctr"/>
            <a:r>
              <a:rPr lang="en-US" i="1" dirty="0">
                <a:latin typeface="Source Sans Pro" panose="020B0503030403020204" pitchFamily="34" charset="77"/>
              </a:rPr>
              <a:t>2KD + K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F8A21B-42C5-104C-B401-AF8B6B0EF2E4}"/>
              </a:ext>
            </a:extLst>
          </p:cNvPr>
          <p:cNvSpPr txBox="1"/>
          <p:nvPr/>
        </p:nvSpPr>
        <p:spPr>
          <a:xfrm>
            <a:off x="406414" y="4197517"/>
            <a:ext cx="1636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latin typeface="Source Sans Pro" panose="020B0503030403020204" pitchFamily="34" charset="77"/>
              </a:rPr>
              <a:t>K: # of </a:t>
            </a:r>
            <a:r>
              <a:rPr lang="en-US" i="1" dirty="0" err="1">
                <a:latin typeface="Source Sans Pro" panose="020B0503030403020204" pitchFamily="34" charset="77"/>
              </a:rPr>
              <a:t>Gassians</a:t>
            </a:r>
            <a:endParaRPr lang="en-US" i="1" dirty="0">
              <a:latin typeface="Source Sans Pro" panose="020B05030304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8451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623A73-0EBD-D64F-A146-A59FB49D0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Complementarity Comparison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DBAAA3A-0B16-C14E-8C8E-C4422A47D159}"/>
              </a:ext>
            </a:extLst>
          </p:cNvPr>
          <p:cNvGrpSpPr/>
          <p:nvPr/>
        </p:nvGrpSpPr>
        <p:grpSpPr>
          <a:xfrm>
            <a:off x="0" y="2468880"/>
            <a:ext cx="12192000" cy="1524762"/>
            <a:chOff x="0" y="2468880"/>
            <a:chExt cx="12192000" cy="152476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7AC0AC3-6872-B342-8E2F-65778D491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2952" y="2468880"/>
              <a:ext cx="6099048" cy="152476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E658495-8C9F-E249-BC4F-7589ECA1F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2468880"/>
              <a:ext cx="6099048" cy="1524762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C7E8C79-9AAF-9A44-B228-E45D95234CA4}"/>
              </a:ext>
            </a:extLst>
          </p:cNvPr>
          <p:cNvGrpSpPr/>
          <p:nvPr/>
        </p:nvGrpSpPr>
        <p:grpSpPr>
          <a:xfrm>
            <a:off x="0" y="4206240"/>
            <a:ext cx="12192000" cy="1524762"/>
            <a:chOff x="0" y="4456430"/>
            <a:chExt cx="12192000" cy="152476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0A922E6-E3A0-C949-98C8-68B749171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92952" y="4456430"/>
              <a:ext cx="6099048" cy="152476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067D43E-BF35-9644-AE77-88A0A6D76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456430"/>
              <a:ext cx="6099048" cy="1524762"/>
            </a:xfrm>
            <a:prstGeom prst="rect">
              <a:avLst/>
            </a:prstGeom>
          </p:spPr>
        </p:pic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5D9E99F-7BD7-DE47-8D6D-EF80D6D3C2A6}"/>
              </a:ext>
            </a:extLst>
          </p:cNvPr>
          <p:cNvCxnSpPr/>
          <p:nvPr/>
        </p:nvCxnSpPr>
        <p:spPr>
          <a:xfrm>
            <a:off x="6096000" y="1645920"/>
            <a:ext cx="0" cy="448056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313CF05-F4BA-E246-9DA6-36570D7CB21F}"/>
              </a:ext>
            </a:extLst>
          </p:cNvPr>
          <p:cNvSpPr txBox="1"/>
          <p:nvPr/>
        </p:nvSpPr>
        <p:spPr>
          <a:xfrm>
            <a:off x="469803" y="1828800"/>
            <a:ext cx="10903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Source Sans Pro" panose="020B0503030403020204" pitchFamily="34" charset="77"/>
              </a:rPr>
              <a:t>Query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769816-99D4-8244-BE4C-13B83DC3C5EC}"/>
              </a:ext>
            </a:extLst>
          </p:cNvPr>
          <p:cNvSpPr txBox="1"/>
          <p:nvPr/>
        </p:nvSpPr>
        <p:spPr>
          <a:xfrm>
            <a:off x="2103732" y="1828800"/>
            <a:ext cx="18742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Source Sans Pro" panose="020B0503030403020204" pitchFamily="34" charset="77"/>
              </a:rPr>
              <a:t>Our Rank-1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548110-12F4-F245-AF51-2865D015DE23}"/>
              </a:ext>
            </a:extLst>
          </p:cNvPr>
          <p:cNvSpPr txBox="1"/>
          <p:nvPr/>
        </p:nvSpPr>
        <p:spPr>
          <a:xfrm>
            <a:off x="4188356" y="1828800"/>
            <a:ext cx="17812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Source Sans Pro" panose="020B0503030403020204" pitchFamily="34" charset="77"/>
              </a:rPr>
              <a:t>CM Rank-1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DE19A90-AB52-164E-8DEF-AE82498C82AC}"/>
              </a:ext>
            </a:extLst>
          </p:cNvPr>
          <p:cNvSpPr txBox="1"/>
          <p:nvPr/>
        </p:nvSpPr>
        <p:spPr>
          <a:xfrm>
            <a:off x="6567835" y="1828800"/>
            <a:ext cx="10903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Source Sans Pro" panose="020B0503030403020204" pitchFamily="34" charset="77"/>
              </a:rPr>
              <a:t>Query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3118914-7A37-E647-8AB8-4F5128C3C536}"/>
              </a:ext>
            </a:extLst>
          </p:cNvPr>
          <p:cNvSpPr txBox="1"/>
          <p:nvPr/>
        </p:nvSpPr>
        <p:spPr>
          <a:xfrm>
            <a:off x="8201764" y="1828800"/>
            <a:ext cx="18742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Source Sans Pro" panose="020B0503030403020204" pitchFamily="34" charset="77"/>
              </a:rPr>
              <a:t>Our Rank-1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325D374-44B2-744E-8CD4-AFB47016C1B3}"/>
              </a:ext>
            </a:extLst>
          </p:cNvPr>
          <p:cNvSpPr txBox="1"/>
          <p:nvPr/>
        </p:nvSpPr>
        <p:spPr>
          <a:xfrm>
            <a:off x="10286388" y="1828800"/>
            <a:ext cx="17812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Source Sans Pro" panose="020B0503030403020204" pitchFamily="34" charset="77"/>
              </a:rPr>
              <a:t>CM Rank-1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17A2E0C-1521-494B-B062-6AE3E7A2EDC8}"/>
              </a:ext>
            </a:extLst>
          </p:cNvPr>
          <p:cNvGrpSpPr/>
          <p:nvPr/>
        </p:nvGrpSpPr>
        <p:grpSpPr>
          <a:xfrm>
            <a:off x="4459705" y="2711116"/>
            <a:ext cx="7299158" cy="3224465"/>
            <a:chOff x="4459705" y="2711116"/>
            <a:chExt cx="7299158" cy="3224465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6E5976CD-AEEA-CB4A-B209-A5CCB2E8DC2F}"/>
                </a:ext>
              </a:extLst>
            </p:cNvPr>
            <p:cNvSpPr/>
            <p:nvPr/>
          </p:nvSpPr>
          <p:spPr>
            <a:xfrm>
              <a:off x="4459705" y="2711116"/>
              <a:ext cx="1026694" cy="1026694"/>
            </a:xfrm>
            <a:prstGeom prst="ellipse">
              <a:avLst/>
            </a:prstGeom>
            <a:ln w="1905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D7A0D0F7-87B5-B443-8DFB-A73FF390B7D8}"/>
                </a:ext>
              </a:extLst>
            </p:cNvPr>
            <p:cNvSpPr/>
            <p:nvPr/>
          </p:nvSpPr>
          <p:spPr>
            <a:xfrm>
              <a:off x="4539915" y="4122821"/>
              <a:ext cx="1026694" cy="1026694"/>
            </a:xfrm>
            <a:prstGeom prst="ellipse">
              <a:avLst/>
            </a:prstGeom>
            <a:ln w="1905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146D7A3F-3213-7F49-AAE6-7576E4CC8EE9}"/>
                </a:ext>
              </a:extLst>
            </p:cNvPr>
            <p:cNvSpPr/>
            <p:nvPr/>
          </p:nvSpPr>
          <p:spPr>
            <a:xfrm>
              <a:off x="10443411" y="4620129"/>
              <a:ext cx="1315452" cy="1315452"/>
            </a:xfrm>
            <a:prstGeom prst="ellipse">
              <a:avLst/>
            </a:prstGeom>
            <a:ln w="1905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7F1E35F2-5A4D-1948-8E99-2B395E006107}"/>
                </a:ext>
              </a:extLst>
            </p:cNvPr>
            <p:cNvSpPr/>
            <p:nvPr/>
          </p:nvSpPr>
          <p:spPr>
            <a:xfrm>
              <a:off x="10876548" y="3360824"/>
              <a:ext cx="585534" cy="585534"/>
            </a:xfrm>
            <a:prstGeom prst="ellipse">
              <a:avLst/>
            </a:prstGeom>
            <a:ln w="1905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4369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623A73-0EBD-D64F-A146-A59FB49D0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Interchangeability Comparison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5D9E99F-7BD7-DE47-8D6D-EF80D6D3C2A6}"/>
              </a:ext>
            </a:extLst>
          </p:cNvPr>
          <p:cNvCxnSpPr/>
          <p:nvPr/>
        </p:nvCxnSpPr>
        <p:spPr>
          <a:xfrm>
            <a:off x="6096000" y="1645920"/>
            <a:ext cx="0" cy="448056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313CF05-F4BA-E246-9DA6-36570D7CB21F}"/>
              </a:ext>
            </a:extLst>
          </p:cNvPr>
          <p:cNvSpPr txBox="1"/>
          <p:nvPr/>
        </p:nvSpPr>
        <p:spPr>
          <a:xfrm>
            <a:off x="469803" y="1828800"/>
            <a:ext cx="10903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Source Sans Pro" panose="020B0503030403020204" pitchFamily="34" charset="77"/>
              </a:rPr>
              <a:t>Query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769816-99D4-8244-BE4C-13B83DC3C5EC}"/>
              </a:ext>
            </a:extLst>
          </p:cNvPr>
          <p:cNvSpPr txBox="1"/>
          <p:nvPr/>
        </p:nvSpPr>
        <p:spPr>
          <a:xfrm>
            <a:off x="2145410" y="1828800"/>
            <a:ext cx="1790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Source Sans Pro" panose="020B0503030403020204" pitchFamily="34" charset="77"/>
              </a:rPr>
              <a:t>Our rank-1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548110-12F4-F245-AF51-2865D015DE23}"/>
              </a:ext>
            </a:extLst>
          </p:cNvPr>
          <p:cNvSpPr txBox="1"/>
          <p:nvPr/>
        </p:nvSpPr>
        <p:spPr>
          <a:xfrm>
            <a:off x="4230033" y="1828800"/>
            <a:ext cx="16979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Source Sans Pro" panose="020B0503030403020204" pitchFamily="34" charset="77"/>
              </a:rPr>
              <a:t>CM rank-1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DE19A90-AB52-164E-8DEF-AE82498C82AC}"/>
              </a:ext>
            </a:extLst>
          </p:cNvPr>
          <p:cNvSpPr txBox="1"/>
          <p:nvPr/>
        </p:nvSpPr>
        <p:spPr>
          <a:xfrm>
            <a:off x="6567835" y="1828800"/>
            <a:ext cx="10903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Source Sans Pro" panose="020B0503030403020204" pitchFamily="34" charset="77"/>
              </a:rPr>
              <a:t>Query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3118914-7A37-E647-8AB8-4F5128C3C536}"/>
              </a:ext>
            </a:extLst>
          </p:cNvPr>
          <p:cNvSpPr txBox="1"/>
          <p:nvPr/>
        </p:nvSpPr>
        <p:spPr>
          <a:xfrm>
            <a:off x="8243442" y="1828800"/>
            <a:ext cx="1790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Source Sans Pro" panose="020B0503030403020204" pitchFamily="34" charset="77"/>
              </a:rPr>
              <a:t>Our rank-1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325D374-44B2-744E-8CD4-AFB47016C1B3}"/>
              </a:ext>
            </a:extLst>
          </p:cNvPr>
          <p:cNvSpPr txBox="1"/>
          <p:nvPr/>
        </p:nvSpPr>
        <p:spPr>
          <a:xfrm>
            <a:off x="10328065" y="1828800"/>
            <a:ext cx="16979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Source Sans Pro" panose="020B0503030403020204" pitchFamily="34" charset="77"/>
              </a:rPr>
              <a:t>CM rank-1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0EF98AB-D825-EE45-B9AA-876969D9B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2952" y="2468880"/>
            <a:ext cx="6099048" cy="152476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4DF7E46-120F-4A4A-9120-F9636AC03B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68880"/>
            <a:ext cx="6099048" cy="152476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C295D6D-5D42-9446-B1A4-2CA9EECD14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2952" y="4206240"/>
            <a:ext cx="6099048" cy="152476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73492F9-A15E-014D-80CD-828FD39D24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206240"/>
            <a:ext cx="6099048" cy="152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52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0AA795-1911-2349-82C1-DB7B91FDA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0500"/>
            <a:ext cx="10515600" cy="4351338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/>
              <a:t>Limitations</a:t>
            </a:r>
            <a:endParaRPr lang="en-US" dirty="0">
              <a:solidFill>
                <a:srgbClr val="FF0000"/>
              </a:solidFill>
            </a:endParaRPr>
          </a:p>
          <a:p>
            <a:pPr lvl="1">
              <a:lnSpc>
                <a:spcPct val="100000"/>
              </a:lnSpc>
            </a:pPr>
            <a:r>
              <a:rPr lang="en-US" dirty="0"/>
              <a:t>Accumulating noise in iterations.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Missing notion of termination.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B75F37-587A-9C4B-96AB-A27528D0E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Work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7C799D-B98F-8C4D-8B54-4FCFB41C7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2293" y="3523129"/>
            <a:ext cx="3438308" cy="25787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4D9EA6-5CB9-3C44-92A4-09D2A18302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1456" y="3523129"/>
            <a:ext cx="3438308" cy="25787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92252A-D99C-DA41-B46D-8E04C26200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4817" y="3523129"/>
            <a:ext cx="3438308" cy="25787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D71B55-0537-FE4C-BA87-A8E52B0818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9782" y="3523129"/>
            <a:ext cx="3438308" cy="25787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982867-F278-7E46-8FFA-C7CFD15F40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370" y="3791748"/>
            <a:ext cx="2222681" cy="1667010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10107457-A02C-C14C-B364-7363EDF02E59}"/>
              </a:ext>
            </a:extLst>
          </p:cNvPr>
          <p:cNvSpPr/>
          <p:nvPr/>
        </p:nvSpPr>
        <p:spPr>
          <a:xfrm>
            <a:off x="6158752" y="3993776"/>
            <a:ext cx="739588" cy="739588"/>
          </a:xfrm>
          <a:prstGeom prst="ellipse">
            <a:avLst/>
          </a:prstGeom>
          <a:noFill/>
          <a:ln w="28575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D79E9B2-9DAD-6F4E-B08C-4C1D5E9884E8}"/>
              </a:ext>
            </a:extLst>
          </p:cNvPr>
          <p:cNvSpPr/>
          <p:nvPr/>
        </p:nvSpPr>
        <p:spPr>
          <a:xfrm>
            <a:off x="8565775" y="3993776"/>
            <a:ext cx="739588" cy="739588"/>
          </a:xfrm>
          <a:prstGeom prst="ellipse">
            <a:avLst/>
          </a:prstGeom>
          <a:noFill/>
          <a:ln w="28575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DBE33D8-5039-0F4C-AA68-9E9365E31BDD}"/>
              </a:ext>
            </a:extLst>
          </p:cNvPr>
          <p:cNvSpPr/>
          <p:nvPr/>
        </p:nvSpPr>
        <p:spPr>
          <a:xfrm rot="18925229">
            <a:off x="10257361" y="4991536"/>
            <a:ext cx="1953719" cy="784824"/>
          </a:xfrm>
          <a:prstGeom prst="ellipse">
            <a:avLst/>
          </a:prstGeom>
          <a:noFill/>
          <a:ln w="28575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77F137-93B8-0C40-A3C2-ECB55E8CCE90}"/>
              </a:ext>
            </a:extLst>
          </p:cNvPr>
          <p:cNvSpPr txBox="1"/>
          <p:nvPr/>
        </p:nvSpPr>
        <p:spPr>
          <a:xfrm>
            <a:off x="2754350" y="3361765"/>
            <a:ext cx="12763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Source Sans Pro" panose="020B0503030403020204" pitchFamily="34" charset="77"/>
              </a:rPr>
              <a:t>Already</a:t>
            </a:r>
            <a:br>
              <a:rPr lang="en-US" sz="2000" dirty="0">
                <a:latin typeface="Source Sans Pro" panose="020B0503030403020204" pitchFamily="34" charset="77"/>
              </a:rPr>
            </a:br>
            <a:r>
              <a:rPr lang="en-US" sz="2000" dirty="0">
                <a:latin typeface="Source Sans Pro" panose="020B0503030403020204" pitchFamily="34" charset="77"/>
              </a:rPr>
              <a:t>complete!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BCB535-B9E0-7C41-ACFB-EF5A0ECDC394}"/>
              </a:ext>
            </a:extLst>
          </p:cNvPr>
          <p:cNvSpPr txBox="1"/>
          <p:nvPr/>
        </p:nvSpPr>
        <p:spPr>
          <a:xfrm>
            <a:off x="4708986" y="3361765"/>
            <a:ext cx="2265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Source Sans Pro" panose="020B0503030403020204" pitchFamily="34" charset="77"/>
              </a:rPr>
              <a:t>What happens</a:t>
            </a:r>
            <a:br>
              <a:rPr lang="en-US" sz="2000" dirty="0">
                <a:latin typeface="Source Sans Pro" panose="020B0503030403020204" pitchFamily="34" charset="77"/>
              </a:rPr>
            </a:br>
            <a:r>
              <a:rPr lang="en-US" sz="2000" dirty="0">
                <a:latin typeface="Source Sans Pro" panose="020B0503030403020204" pitchFamily="34" charset="77"/>
              </a:rPr>
              <a:t>if we keep going…?</a:t>
            </a:r>
          </a:p>
        </p:txBody>
      </p:sp>
    </p:spTree>
    <p:extLst>
      <p:ext uri="{BB962C8B-B14F-4D97-AF65-F5344CB8AC3E}">
        <p14:creationId xmlns:p14="http://schemas.microsoft.com/office/powerpoint/2010/main" val="685733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77A012D-E8B6-E845-B1A1-B3D5AD23EA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/>
              <a:t>Learn relations among </a:t>
            </a:r>
            <a:r>
              <a:rPr lang="en-US" i="1" dirty="0"/>
              <a:t>partial shapes</a:t>
            </a:r>
            <a:r>
              <a:rPr lang="en-US" dirty="0"/>
              <a:t>.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Can complete an object with a single retrieval.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Can discover group-to-group relations.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FADDC8-60A4-914A-A852-DB5ADFD74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Relations Among Partial Shapes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C4E872E-AA9D-564D-9A67-967E3DCF2093}"/>
              </a:ext>
            </a:extLst>
          </p:cNvPr>
          <p:cNvGrpSpPr/>
          <p:nvPr/>
        </p:nvGrpSpPr>
        <p:grpSpPr>
          <a:xfrm>
            <a:off x="408155" y="3218794"/>
            <a:ext cx="6172724" cy="2618910"/>
            <a:chOff x="297793" y="3171496"/>
            <a:chExt cx="6172724" cy="261891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3BD9F58-F8BF-8245-B1CD-4DFA4C2FF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7793" y="3171496"/>
              <a:ext cx="3413760" cy="256032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A352445-DA2C-CE46-8F6E-7012F8552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56757" y="3171496"/>
              <a:ext cx="3413760" cy="256032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B5B9B76-3A71-2541-8983-0F345802102F}"/>
                </a:ext>
              </a:extLst>
            </p:cNvPr>
            <p:cNvSpPr txBox="1"/>
            <p:nvPr/>
          </p:nvSpPr>
          <p:spPr>
            <a:xfrm>
              <a:off x="4121570" y="5328741"/>
              <a:ext cx="12841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Retrieval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7F38A71-621B-B647-B433-C4C908528C4E}"/>
                </a:ext>
              </a:extLst>
            </p:cNvPr>
            <p:cNvSpPr txBox="1"/>
            <p:nvPr/>
          </p:nvSpPr>
          <p:spPr>
            <a:xfrm>
              <a:off x="1526882" y="5328741"/>
              <a:ext cx="9555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Query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5607C1D-FF6C-A74D-891F-8BEB64645F61}"/>
              </a:ext>
            </a:extLst>
          </p:cNvPr>
          <p:cNvGrpSpPr/>
          <p:nvPr/>
        </p:nvGrpSpPr>
        <p:grpSpPr>
          <a:xfrm>
            <a:off x="5719580" y="3648855"/>
            <a:ext cx="6313857" cy="2194560"/>
            <a:chOff x="5719580" y="3648855"/>
            <a:chExt cx="6313857" cy="219456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2812C87-4932-7E42-BEF4-D2174BEC4149}"/>
                </a:ext>
              </a:extLst>
            </p:cNvPr>
            <p:cNvGrpSpPr/>
            <p:nvPr/>
          </p:nvGrpSpPr>
          <p:grpSpPr>
            <a:xfrm>
              <a:off x="7870668" y="4681803"/>
              <a:ext cx="2011680" cy="376362"/>
              <a:chOff x="7938262" y="4681803"/>
              <a:chExt cx="2011680" cy="376362"/>
            </a:xfrm>
          </p:grpSpPr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C41C3949-E450-4741-958E-730ECA4EB6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38262" y="4681803"/>
                <a:ext cx="2011680" cy="0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7A821F4-2475-F442-B476-92EE0FB37EBC}"/>
                  </a:ext>
                </a:extLst>
              </p:cNvPr>
              <p:cNvSpPr txBox="1"/>
              <p:nvPr/>
            </p:nvSpPr>
            <p:spPr>
              <a:xfrm>
                <a:off x="8072710" y="4688833"/>
                <a:ext cx="17427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i="1" dirty="0">
                    <a:latin typeface="Source Sans Pro" panose="020B0503030403020204" pitchFamily="34" charset="77"/>
                  </a:rPr>
                  <a:t>Interchangeable</a:t>
                </a:r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CB22478-0A39-2B41-BC39-CFE669759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07357" y="3648855"/>
              <a:ext cx="2926080" cy="219456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9497DE0-D846-A440-88B6-6153B5A9B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19580" y="3648855"/>
              <a:ext cx="2926080" cy="21945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14470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headEnd type="none" w="med" len="med"/>
          <a:tailEnd type="arrow" w="med" len="med"/>
        </a:ln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24995</TotalTime>
  <Words>5931</Words>
  <Application>Microsoft Macintosh PowerPoint</Application>
  <PresentationFormat>Widescreen</PresentationFormat>
  <Paragraphs>967</Paragraphs>
  <Slides>72</Slides>
  <Notes>71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84" baseType="lpstr">
      <vt:lpstr>맑은 고딕</vt:lpstr>
      <vt:lpstr>Arial</vt:lpstr>
      <vt:lpstr>Calibri</vt:lpstr>
      <vt:lpstr>Calibri Light</vt:lpstr>
      <vt:lpstr>Cambria Math</vt:lpstr>
      <vt:lpstr>Linux Libertine</vt:lpstr>
      <vt:lpstr>Roboto</vt:lpstr>
      <vt:lpstr>Roboto Medium</vt:lpstr>
      <vt:lpstr>Source Sans Pro</vt:lpstr>
      <vt:lpstr>Source Sans Pro Semibold</vt:lpstr>
      <vt:lpstr>Times</vt:lpstr>
      <vt:lpstr>Office Theme</vt:lpstr>
      <vt:lpstr>Learning Fuzzy Set Representations of Partial Shapes on Dual Embedding Spaces </vt:lpstr>
      <vt:lpstr>3D Applications Around Us</vt:lpstr>
      <vt:lpstr>Large-scale Repositories</vt:lpstr>
      <vt:lpstr>Component-based Modeling</vt:lpstr>
      <vt:lpstr>Component-based Modeling</vt:lpstr>
      <vt:lpstr>Challenge</vt:lpstr>
      <vt:lpstr>Previous Work</vt:lpstr>
      <vt:lpstr>Previous Work</vt:lpstr>
      <vt:lpstr>Relations Among Partial Shapes</vt:lpstr>
      <vt:lpstr>Relations Among Partial Shapes</vt:lpstr>
      <vt:lpstr>Relations Among Partial Shapes</vt:lpstr>
      <vt:lpstr>Relations Among Partial Shapes</vt:lpstr>
      <vt:lpstr>Relations Among Partial Shapes</vt:lpstr>
      <vt:lpstr>Our Approach</vt:lpstr>
      <vt:lpstr>Our Approach</vt:lpstr>
      <vt:lpstr>Our Approach</vt:lpstr>
      <vt:lpstr>Applications</vt:lpstr>
      <vt:lpstr>Problem Definition</vt:lpstr>
      <vt:lpstr>Problem Definition</vt:lpstr>
      <vt:lpstr>Complementarity</vt:lpstr>
      <vt:lpstr>Graph Embedding</vt:lpstr>
      <vt:lpstr>Graph Embedding</vt:lpstr>
      <vt:lpstr>Graph Embedding</vt:lpstr>
      <vt:lpstr>Graph Embedding</vt:lpstr>
      <vt:lpstr>Dual Embedding Space</vt:lpstr>
      <vt:lpstr>Dual Embedding Space</vt:lpstr>
      <vt:lpstr>Dual Embedding Space</vt:lpstr>
      <vt:lpstr>Dual Embedding Space</vt:lpstr>
      <vt:lpstr>Dual Embedding Space</vt:lpstr>
      <vt:lpstr>Dual Embedding Space</vt:lpstr>
      <vt:lpstr>Dual Embedding Space</vt:lpstr>
      <vt:lpstr>Dual Embedding Space</vt:lpstr>
      <vt:lpstr>Embedding as Set Inclusion</vt:lpstr>
      <vt:lpstr>Embedding as Set Inclusion</vt:lpstr>
      <vt:lpstr>Embedding as Set Inclusion</vt:lpstr>
      <vt:lpstr>Embedding as Set Inclusion</vt:lpstr>
      <vt:lpstr>Embedding as Set Inclusion</vt:lpstr>
      <vt:lpstr>Embedding as Set Inclusion</vt:lpstr>
      <vt:lpstr>Fuzzy Set Interpretation</vt:lpstr>
      <vt:lpstr>Fuzzy Set Interpretation</vt:lpstr>
      <vt:lpstr>Fuzzy Set Interpretation</vt:lpstr>
      <vt:lpstr>Fuzzy Set Interpretation</vt:lpstr>
      <vt:lpstr>Fuzzy Set Interpretation</vt:lpstr>
      <vt:lpstr>Inclusion Energy Function</vt:lpstr>
      <vt:lpstr>Complementarity Energy Function</vt:lpstr>
      <vt:lpstr>Interchangeability</vt:lpstr>
      <vt:lpstr>Interchangeability</vt:lpstr>
      <vt:lpstr>Interchangeability</vt:lpstr>
      <vt:lpstr>Interchangeability Energy Function</vt:lpstr>
      <vt:lpstr>Neural Network Architecture</vt:lpstr>
      <vt:lpstr>Neural Network Training Details</vt:lpstr>
      <vt:lpstr>Neural Network Training Details (Cont’d)</vt:lpstr>
      <vt:lpstr>Results</vt:lpstr>
      <vt:lpstr>Complementary Shape Retrievals</vt:lpstr>
      <vt:lpstr>Complementary Shape Retrievals</vt:lpstr>
      <vt:lpstr>Complementary Shape Retrievals</vt:lpstr>
      <vt:lpstr>Interchangeable Shape Retrievals</vt:lpstr>
      <vt:lpstr>Interchangeable Shape Retrievals</vt:lpstr>
      <vt:lpstr>Complementarity Evaluation</vt:lpstr>
      <vt:lpstr>Interchangeability Evaluation</vt:lpstr>
      <vt:lpstr>Interchangeability Evaluation</vt:lpstr>
      <vt:lpstr>Partial Scan Completion</vt:lpstr>
      <vt:lpstr>Partial Scan Completion</vt:lpstr>
      <vt:lpstr>Limitations</vt:lpstr>
      <vt:lpstr>Summary</vt:lpstr>
      <vt:lpstr>Future Works</vt:lpstr>
      <vt:lpstr>Acknowledgements</vt:lpstr>
      <vt:lpstr>PowerPoint Presentation</vt:lpstr>
      <vt:lpstr>PowerPoint Presentation</vt:lpstr>
      <vt:lpstr>Comparison to ComplementMe [Sung et al,. 2017]</vt:lpstr>
      <vt:lpstr>Complementarity Comparison</vt:lpstr>
      <vt:lpstr>Interchangeability Comparison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Structure from Motion with 3D Object Priors</dc:title>
  <dc:creator>Minhyuk Sung</dc:creator>
  <cp:lastModifiedBy>Microsoft Office User</cp:lastModifiedBy>
  <cp:revision>2034</cp:revision>
  <cp:lastPrinted>2016-06-28T18:22:38Z</cp:lastPrinted>
  <dcterms:created xsi:type="dcterms:W3CDTF">2016-06-23T21:13:48Z</dcterms:created>
  <dcterms:modified xsi:type="dcterms:W3CDTF">2018-07-31T04:11:13Z</dcterms:modified>
</cp:coreProperties>
</file>