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2.xml" ContentType="application/vnd.openxmlformats-officedocument.presentationml.tags+xml"/>
  <Override PartName="/ppt/notesSlides/notesSlide38.xml" ContentType="application/vnd.openxmlformats-officedocument.presentationml.notesSlide+xml"/>
  <Override PartName="/ppt/tags/tag13.xml" ContentType="application/vnd.openxmlformats-officedocument.presentationml.tags+xml"/>
  <Override PartName="/ppt/notesSlides/notesSlide39.xml" ContentType="application/vnd.openxmlformats-officedocument.presentationml.notesSlide+xml"/>
  <Override PartName="/ppt/tags/tag14.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7.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83" r:id="rId2"/>
    <p:sldId id="435" r:id="rId3"/>
    <p:sldId id="443" r:id="rId4"/>
    <p:sldId id="394" r:id="rId5"/>
    <p:sldId id="261" r:id="rId6"/>
    <p:sldId id="398" r:id="rId7"/>
    <p:sldId id="388" r:id="rId8"/>
    <p:sldId id="399" r:id="rId9"/>
    <p:sldId id="292" r:id="rId10"/>
    <p:sldId id="400" r:id="rId11"/>
    <p:sldId id="436" r:id="rId12"/>
    <p:sldId id="390" r:id="rId13"/>
    <p:sldId id="401" r:id="rId14"/>
    <p:sldId id="439" r:id="rId15"/>
    <p:sldId id="418" r:id="rId16"/>
    <p:sldId id="391" r:id="rId17"/>
    <p:sldId id="407" r:id="rId18"/>
    <p:sldId id="445" r:id="rId19"/>
    <p:sldId id="447" r:id="rId20"/>
    <p:sldId id="319" r:id="rId21"/>
    <p:sldId id="335" r:id="rId22"/>
    <p:sldId id="336" r:id="rId23"/>
    <p:sldId id="337" r:id="rId24"/>
    <p:sldId id="338" r:id="rId25"/>
    <p:sldId id="339" r:id="rId26"/>
    <p:sldId id="340" r:id="rId27"/>
    <p:sldId id="341" r:id="rId28"/>
    <p:sldId id="321" r:id="rId29"/>
    <p:sldId id="449" r:id="rId30"/>
    <p:sldId id="446" r:id="rId31"/>
    <p:sldId id="419" r:id="rId32"/>
    <p:sldId id="413" r:id="rId33"/>
    <p:sldId id="412" r:id="rId34"/>
    <p:sldId id="414" r:id="rId35"/>
    <p:sldId id="415" r:id="rId36"/>
    <p:sldId id="416" r:id="rId37"/>
    <p:sldId id="408" r:id="rId38"/>
    <p:sldId id="440" r:id="rId39"/>
    <p:sldId id="441" r:id="rId40"/>
    <p:sldId id="442" r:id="rId41"/>
    <p:sldId id="452" r:id="rId42"/>
    <p:sldId id="453" r:id="rId43"/>
    <p:sldId id="431" r:id="rId44"/>
    <p:sldId id="457" r:id="rId45"/>
    <p:sldId id="409" r:id="rId46"/>
    <p:sldId id="362" r:id="rId47"/>
    <p:sldId id="404" r:id="rId48"/>
    <p:sldId id="405" r:id="rId49"/>
    <p:sldId id="363" r:id="rId50"/>
    <p:sldId id="434" r:id="rId51"/>
    <p:sldId id="454" r:id="rId52"/>
    <p:sldId id="451" r:id="rId53"/>
    <p:sldId id="299" r:id="rId54"/>
    <p:sldId id="425" r:id="rId55"/>
    <p:sldId id="459" r:id="rId56"/>
    <p:sldId id="461" r:id="rId57"/>
    <p:sldId id="460" r:id="rId58"/>
    <p:sldId id="462" r:id="rId59"/>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ky Luke" initials="" lastIdx="10" clrIdx="0"/>
  <p:cmAuthor id="1" name="mhsung" initials="m"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12B2"/>
    <a:srgbClr val="6917E6"/>
    <a:srgbClr val="430166"/>
    <a:srgbClr val="C31414"/>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6" autoAdjust="0"/>
    <p:restoredTop sz="69276" autoAdjust="0"/>
  </p:normalViewPr>
  <p:slideViewPr>
    <p:cSldViewPr snapToGrid="0" snapToObjects="1">
      <p:cViewPr varScale="1">
        <p:scale>
          <a:sx n="93" d="100"/>
          <a:sy n="93" d="100"/>
        </p:scale>
        <p:origin x="96" y="14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3" d="100"/>
          <a:sy n="63" d="100"/>
        </p:scale>
        <p:origin x="1914"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1"/>
        <c:ser>
          <c:idx val="0"/>
          <c:order val="0"/>
          <c:tx>
            <c:strRef>
              <c:f>Sheet1!$B$1</c:f>
              <c:strCache>
                <c:ptCount val="1"/>
                <c:pt idx="0">
                  <c:v>Y-Values</c:v>
                </c:pt>
              </c:strCache>
            </c:strRef>
          </c:tx>
          <c:spPr>
            <a:ln w="25400">
              <a:noFill/>
            </a:ln>
          </c:spPr>
          <c:marker>
            <c:symbol val="circle"/>
            <c:size val="20"/>
            <c:spPr>
              <a:ln w="203200">
                <a:noFill/>
              </a:ln>
            </c:spPr>
          </c:marker>
          <c:dPt>
            <c:idx val="0"/>
            <c:marker>
              <c:spPr>
                <a:solidFill>
                  <a:srgbClr val="C40000"/>
                </a:solidFill>
                <a:ln w="203200">
                  <a:noFill/>
                </a:ln>
                <a:effectLst/>
              </c:spPr>
            </c:marker>
            <c:bubble3D val="0"/>
            <c:spPr>
              <a:ln w="25400" cap="rnd">
                <a:noFill/>
                <a:round/>
              </a:ln>
              <a:effectLst/>
            </c:spPr>
          </c:dPt>
          <c:dPt>
            <c:idx val="1"/>
            <c:marker>
              <c:spPr>
                <a:solidFill>
                  <a:srgbClr val="00B050"/>
                </a:solidFill>
                <a:ln w="203200">
                  <a:noFill/>
                </a:ln>
                <a:effectLst/>
              </c:spPr>
            </c:marker>
            <c:bubble3D val="0"/>
            <c:spPr>
              <a:ln w="25400" cap="rnd">
                <a:noFill/>
                <a:round/>
              </a:ln>
              <a:effectLst/>
            </c:spPr>
          </c:dPt>
          <c:dPt>
            <c:idx val="2"/>
            <c:marker>
              <c:spPr>
                <a:solidFill>
                  <a:srgbClr val="0070C0"/>
                </a:solidFill>
                <a:ln w="203200">
                  <a:noFill/>
                </a:ln>
                <a:effectLst/>
              </c:spPr>
            </c:marker>
            <c:bubble3D val="0"/>
            <c:spPr>
              <a:ln w="25400" cap="rnd">
                <a:noFill/>
                <a:round/>
              </a:ln>
              <a:effectLst/>
            </c:spPr>
          </c:dPt>
          <c:xVal>
            <c:numRef>
              <c:f>Sheet1!$A$2:$A$4</c:f>
              <c:numCache>
                <c:formatCode>General</c:formatCode>
                <c:ptCount val="3"/>
                <c:pt idx="0">
                  <c:v>0.85299999999999998</c:v>
                </c:pt>
                <c:pt idx="1">
                  <c:v>0.622</c:v>
                </c:pt>
                <c:pt idx="2">
                  <c:v>0.98799999999999999</c:v>
                </c:pt>
              </c:numCache>
            </c:numRef>
          </c:xVal>
          <c:yVal>
            <c:numRef>
              <c:f>Sheet1!$B$2:$B$4</c:f>
              <c:numCache>
                <c:formatCode>General</c:formatCode>
                <c:ptCount val="3"/>
                <c:pt idx="0">
                  <c:v>0.78400000000000003</c:v>
                </c:pt>
                <c:pt idx="1">
                  <c:v>0.6</c:v>
                </c:pt>
                <c:pt idx="2">
                  <c:v>0.68500000000000005</c:v>
                </c:pt>
              </c:numCache>
            </c:numRef>
          </c:yVal>
          <c:smooth val="0"/>
        </c:ser>
        <c:dLbls>
          <c:showLegendKey val="0"/>
          <c:showVal val="0"/>
          <c:showCatName val="0"/>
          <c:showSerName val="0"/>
          <c:showPercent val="0"/>
          <c:showBubbleSize val="0"/>
        </c:dLbls>
        <c:axId val="-2021400064"/>
        <c:axId val="-2021403328"/>
      </c:scatterChart>
      <c:valAx>
        <c:axId val="-2021400064"/>
        <c:scaling>
          <c:orientation val="minMax"/>
          <c:max val="1"/>
        </c:scaling>
        <c:delete val="0"/>
        <c:axPos val="b"/>
        <c:majorGridlines>
          <c:spPr>
            <a:ln w="9525" cap="flat" cmpd="sng" algn="ctr">
              <a:noFill/>
              <a:round/>
            </a:ln>
            <a:effectLst/>
          </c:spPr>
        </c:majorGridlines>
        <c:numFmt formatCode="0%" sourceLinked="0"/>
        <c:majorTickMark val="none"/>
        <c:minorTickMark val="none"/>
        <c:tickLblPos val="nextTo"/>
        <c:spPr>
          <a:noFill/>
          <a:ln w="25400" cap="sq" cmpd="sng" algn="ctr">
            <a:solidFill>
              <a:schemeClr val="tx1"/>
            </a:solidFill>
            <a:round/>
            <a:tailEnd type="arrow" w="med" len="lg"/>
          </a:ln>
          <a:effectLst/>
        </c:spPr>
        <c:txPr>
          <a:bodyPr rot="-60000000" spcFirstLastPara="1" vertOverflow="ellipsis" vert="horz" wrap="square" anchor="ctr" anchorCtr="1"/>
          <a:lstStyle/>
          <a:p>
            <a:pPr algn="ctr">
              <a:defRPr lang="en-US" sz="1800" b="0" i="0" u="none" strike="noStrike" kern="1200" baseline="0">
                <a:solidFill>
                  <a:schemeClr val="tx1">
                    <a:lumMod val="65000"/>
                    <a:lumOff val="35000"/>
                  </a:schemeClr>
                </a:solidFill>
                <a:latin typeface="Source Sans Pro" panose="020B0503030403020204" pitchFamily="34" charset="0"/>
                <a:ea typeface="+mn-ea"/>
                <a:cs typeface="+mn-cs"/>
              </a:defRPr>
            </a:pPr>
            <a:endParaRPr lang="en-US"/>
          </a:p>
        </c:txPr>
        <c:crossAx val="-2021403328"/>
        <c:crosses val="autoZero"/>
        <c:crossBetween val="midCat"/>
        <c:majorUnit val="1"/>
      </c:valAx>
      <c:valAx>
        <c:axId val="-2021403328"/>
        <c:scaling>
          <c:orientation val="minMax"/>
          <c:max val="1"/>
        </c:scaling>
        <c:delete val="0"/>
        <c:axPos val="l"/>
        <c:majorGridlines>
          <c:spPr>
            <a:ln w="9525" cap="flat" cmpd="sng" algn="ctr">
              <a:noFill/>
              <a:round/>
            </a:ln>
            <a:effectLst/>
          </c:spPr>
        </c:majorGridlines>
        <c:numFmt formatCode="0%" sourceLinked="0"/>
        <c:majorTickMark val="none"/>
        <c:minorTickMark val="none"/>
        <c:tickLblPos val="nextTo"/>
        <c:spPr>
          <a:noFill/>
          <a:ln w="25400" cap="sq" cmpd="sng" algn="ctr">
            <a:solidFill>
              <a:schemeClr val="tx1"/>
            </a:solidFill>
            <a:round/>
            <a:tailEnd type="arrow" w="med" len="lg"/>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Source Sans Pro" panose="020B0503030403020204" pitchFamily="34" charset="0"/>
                <a:ea typeface="+mn-ea"/>
                <a:cs typeface="+mn-cs"/>
              </a:defRPr>
            </a:pPr>
            <a:endParaRPr lang="en-US"/>
          </a:p>
        </c:txPr>
        <c:crossAx val="-2021400064"/>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sz="quarter" idx="1"/>
          </p:nvPr>
        </p:nvSpPr>
        <p:spPr>
          <a:xfrm>
            <a:off x="3898101" y="1"/>
            <a:ext cx="2982119" cy="466434"/>
          </a:xfrm>
          <a:prstGeom prst="rect">
            <a:avLst/>
          </a:prstGeom>
        </p:spPr>
        <p:txBody>
          <a:bodyPr vert="horz" lIns="92437" tIns="46219" rIns="92437" bIns="46219" rtlCol="0"/>
          <a:lstStyle>
            <a:lvl1pPr algn="r">
              <a:defRPr sz="1200"/>
            </a:lvl1pPr>
          </a:lstStyle>
          <a:p>
            <a:fld id="{0236864A-12E6-415A-BAF0-7C0C1816A177}" type="datetimeFigureOut">
              <a:rPr lang="en-US" smtClean="0"/>
              <a:t>11/19/2015</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37" tIns="46219" rIns="92437" bIns="46219" rtlCol="0" anchor="b"/>
          <a:lstStyle>
            <a:lvl1pPr algn="l">
              <a:defRPr sz="1200"/>
            </a:lvl1pPr>
          </a:lstStyle>
          <a:p>
            <a:endParaRPr lang="en-US"/>
          </a:p>
        </p:txBody>
      </p:sp>
      <p:sp>
        <p:nvSpPr>
          <p:cNvPr id="5" name="Slide Number Placeholder 4"/>
          <p:cNvSpPr>
            <a:spLocks noGrp="1"/>
          </p:cNvSpPr>
          <p:nvPr>
            <p:ph type="sldNum" sz="quarter" idx="3"/>
          </p:nvPr>
        </p:nvSpPr>
        <p:spPr>
          <a:xfrm>
            <a:off x="3898101" y="8829967"/>
            <a:ext cx="2982119" cy="466433"/>
          </a:xfrm>
          <a:prstGeom prst="rect">
            <a:avLst/>
          </a:prstGeom>
        </p:spPr>
        <p:txBody>
          <a:bodyPr vert="horz" lIns="92437" tIns="46219" rIns="92437" bIns="46219" rtlCol="0" anchor="b"/>
          <a:lstStyle>
            <a:lvl1pPr algn="r">
              <a:defRPr sz="1200"/>
            </a:lvl1pPr>
          </a:lstStyle>
          <a:p>
            <a:fld id="{07CD5E5B-8C2A-4F0D-B18F-5CCF31AA8A73}" type="slidenum">
              <a:rPr lang="en-US" smtClean="0"/>
              <a:t>‹#›</a:t>
            </a:fld>
            <a:endParaRPr lang="en-US"/>
          </a:p>
        </p:txBody>
      </p:sp>
    </p:spTree>
    <p:extLst>
      <p:ext uri="{BB962C8B-B14F-4D97-AF65-F5344CB8AC3E}">
        <p14:creationId xmlns:p14="http://schemas.microsoft.com/office/powerpoint/2010/main" val="196313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1" y="1"/>
            <a:ext cx="2982119" cy="466434"/>
          </a:xfrm>
          <a:prstGeom prst="rect">
            <a:avLst/>
          </a:prstGeom>
        </p:spPr>
        <p:txBody>
          <a:bodyPr vert="horz" lIns="92437" tIns="46219" rIns="92437" bIns="46219" rtlCol="0"/>
          <a:lstStyle>
            <a:lvl1pPr algn="r">
              <a:defRPr sz="1200"/>
            </a:lvl1pPr>
          </a:lstStyle>
          <a:p>
            <a:fld id="{08D6D2CF-810F-4805-8F6A-4D8AC34834E2}" type="datetimeFigureOut">
              <a:rPr lang="en-US" smtClean="0"/>
              <a:t>11/19/2015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37" tIns="46219" rIns="92437" bIns="4621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1" y="8829967"/>
            <a:ext cx="2982119" cy="466433"/>
          </a:xfrm>
          <a:prstGeom prst="rect">
            <a:avLst/>
          </a:prstGeom>
        </p:spPr>
        <p:txBody>
          <a:bodyPr vert="horz" lIns="92437" tIns="46219" rIns="92437" bIns="46219" rtlCol="0" anchor="b"/>
          <a:lstStyle>
            <a:lvl1pPr algn="r">
              <a:defRPr sz="1200"/>
            </a:lvl1pPr>
          </a:lstStyle>
          <a:p>
            <a:fld id="{24CB8126-EE73-4ADC-80F8-DDA107750C9D}" type="slidenum">
              <a:rPr lang="en-US" smtClean="0"/>
              <a:t>‹#›</a:t>
            </a:fld>
            <a:endParaRPr lang="en-US"/>
          </a:p>
        </p:txBody>
      </p:sp>
    </p:spTree>
    <p:extLst>
      <p:ext uri="{BB962C8B-B14F-4D97-AF65-F5344CB8AC3E}">
        <p14:creationId xmlns:p14="http://schemas.microsoft.com/office/powerpoint/2010/main" val="9158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dirty="0" smtClean="0"/>
              <a:t>Thank you</a:t>
            </a:r>
            <a:r>
              <a:rPr lang="en-US" baseline="0" dirty="0" smtClean="0"/>
              <a:t> for the introduction.</a:t>
            </a:r>
          </a:p>
          <a:p>
            <a:pPr defTabSz="924371">
              <a:defRPr/>
            </a:pPr>
            <a:r>
              <a:rPr lang="en-US" baseline="0" dirty="0" smtClean="0"/>
              <a:t>My name is </a:t>
            </a:r>
            <a:r>
              <a:rPr lang="en-US" baseline="0" dirty="0" err="1" smtClean="0"/>
              <a:t>Minhyuk</a:t>
            </a:r>
            <a:r>
              <a:rPr lang="en-US" baseline="0" dirty="0" smtClean="0"/>
              <a:t> Sung. I am going to talk about</a:t>
            </a:r>
          </a:p>
          <a:p>
            <a:pPr defTabSz="924371">
              <a:defRPr/>
            </a:pPr>
            <a:r>
              <a:rPr lang="en-US" dirty="0"/>
              <a:t>Data-Driven Structural Priors for Shape Completion</a:t>
            </a:r>
            <a:r>
              <a:rPr lang="en-US" baseline="0" dirty="0" smtClean="0"/>
              <a:t>.</a:t>
            </a:r>
          </a:p>
          <a:p>
            <a:pPr defTabSz="924371">
              <a:defRPr/>
            </a:pPr>
            <a:r>
              <a:rPr lang="en-US" baseline="0" dirty="0" smtClean="0"/>
              <a:t>This is a joint work with Vladimir Kim, Roland Angst, and Leonidas </a:t>
            </a:r>
            <a:r>
              <a:rPr lang="en-US" baseline="0" dirty="0" err="1" smtClean="0"/>
              <a:t>Guibas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1</a:t>
            </a:fld>
            <a:endParaRPr lang="en-US"/>
          </a:p>
        </p:txBody>
      </p:sp>
    </p:spTree>
    <p:extLst>
      <p:ext uri="{BB962C8B-B14F-4D97-AF65-F5344CB8AC3E}">
        <p14:creationId xmlns:p14="http://schemas.microsoft.com/office/powerpoint/2010/main" val="286154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this goal, we first estimate</a:t>
            </a:r>
            <a:r>
              <a:rPr lang="en-US" baseline="0" dirty="0" smtClean="0"/>
              <a:t> part and symmetry structure from the given partial scan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specifically use a 3D</a:t>
            </a:r>
            <a:r>
              <a:rPr lang="en-US" baseline="0" dirty="0" smtClean="0"/>
              <a:t> shape database with part annotations to learn the data-driven priors, and based on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capture both symmetry and part structures, which provide mappings to both, the input data itself, *and* to other 3D models in the database.</a:t>
            </a:r>
          </a:p>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10</a:t>
            </a:fld>
            <a:endParaRPr lang="en-US"/>
          </a:p>
        </p:txBody>
      </p:sp>
    </p:spTree>
    <p:extLst>
      <p:ext uri="{BB962C8B-B14F-4D97-AF65-F5344CB8AC3E}">
        <p14:creationId xmlns:p14="http://schemas.microsoft.com/office/powerpoint/2010/main" val="188255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use data-driven</a:t>
            </a:r>
            <a:r>
              <a:rPr lang="en-US" baseline="0" dirty="0" smtClean="0"/>
              <a:t> priors, we can recognize some missing parts, and can detect correct symmetry even without any evidence of the symmetry in the input data.</a:t>
            </a:r>
          </a:p>
          <a:p>
            <a:r>
              <a:rPr lang="en-US" baseline="0" dirty="0" smtClean="0"/>
              <a:t>This capability of recognizing missing parts comes from the fact that we define our structural priors based on the spatial relations among parts and their local coordinates.</a:t>
            </a:r>
          </a:p>
          <a:p>
            <a:endParaRPr lang="en-US" baseline="0" dirty="0" smtClean="0"/>
          </a:p>
          <a:p>
            <a:r>
              <a:rPr lang="en-US" baseline="0" dirty="0" smtClean="0"/>
              <a:t>[ANIMATION]</a:t>
            </a:r>
          </a:p>
          <a:p>
            <a:r>
              <a:rPr lang="en-US" baseline="0" dirty="0" smtClean="0"/>
              <a:t>And this is the main difference with other previous work which introduce part-based shape model but analyze only complete shapes.</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11</a:t>
            </a:fld>
            <a:endParaRPr lang="en-US"/>
          </a:p>
        </p:txBody>
      </p:sp>
    </p:spTree>
    <p:extLst>
      <p:ext uri="{BB962C8B-B14F-4D97-AF65-F5344CB8AC3E}">
        <p14:creationId xmlns:p14="http://schemas.microsoft.com/office/powerpoint/2010/main" val="2990939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(4m</a:t>
            </a:r>
            <a:r>
              <a:rPr lang="en-US" baseline="0" dirty="0" smtClean="0"/>
              <a:t> 20s</a:t>
            </a:r>
            <a:r>
              <a:rPr lang="en-US" dirty="0" smtClean="0"/>
              <a:t>)</a:t>
            </a:r>
          </a:p>
          <a:p>
            <a:endParaRPr lang="en-US" dirty="0" smtClean="0"/>
          </a:p>
          <a:p>
            <a:r>
              <a:rPr lang="en-US" dirty="0" smtClean="0"/>
              <a:t>Now let me explain our</a:t>
            </a:r>
            <a:r>
              <a:rPr lang="en-US" baseline="0" dirty="0" smtClean="0"/>
              <a:t> approach.</a:t>
            </a:r>
          </a:p>
          <a:p>
            <a:r>
              <a:rPr lang="en-US" dirty="0" smtClean="0"/>
              <a:t>In the training step, </a:t>
            </a:r>
            <a:r>
              <a:rPr lang="en-US" baseline="0" dirty="0" smtClean="0"/>
              <a:t>using a collection of 3D models with part annotations, </a:t>
            </a:r>
            <a:r>
              <a:rPr lang="en-US" dirty="0" smtClean="0"/>
              <a:t>we</a:t>
            </a:r>
            <a:r>
              <a:rPr lang="en-US" baseline="0" dirty="0" smtClean="0"/>
              <a:t> learn a probabilistic shape model.</a:t>
            </a:r>
          </a:p>
          <a:p>
            <a:r>
              <a:rPr lang="en-US" baseline="0" dirty="0" smtClean="0"/>
              <a:t>And based on this, in the inference step, we predict part and symmetry structure including missing parts from the given partial scan data.</a:t>
            </a:r>
          </a:p>
          <a:p>
            <a:endParaRPr lang="en-US" baseline="0" dirty="0" smtClean="0"/>
          </a:p>
          <a:p>
            <a:endParaRPr lang="en-US" baseline="0" dirty="0" smtClean="0"/>
          </a:p>
          <a:p>
            <a:r>
              <a:rPr lang="en-US" baseline="0" dirty="0" smtClean="0"/>
              <a:t>[ANIMATION]</a:t>
            </a:r>
          </a:p>
          <a:p>
            <a:r>
              <a:rPr lang="en-US" dirty="0" smtClean="0"/>
              <a:t>Let me explain</a:t>
            </a:r>
            <a:r>
              <a:rPr lang="en-US" baseline="0" dirty="0" smtClean="0"/>
              <a:t> the training step in detail.</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12</a:t>
            </a:fld>
            <a:endParaRPr lang="en-US"/>
          </a:p>
        </p:txBody>
      </p:sp>
    </p:spTree>
    <p:extLst>
      <p:ext uri="{BB962C8B-B14F-4D97-AF65-F5344CB8AC3E}">
        <p14:creationId xmlns:p14="http://schemas.microsoft.com/office/powerpoint/2010/main" val="216136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probabilistic shape model includes two types of information.</a:t>
            </a:r>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13</a:t>
            </a:fld>
            <a:endParaRPr lang="en-US" dirty="0"/>
          </a:p>
        </p:txBody>
      </p:sp>
    </p:spTree>
    <p:extLst>
      <p:ext uri="{BB962C8B-B14F-4D97-AF65-F5344CB8AC3E}">
        <p14:creationId xmlns:p14="http://schemas.microsoft.com/office/powerpoint/2010/main" val="4240688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one is per-point classifiers based on local geometry.</a:t>
            </a:r>
          </a:p>
          <a:p>
            <a:r>
              <a:rPr lang="en-US" dirty="0" smtClean="0"/>
              <a:t>For this part, </a:t>
            </a:r>
            <a:r>
              <a:rPr lang="en-US" sz="1200" b="0" i="0" kern="1200" dirty="0" smtClean="0">
                <a:solidFill>
                  <a:schemeClr val="tx1"/>
                </a:solidFill>
                <a:effectLst/>
                <a:latin typeface="+mn-lt"/>
                <a:ea typeface="+mn-ea"/>
                <a:cs typeface="+mn-cs"/>
              </a:rPr>
              <a:t>we build a random forest classifier that predicts a part label based on local shape features.</a:t>
            </a:r>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14</a:t>
            </a:fld>
            <a:endParaRPr lang="en-US" dirty="0"/>
          </a:p>
        </p:txBody>
      </p:sp>
    </p:spTree>
    <p:extLst>
      <p:ext uri="{BB962C8B-B14F-4D97-AF65-F5344CB8AC3E}">
        <p14:creationId xmlns:p14="http://schemas.microsoft.com/office/powerpoint/2010/main" val="1905949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baseline="0" dirty="0" smtClean="0"/>
              <a:t>The next one, which is one of our main contributions, is pairwise part relations, which provide more structure-level information.</a:t>
            </a:r>
          </a:p>
          <a:p>
            <a:pPr defTabSz="924371">
              <a:defRPr/>
            </a:pPr>
            <a:r>
              <a:rPr lang="en-US" baseline="0" dirty="0" smtClean="0"/>
              <a:t>Let me explain this more.</a:t>
            </a:r>
          </a:p>
          <a:p>
            <a:endParaRPr lang="en-US" dirty="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15</a:t>
            </a:fld>
            <a:endParaRPr lang="en-US" dirty="0"/>
          </a:p>
        </p:txBody>
      </p:sp>
    </p:spTree>
    <p:extLst>
      <p:ext uri="{BB962C8B-B14F-4D97-AF65-F5344CB8AC3E}">
        <p14:creationId xmlns:p14="http://schemas.microsoft.com/office/powerpoint/2010/main" val="418681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defRPr/>
            </a:pPr>
            <a:r>
              <a:rPr lang="en-US" dirty="0">
                <a:latin typeface="Arial" panose="020B0604020202020204" pitchFamily="34" charset="0"/>
                <a:cs typeface="Arial" panose="020B0604020202020204" pitchFamily="34" charset="0"/>
              </a:rPr>
              <a:t>We represent </a:t>
            </a:r>
            <a:r>
              <a:rPr lang="en-US" dirty="0" smtClean="0">
                <a:latin typeface="Arial" panose="020B0604020202020204" pitchFamily="34" charset="0"/>
                <a:cs typeface="Arial" panose="020B0604020202020204" pitchFamily="34" charset="0"/>
              </a:rPr>
              <a:t>parts </a:t>
            </a:r>
            <a:r>
              <a:rPr lang="en-US" dirty="0">
                <a:latin typeface="Arial" panose="020B0604020202020204" pitchFamily="34" charset="0"/>
                <a:cs typeface="Arial" panose="020B0604020202020204" pitchFamily="34" charset="0"/>
              </a:rPr>
              <a:t>based on local coordinates and scales.</a:t>
            </a:r>
          </a:p>
          <a:p>
            <a:pPr defTabSz="924371">
              <a:defRPr/>
            </a:pPr>
            <a:r>
              <a:rPr lang="en-US" dirty="0" smtClean="0">
                <a:latin typeface="Arial" panose="020B0604020202020204" pitchFamily="34" charset="0"/>
                <a:cs typeface="Arial" panose="020B0604020202020204" pitchFamily="34" charset="0"/>
              </a:rPr>
              <a:t>Their </a:t>
            </a:r>
            <a:r>
              <a:rPr lang="en-US" dirty="0">
                <a:latin typeface="Arial" panose="020B0604020202020204" pitchFamily="34" charset="0"/>
                <a:cs typeface="Arial" panose="020B0604020202020204" pitchFamily="34" charset="0"/>
              </a:rPr>
              <a:t>probabilistic relations are defined as a Gaussian distribution of their *relative* poses, heights, and scales</a:t>
            </a:r>
            <a:r>
              <a:rPr lang="en-US" dirty="0" smtClean="0">
                <a:latin typeface="Arial" panose="020B0604020202020204" pitchFamily="34" charset="0"/>
                <a:cs typeface="Arial" panose="020B0604020202020204" pitchFamily="34" charset="0"/>
              </a:rPr>
              <a:t>.</a:t>
            </a:r>
          </a:p>
          <a:p>
            <a:pPr defTabSz="924371">
              <a:defRPr/>
            </a:pPr>
            <a:r>
              <a:rPr lang="en-US" dirty="0" smtClean="0">
                <a:latin typeface="Arial" panose="020B0604020202020204" pitchFamily="34" charset="0"/>
                <a:cs typeface="Arial" panose="020B0604020202020204" pitchFamily="34" charset="0"/>
              </a:rPr>
              <a:t>Since our part relations</a:t>
            </a:r>
            <a:r>
              <a:rPr lang="en-US" baseline="0" dirty="0" smtClean="0">
                <a:latin typeface="Arial" panose="020B0604020202020204" pitchFamily="34" charset="0"/>
                <a:cs typeface="Arial" panose="020B0604020202020204" pitchFamily="34" charset="0"/>
              </a:rPr>
              <a:t> are defined </a:t>
            </a:r>
            <a:r>
              <a:rPr lang="en-US" dirty="0" smtClean="0">
                <a:latin typeface="Arial" panose="020B0604020202020204" pitchFamily="34" charset="0"/>
                <a:cs typeface="Arial" panose="020B0604020202020204" pitchFamily="34" charset="0"/>
              </a:rPr>
              <a:t>based </a:t>
            </a:r>
            <a:r>
              <a:rPr lang="en-US" dirty="0">
                <a:latin typeface="Arial" panose="020B0604020202020204" pitchFamily="34" charset="0"/>
                <a:cs typeface="Arial" panose="020B0604020202020204" pitchFamily="34" charset="0"/>
              </a:rPr>
              <a:t>on the </a:t>
            </a:r>
            <a:r>
              <a:rPr lang="en-US" dirty="0" smtClean="0">
                <a:latin typeface="Arial" panose="020B0604020202020204" pitchFamily="34" charset="0"/>
                <a:cs typeface="Arial" panose="020B0604020202020204" pitchFamily="34" charset="0"/>
              </a:rPr>
              <a:t>*relative* </a:t>
            </a:r>
            <a:r>
              <a:rPr lang="en-US" dirty="0">
                <a:latin typeface="Arial" panose="020B0604020202020204" pitchFamily="34" charset="0"/>
                <a:cs typeface="Arial" panose="020B0604020202020204" pitchFamily="34" charset="0"/>
              </a:rPr>
              <a:t>poses, the missing parts can be recovered in the </a:t>
            </a:r>
            <a:r>
              <a:rPr lang="en-US" dirty="0" smtClean="0">
                <a:latin typeface="Arial" panose="020B0604020202020204" pitchFamily="34" charset="0"/>
                <a:cs typeface="Arial" panose="020B0604020202020204" pitchFamily="34" charset="0"/>
              </a:rPr>
              <a:t>inference step </a:t>
            </a:r>
            <a:r>
              <a:rPr lang="en-US" dirty="0">
                <a:latin typeface="Arial" panose="020B0604020202020204" pitchFamily="34" charset="0"/>
                <a:cs typeface="Arial" panose="020B0604020202020204" pitchFamily="34" charset="0"/>
              </a:rPr>
              <a:t>based on the other observed parts</a:t>
            </a:r>
            <a:r>
              <a:rPr lang="en-US" dirty="0" smtClean="0">
                <a:latin typeface="Arial" panose="020B0604020202020204" pitchFamily="34" charset="0"/>
                <a:cs typeface="Arial" panose="020B0604020202020204" pitchFamily="34" charset="0"/>
              </a:rPr>
              <a:t>.</a:t>
            </a:r>
          </a:p>
          <a:p>
            <a:pPr marL="0" marR="0" indent="0" algn="l" defTabSz="924371"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In</a:t>
            </a:r>
            <a:r>
              <a:rPr lang="en-US" baseline="0" dirty="0" smtClean="0">
                <a:latin typeface="Arial" panose="020B0604020202020204" pitchFamily="34" charset="0"/>
                <a:cs typeface="Arial" panose="020B0604020202020204" pitchFamily="34" charset="0"/>
              </a:rPr>
              <a:t> the training step, w</a:t>
            </a:r>
            <a:r>
              <a:rPr lang="en-US" dirty="0" smtClean="0">
                <a:latin typeface="Arial" panose="020B0604020202020204" pitchFamily="34" charset="0"/>
                <a:cs typeface="Arial" panose="020B0604020202020204" pitchFamily="34" charset="0"/>
              </a:rPr>
              <a:t>e learn</a:t>
            </a:r>
            <a:r>
              <a:rPr lang="en-US" baseline="0" dirty="0" smtClean="0">
                <a:latin typeface="Arial" panose="020B0604020202020204" pitchFamily="34" charset="0"/>
                <a:cs typeface="Arial" panose="020B0604020202020204" pitchFamily="34" charset="0"/>
              </a:rPr>
              <a:t> these relations for each category of 3D models.</a:t>
            </a:r>
            <a:endParaRPr lang="en-US" dirty="0" smtClean="0">
              <a:latin typeface="Arial" panose="020B0604020202020204" pitchFamily="34" charset="0"/>
              <a:cs typeface="Arial" panose="020B0604020202020204" pitchFamily="34" charset="0"/>
            </a:endParaRPr>
          </a:p>
          <a:p>
            <a:pPr defTabSz="924371">
              <a:defRPr/>
            </a:pPr>
            <a:endParaRPr lang="en-US" dirty="0" smtClean="0">
              <a:latin typeface="Arial" panose="020B0604020202020204" pitchFamily="34" charset="0"/>
              <a:cs typeface="Arial" panose="020B0604020202020204" pitchFamily="34" charset="0"/>
            </a:endParaRPr>
          </a:p>
          <a:p>
            <a:pPr defTabSz="924371">
              <a:defRPr/>
            </a:pPr>
            <a:r>
              <a:rPr lang="en-US" dirty="0" smtClean="0">
                <a:latin typeface="Arial" panose="020B0604020202020204" pitchFamily="34" charset="0"/>
                <a:cs typeface="Arial" panose="020B0604020202020204" pitchFamily="34" charset="0"/>
              </a:rPr>
              <a:t>The figure on the bottom </a:t>
            </a:r>
            <a:r>
              <a:rPr lang="en-US" baseline="0" dirty="0" smtClean="0">
                <a:latin typeface="Arial" panose="020B0604020202020204" pitchFamily="34" charset="0"/>
                <a:cs typeface="Arial" panose="020B0604020202020204" pitchFamily="34" charset="0"/>
              </a:rPr>
              <a:t>illustrates the distribution of the part arrangements </a:t>
            </a:r>
            <a:r>
              <a:rPr lang="en-US" dirty="0" smtClean="0">
                <a:latin typeface="Arial" panose="020B0604020202020204" pitchFamily="34" charset="0"/>
                <a:cs typeface="Arial" panose="020B0604020202020204" pitchFamily="34" charset="0"/>
              </a:rPr>
              <a:t>according to the fixed</a:t>
            </a:r>
            <a:r>
              <a:rPr lang="en-US" baseline="0" dirty="0" smtClean="0">
                <a:latin typeface="Arial" panose="020B0604020202020204" pitchFamily="34" charset="0"/>
                <a:cs typeface="Arial" panose="020B0604020202020204" pitchFamily="34" charset="0"/>
              </a:rPr>
              <a:t> parts denoted by violet color. Higher intensity means higher probability.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16</a:t>
            </a:fld>
            <a:endParaRPr lang="en-US"/>
          </a:p>
        </p:txBody>
      </p:sp>
    </p:spTree>
    <p:extLst>
      <p:ext uri="{BB962C8B-B14F-4D97-AF65-F5344CB8AC3E}">
        <p14:creationId xmlns:p14="http://schemas.microsoft.com/office/powerpoint/2010/main" val="68773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Symmetry</a:t>
            </a:r>
            <a:r>
              <a:rPr lang="en-US" baseline="0" dirty="0" smtClean="0"/>
              <a:t> relations including </a:t>
            </a:r>
            <a:r>
              <a:rPr lang="en-US" baseline="0" dirty="0" err="1" smtClean="0"/>
              <a:t>reflectional</a:t>
            </a:r>
            <a:r>
              <a:rPr lang="en-US" baseline="0" dirty="0" smtClean="0"/>
              <a:t> and rotational symmetries are also defined across multiple parts.</a:t>
            </a:r>
          </a:p>
          <a:p>
            <a:r>
              <a:rPr lang="en-US" baseline="0" dirty="0" smtClean="0"/>
              <a:t>These symmetries are predicted in the inference step not only for completing the shape, but also for providing higher-order information in the optimization, which complements the previous pairwise relations.</a:t>
            </a:r>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17</a:t>
            </a:fld>
            <a:endParaRPr lang="en-US"/>
          </a:p>
        </p:txBody>
      </p:sp>
    </p:spTree>
    <p:extLst>
      <p:ext uri="{BB962C8B-B14F-4D97-AF65-F5344CB8AC3E}">
        <p14:creationId xmlns:p14="http://schemas.microsoft.com/office/powerpoint/2010/main" val="687735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(6m</a:t>
            </a:r>
            <a:r>
              <a:rPr lang="en-US" baseline="0" dirty="0" smtClean="0"/>
              <a:t> 10s</a:t>
            </a:r>
            <a:r>
              <a:rPr lang="en-US" dirty="0" smtClean="0"/>
              <a:t>)</a:t>
            </a:r>
          </a:p>
          <a:p>
            <a:endParaRPr lang="en-US" dirty="0" smtClean="0"/>
          </a:p>
          <a:p>
            <a:r>
              <a:rPr lang="en-US" dirty="0" smtClean="0"/>
              <a:t>Now let me explain</a:t>
            </a:r>
            <a:r>
              <a:rPr lang="en-US" baseline="0" dirty="0" smtClean="0"/>
              <a:t> the inference step.</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18</a:t>
            </a:fld>
            <a:endParaRPr lang="en-US"/>
          </a:p>
        </p:txBody>
      </p:sp>
    </p:spTree>
    <p:extLst>
      <p:ext uri="{BB962C8B-B14F-4D97-AF65-F5344CB8AC3E}">
        <p14:creationId xmlns:p14="http://schemas.microsoft.com/office/powerpoint/2010/main" val="3049042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the inference</a:t>
            </a:r>
            <a:r>
              <a:rPr lang="en-US" sz="1200" baseline="0" dirty="0" smtClean="0"/>
              <a:t> step, we solve multiple problems simultaneously including segmentation, labeling, structure estimation, and missing parts prediction.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joint optimization problem is challenging in that not only we have a number of variables to be optimized,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[ANIMATION]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but also discrete *and* continuous variables are mixed in our formulation.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19</a:t>
            </a:fld>
            <a:endParaRPr lang="en-US"/>
          </a:p>
        </p:txBody>
      </p:sp>
    </p:spTree>
    <p:extLst>
      <p:ext uri="{BB962C8B-B14F-4D97-AF65-F5344CB8AC3E}">
        <p14:creationId xmlns:p14="http://schemas.microsoft.com/office/powerpoint/2010/main" val="191262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Recent 3D scanning technology makes it possible to obtain spatial and geometric information from the real environment immediately.</a:t>
            </a:r>
          </a:p>
          <a:p>
            <a:r>
              <a:rPr lang="en-US" baseline="0" dirty="0" smtClean="0"/>
              <a:t>And this captured information is used in many applications.</a:t>
            </a:r>
          </a:p>
          <a:p>
            <a:r>
              <a:rPr lang="en-US" baseline="0" dirty="0" smtClean="0"/>
              <a:t>For example in augmented reality, we can place a virtual object in the real scene, to see how well it matches other real objects.</a:t>
            </a:r>
          </a:p>
          <a:p>
            <a:r>
              <a:rPr lang="en-US" baseline="0" dirty="0" smtClean="0"/>
              <a:t>In games, we can also allow virtual characters to interact with a real environment.</a:t>
            </a:r>
          </a:p>
          <a:p>
            <a:endParaRPr lang="en-US" baseline="0" dirty="0" smtClean="0"/>
          </a:p>
        </p:txBody>
      </p:sp>
      <p:sp>
        <p:nvSpPr>
          <p:cNvPr id="4" name="Slide Number Placeholder 3"/>
          <p:cNvSpPr>
            <a:spLocks noGrp="1"/>
          </p:cNvSpPr>
          <p:nvPr>
            <p:ph type="sldNum" sz="quarter" idx="10"/>
          </p:nvPr>
        </p:nvSpPr>
        <p:spPr/>
        <p:txBody>
          <a:bodyPr/>
          <a:lstStyle/>
          <a:p>
            <a:fld id="{24CB8126-EE73-4ADC-80F8-DDA107750C9D}" type="slidenum">
              <a:rPr lang="en-US" smtClean="0"/>
              <a:t>2</a:t>
            </a:fld>
            <a:endParaRPr lang="en-US"/>
          </a:p>
        </p:txBody>
      </p:sp>
    </p:spTree>
    <p:extLst>
      <p:ext uri="{BB962C8B-B14F-4D97-AF65-F5344CB8AC3E}">
        <p14:creationId xmlns:p14="http://schemas.microsoft.com/office/powerpoint/2010/main" val="36324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To tackle this challenge, we propose the following inference pipeline.</a:t>
            </a:r>
          </a:p>
          <a:p>
            <a:endParaRPr lang="en-US" sz="1100" dirty="0" smtClean="0"/>
          </a:p>
          <a:p>
            <a:r>
              <a:rPr lang="en-US" sz="1100" dirty="0" smtClean="0"/>
              <a:t>[ANIMATION]</a:t>
            </a:r>
          </a:p>
          <a:p>
            <a:r>
              <a:rPr lang="en-US" sz="1100" dirty="0" smtClean="0"/>
              <a:t>We propose an energy function which</a:t>
            </a:r>
            <a:r>
              <a:rPr lang="en-US" sz="1100" baseline="0" dirty="0" smtClean="0"/>
              <a:t> is designed to capture all aspects including low-level geometric cues and part-level regularizations.</a:t>
            </a:r>
          </a:p>
          <a:p>
            <a:endParaRPr lang="en-US" sz="1100" baseline="0" dirty="0" smtClean="0"/>
          </a:p>
          <a:p>
            <a:r>
              <a:rPr lang="en-US" sz="1100" baseline="0" dirty="0" smtClean="0"/>
              <a:t>The point-level terms include per-point classification scores and segmentation smoothness, while the part-level terms include distance between points and parts, pairwise part relations, and partial symmetry.</a:t>
            </a:r>
          </a:p>
          <a:p>
            <a:endParaRPr lang="en-US" sz="1100" baseline="0" dirty="0" smtClean="0"/>
          </a:p>
          <a:p>
            <a:r>
              <a:rPr lang="en-US" sz="1100" baseline="0" dirty="0" smtClean="0"/>
              <a:t>Let me explain each step in the pipeline briefly.</a:t>
            </a:r>
            <a:endParaRPr lang="en-US" dirty="0" smtClean="0"/>
          </a:p>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20</a:t>
            </a:fld>
            <a:endParaRPr lang="en-US"/>
          </a:p>
        </p:txBody>
      </p:sp>
    </p:spTree>
    <p:extLst>
      <p:ext uri="{BB962C8B-B14F-4D97-AF65-F5344CB8AC3E}">
        <p14:creationId xmlns:p14="http://schemas.microsoft.com/office/powerpoint/2010/main" val="425275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given partial sca</a:t>
            </a:r>
            <a:r>
              <a:rPr lang="en-US" baseline="0" dirty="0" smtClean="0"/>
              <a:t>n data (next slide),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21</a:t>
            </a:fld>
            <a:endParaRPr lang="en-US"/>
          </a:p>
        </p:txBody>
      </p:sp>
    </p:spTree>
    <p:extLst>
      <p:ext uri="{BB962C8B-B14F-4D97-AF65-F5344CB8AC3E}">
        <p14:creationId xmlns:p14="http://schemas.microsoft.com/office/powerpoint/2010/main" val="156601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cluster points which have high classification</a:t>
            </a:r>
            <a:r>
              <a:rPr lang="en-US" baseline="0" dirty="0" smtClean="0"/>
              <a:t> scores for the same part.</a:t>
            </a:r>
          </a:p>
          <a:p>
            <a:r>
              <a:rPr lang="en-US" baseline="0" dirty="0" smtClean="0"/>
              <a:t>And based on their bounding boxes, we create initial parts.</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22</a:t>
            </a:fld>
            <a:endParaRPr lang="en-US"/>
          </a:p>
        </p:txBody>
      </p:sp>
    </p:spTree>
    <p:extLst>
      <p:ext uri="{BB962C8B-B14F-4D97-AF65-F5344CB8AC3E}">
        <p14:creationId xmlns:p14="http://schemas.microsoft.com/office/powerpoint/2010/main" val="3682055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assign labels</a:t>
            </a:r>
            <a:r>
              <a:rPr lang="en-US" baseline="0" dirty="0" smtClean="0"/>
              <a:t> to parts using a Conditional Random Field.</a:t>
            </a:r>
          </a:p>
          <a:p>
            <a:r>
              <a:rPr lang="en-US" baseline="0" dirty="0" smtClean="0"/>
              <a:t>Here, parts become CRF nodes, part labels and their orientations become CRF labels,</a:t>
            </a:r>
          </a:p>
          <a:p>
            <a:r>
              <a:rPr lang="en-US" baseline="0" dirty="0" smtClean="0"/>
              <a:t>and point classifiers and part relations become unary and binary energy terms respectively.</a:t>
            </a:r>
          </a:p>
        </p:txBody>
      </p:sp>
      <p:sp>
        <p:nvSpPr>
          <p:cNvPr id="4" name="Slide Number Placeholder 3"/>
          <p:cNvSpPr>
            <a:spLocks noGrp="1"/>
          </p:cNvSpPr>
          <p:nvPr>
            <p:ph type="sldNum" sz="quarter" idx="10"/>
          </p:nvPr>
        </p:nvSpPr>
        <p:spPr/>
        <p:txBody>
          <a:bodyPr/>
          <a:lstStyle/>
          <a:p>
            <a:fld id="{24CB8126-EE73-4ADC-80F8-DDA107750C9D}" type="slidenum">
              <a:rPr lang="en-US" smtClean="0"/>
              <a:t>23</a:t>
            </a:fld>
            <a:endParaRPr lang="en-US"/>
          </a:p>
        </p:txBody>
      </p:sp>
    </p:spTree>
    <p:extLst>
      <p:ext uri="{BB962C8B-B14F-4D97-AF65-F5344CB8AC3E}">
        <p14:creationId xmlns:p14="http://schemas.microsoft.com/office/powerpoint/2010/main" val="310316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step, we segment points using another CRF formulation.</a:t>
            </a:r>
          </a:p>
          <a:p>
            <a:r>
              <a:rPr lang="en-US" baseline="0" dirty="0" smtClean="0"/>
              <a:t>Now points are CRF node, and point classifiers and distance between points and parts become unary energy terms.</a:t>
            </a:r>
          </a:p>
          <a:p>
            <a:r>
              <a:rPr lang="en-US" baseline="0" dirty="0" smtClean="0"/>
              <a:t>And the segmentation smoothness is used as a binary term.</a:t>
            </a:r>
          </a:p>
        </p:txBody>
      </p:sp>
      <p:sp>
        <p:nvSpPr>
          <p:cNvPr id="4" name="Slide Number Placeholder 3"/>
          <p:cNvSpPr>
            <a:spLocks noGrp="1"/>
          </p:cNvSpPr>
          <p:nvPr>
            <p:ph type="sldNum" sz="quarter" idx="10"/>
          </p:nvPr>
        </p:nvSpPr>
        <p:spPr/>
        <p:txBody>
          <a:bodyPr/>
          <a:lstStyle/>
          <a:p>
            <a:fld id="{24CB8126-EE73-4ADC-80F8-DDA107750C9D}" type="slidenum">
              <a:rPr lang="en-US" smtClean="0"/>
              <a:t>24</a:t>
            </a:fld>
            <a:endParaRPr lang="en-US"/>
          </a:p>
        </p:txBody>
      </p:sp>
    </p:spTree>
    <p:extLst>
      <p:ext uri="{BB962C8B-B14F-4D97-AF65-F5344CB8AC3E}">
        <p14:creationId xmlns:p14="http://schemas.microsoft.com/office/powerpoint/2010/main" val="3867260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step, we optimize all continuous part and symmetry parameters.</a:t>
            </a:r>
          </a:p>
          <a:p>
            <a:endParaRPr lang="en-US" dirty="0" smtClean="0"/>
          </a:p>
          <a:p>
            <a:r>
              <a:rPr lang="en-US" dirty="0" smtClean="0"/>
              <a:t>Basically</a:t>
            </a:r>
            <a:r>
              <a:rPr lang="en-US" baseline="0" dirty="0" smtClean="0"/>
              <a:t> we leverage an ICP-inspired procedure by minimizing the distance between points and parts.</a:t>
            </a:r>
          </a:p>
          <a:p>
            <a:r>
              <a:rPr lang="en-US" baseline="0" dirty="0" smtClean="0"/>
              <a:t>But since other energy terms such as pairwise relations and partial symmetry are non-linear,</a:t>
            </a:r>
          </a:p>
          <a:p>
            <a:r>
              <a:rPr lang="en-US" baseline="0" dirty="0" smtClean="0"/>
              <a:t>we optimize the parameters iteratively using an interior point algorithm.</a:t>
            </a:r>
          </a:p>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25</a:t>
            </a:fld>
            <a:endParaRPr lang="en-US"/>
          </a:p>
        </p:txBody>
      </p:sp>
    </p:spTree>
    <p:extLst>
      <p:ext uri="{BB962C8B-B14F-4D97-AF65-F5344CB8AC3E}">
        <p14:creationId xmlns:p14="http://schemas.microsoft.com/office/powerpoint/2010/main" val="2078283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recover the</a:t>
            </a:r>
            <a:r>
              <a:rPr lang="en-US" baseline="0" dirty="0" smtClean="0"/>
              <a:t> missing parts based on the relations from the observed parts.</a:t>
            </a:r>
          </a:p>
          <a:p>
            <a:endParaRPr lang="en-US" baseline="0" dirty="0" smtClean="0"/>
          </a:p>
          <a:p>
            <a:r>
              <a:rPr lang="en-US" baseline="0" dirty="0" smtClean="0"/>
              <a:t>[ANIMATION]</a:t>
            </a:r>
          </a:p>
          <a:p>
            <a:r>
              <a:rPr lang="en-US" baseline="0" dirty="0" smtClean="0"/>
              <a:t>Each observed part generates a hypothesis for missing parts,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a:t>
            </a:r>
          </a:p>
          <a:p>
            <a:r>
              <a:rPr lang="en-US" baseline="0" dirty="0" smtClean="0"/>
              <a:t>And when we go back to the part labeling step, only one of the candidates is selected for each part.</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26</a:t>
            </a:fld>
            <a:endParaRPr lang="en-US"/>
          </a:p>
        </p:txBody>
      </p:sp>
    </p:spTree>
    <p:extLst>
      <p:ext uri="{BB962C8B-B14F-4D97-AF65-F5344CB8AC3E}">
        <p14:creationId xmlns:p14="http://schemas.microsoft.com/office/powerpoint/2010/main" val="2926731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iterating the optimization</a:t>
            </a:r>
            <a:r>
              <a:rPr lang="en-US" baseline="0" dirty="0" smtClean="0"/>
              <a:t> pipeline, we converge to the final part and symmetry structure.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27</a:t>
            </a:fld>
            <a:endParaRPr lang="en-US"/>
          </a:p>
        </p:txBody>
      </p:sp>
    </p:spTree>
    <p:extLst>
      <p:ext uri="{BB962C8B-B14F-4D97-AF65-F5344CB8AC3E}">
        <p14:creationId xmlns:p14="http://schemas.microsoft.com/office/powerpoint/2010/main" val="2532749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(8m 40s)</a:t>
            </a:r>
          </a:p>
          <a:p>
            <a:endParaRPr lang="en-US" dirty="0" smtClean="0"/>
          </a:p>
          <a:p>
            <a:r>
              <a:rPr lang="en-US" dirty="0" smtClean="0"/>
              <a:t>Now we have access to a complete </a:t>
            </a:r>
            <a:r>
              <a:rPr lang="en-US" baseline="0" dirty="0" smtClean="0"/>
              <a:t>structure estimated,</a:t>
            </a:r>
            <a:r>
              <a:rPr lang="en-US" dirty="0" smtClean="0"/>
              <a:t> which is subsequently</a:t>
            </a:r>
            <a:r>
              <a:rPr lang="en-US" baseline="0" dirty="0" smtClean="0"/>
              <a:t> used for the shape completion.</a:t>
            </a:r>
            <a:endParaRPr lang="en-US" dirty="0" smtClean="0"/>
          </a:p>
        </p:txBody>
      </p:sp>
      <p:sp>
        <p:nvSpPr>
          <p:cNvPr id="4" name="Slide Number Placeholder 3"/>
          <p:cNvSpPr>
            <a:spLocks noGrp="1"/>
          </p:cNvSpPr>
          <p:nvPr>
            <p:ph type="sldNum" sz="quarter" idx="10"/>
          </p:nvPr>
        </p:nvSpPr>
        <p:spPr/>
        <p:txBody>
          <a:bodyPr/>
          <a:lstStyle/>
          <a:p>
            <a:fld id="{667499FE-2522-45E4-A3A4-F2F9CDCBF3D3}" type="slidenum">
              <a:rPr lang="en-US" altLang="en-US" smtClean="0"/>
              <a:pPr/>
              <a:t>28</a:t>
            </a:fld>
            <a:endParaRPr lang="en-US" altLang="en-US" dirty="0"/>
          </a:p>
        </p:txBody>
      </p:sp>
    </p:spTree>
    <p:extLst>
      <p:ext uri="{BB962C8B-B14F-4D97-AF65-F5344CB8AC3E}">
        <p14:creationId xmlns:p14="http://schemas.microsoft.com/office/powerpoint/2010/main" val="630179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the input point cloud, (next slide)</a:t>
            </a:r>
            <a:endParaRPr lang="en-US" dirty="0" smtClean="0"/>
          </a:p>
        </p:txBody>
      </p:sp>
      <p:sp>
        <p:nvSpPr>
          <p:cNvPr id="4" name="Slide Number Placeholder 3"/>
          <p:cNvSpPr>
            <a:spLocks noGrp="1"/>
          </p:cNvSpPr>
          <p:nvPr>
            <p:ph type="sldNum" sz="quarter" idx="10"/>
          </p:nvPr>
        </p:nvSpPr>
        <p:spPr/>
        <p:txBody>
          <a:bodyPr/>
          <a:lstStyle/>
          <a:p>
            <a:fld id="{667499FE-2522-45E4-A3A4-F2F9CDCBF3D3}" type="slidenum">
              <a:rPr lang="en-US" altLang="en-US" smtClean="0"/>
              <a:pPr/>
              <a:t>29</a:t>
            </a:fld>
            <a:endParaRPr lang="en-US" altLang="en-US" dirty="0"/>
          </a:p>
        </p:txBody>
      </p:sp>
    </p:spTree>
    <p:extLst>
      <p:ext uri="{BB962C8B-B14F-4D97-AF65-F5344CB8AC3E}">
        <p14:creationId xmlns:p14="http://schemas.microsoft.com/office/powerpoint/2010/main" val="296017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3D scanning is also an essential process in many robotics</a:t>
            </a:r>
            <a:r>
              <a:rPr lang="en-US" baseline="0" dirty="0" smtClean="0"/>
              <a:t> applications. For instance, using the spatial information captured by the scanners, robots can navigate space and create a map of the environment.</a:t>
            </a:r>
          </a:p>
          <a:p>
            <a:r>
              <a:rPr lang="en-US" baseline="0" dirty="0" smtClean="0"/>
              <a:t>Also, combined with the color texture information, 3D scanned data is used to recognize objects and guide the robot on how to interact with them.</a:t>
            </a:r>
          </a:p>
          <a:p>
            <a:endParaRPr lang="en-US" baseline="0" dirty="0" smtClean="0"/>
          </a:p>
        </p:txBody>
      </p:sp>
      <p:sp>
        <p:nvSpPr>
          <p:cNvPr id="4" name="Slide Number Placeholder 3"/>
          <p:cNvSpPr>
            <a:spLocks noGrp="1"/>
          </p:cNvSpPr>
          <p:nvPr>
            <p:ph type="sldNum" sz="quarter" idx="10"/>
          </p:nvPr>
        </p:nvSpPr>
        <p:spPr/>
        <p:txBody>
          <a:bodyPr/>
          <a:lstStyle/>
          <a:p>
            <a:fld id="{24CB8126-EE73-4ADC-80F8-DDA107750C9D}" type="slidenum">
              <a:rPr lang="en-US" smtClean="0"/>
              <a:t>3</a:t>
            </a:fld>
            <a:endParaRPr lang="en-US"/>
          </a:p>
        </p:txBody>
      </p:sp>
    </p:spTree>
    <p:extLst>
      <p:ext uri="{BB962C8B-B14F-4D97-AF65-F5344CB8AC3E}">
        <p14:creationId xmlns:p14="http://schemas.microsoft.com/office/powerpoint/2010/main" val="1549204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completion strategy is to</a:t>
            </a:r>
            <a:r>
              <a:rPr lang="en-US" baseline="0" dirty="0" smtClean="0"/>
              <a:t> first fill in the missing area by copying and pasting the symmetric counterparts, (next slide)</a:t>
            </a:r>
            <a:endParaRPr lang="en-US" dirty="0"/>
          </a:p>
        </p:txBody>
      </p:sp>
      <p:sp>
        <p:nvSpPr>
          <p:cNvPr id="4" name="Slide Number Placeholder 3"/>
          <p:cNvSpPr>
            <a:spLocks noGrp="1"/>
          </p:cNvSpPr>
          <p:nvPr>
            <p:ph type="sldNum" sz="quarter" idx="10"/>
          </p:nvPr>
        </p:nvSpPr>
        <p:spPr/>
        <p:txBody>
          <a:bodyPr/>
          <a:lstStyle/>
          <a:p>
            <a:fld id="{667499FE-2522-45E4-A3A4-F2F9CDCBF3D3}" type="slidenum">
              <a:rPr lang="en-US" altLang="en-US" smtClean="0"/>
              <a:pPr/>
              <a:t>30</a:t>
            </a:fld>
            <a:endParaRPr lang="en-US" altLang="en-US" dirty="0"/>
          </a:p>
        </p:txBody>
      </p:sp>
    </p:spTree>
    <p:extLst>
      <p:ext uri="{BB962C8B-B14F-4D97-AF65-F5344CB8AC3E}">
        <p14:creationId xmlns:p14="http://schemas.microsoft.com/office/powerpoint/2010/main" val="340343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rest of area is also filled by looking up similar shapes in the database for each part, and deforming them to fit into the given input point cloud.</a:t>
            </a:r>
          </a:p>
          <a:p>
            <a:r>
              <a:rPr lang="en-US" baseline="0" dirty="0" smtClean="0"/>
              <a:t>So, the final output provides a fully complete result like this.</a:t>
            </a:r>
            <a:endParaRPr lang="en-US" dirty="0"/>
          </a:p>
        </p:txBody>
      </p:sp>
      <p:sp>
        <p:nvSpPr>
          <p:cNvPr id="4" name="Slide Number Placeholder 3"/>
          <p:cNvSpPr>
            <a:spLocks noGrp="1"/>
          </p:cNvSpPr>
          <p:nvPr>
            <p:ph type="sldNum" sz="quarter" idx="10"/>
          </p:nvPr>
        </p:nvSpPr>
        <p:spPr/>
        <p:txBody>
          <a:bodyPr/>
          <a:lstStyle/>
          <a:p>
            <a:fld id="{667499FE-2522-45E4-A3A4-F2F9CDCBF3D3}" type="slidenum">
              <a:rPr lang="en-US" altLang="en-US" smtClean="0"/>
              <a:pPr/>
              <a:t>31</a:t>
            </a:fld>
            <a:endParaRPr lang="en-US" altLang="en-US" dirty="0"/>
          </a:p>
        </p:txBody>
      </p:sp>
    </p:spTree>
    <p:extLst>
      <p:ext uri="{BB962C8B-B14F-4D97-AF65-F5344CB8AC3E}">
        <p14:creationId xmlns:p14="http://schemas.microsoft.com/office/powerpoint/2010/main" val="156946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371"/>
            <a:r>
              <a:rPr lang="en-US" dirty="0" smtClean="0"/>
              <a:t>(9m</a:t>
            </a:r>
            <a:r>
              <a:rPr lang="en-US" baseline="0" dirty="0" smtClean="0"/>
              <a:t> 15s</a:t>
            </a:r>
            <a:r>
              <a:rPr lang="en-US" dirty="0" smtClean="0"/>
              <a:t>)</a:t>
            </a:r>
          </a:p>
          <a:p>
            <a:pPr defTabSz="924371"/>
            <a:endParaRPr lang="en-US" dirty="0" smtClean="0"/>
          </a:p>
          <a:p>
            <a:pPr defTabSz="924371"/>
            <a:r>
              <a:rPr lang="en-US" dirty="0" smtClean="0"/>
              <a:t>Now let me show some of</a:t>
            </a:r>
            <a:r>
              <a:rPr lang="en-US" baseline="0" dirty="0" smtClean="0"/>
              <a:t> our completion results.</a:t>
            </a:r>
          </a:p>
          <a:p>
            <a:pPr defTabSz="924371"/>
            <a:endParaRPr lang="en-US" dirty="0" smtClean="0"/>
          </a:p>
          <a:p>
            <a:r>
              <a:rPr lang="en-US" dirty="0" smtClean="0"/>
              <a:t>In this</a:t>
            </a:r>
            <a:r>
              <a:rPr lang="en-US" baseline="0" dirty="0" smtClean="0"/>
              <a:t> example, </a:t>
            </a:r>
            <a:r>
              <a:rPr lang="en-US" dirty="0" smtClean="0"/>
              <a:t>legs are reconstructed by symmetry, but the seat part is mostly recovered from the</a:t>
            </a:r>
            <a:r>
              <a:rPr lang="en-US" baseline="0" dirty="0" smtClean="0"/>
              <a:t> database.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32</a:t>
            </a:fld>
            <a:endParaRPr lang="en-US"/>
          </a:p>
        </p:txBody>
      </p:sp>
    </p:spTree>
    <p:extLst>
      <p:ext uri="{BB962C8B-B14F-4D97-AF65-F5344CB8AC3E}">
        <p14:creationId xmlns:p14="http://schemas.microsoft.com/office/powerpoint/2010/main" val="91144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leg part is reconstructed by combining</a:t>
            </a:r>
            <a:r>
              <a:rPr lang="en-US" baseline="0" dirty="0" smtClean="0"/>
              <a:t> both symmetry and the database.</a:t>
            </a:r>
          </a:p>
          <a:p>
            <a:endParaRPr lang="en-US" baseline="0" dirty="0" smtClean="0"/>
          </a:p>
          <a:p>
            <a:r>
              <a:rPr lang="en-US" baseline="0" dirty="0" smtClean="0"/>
              <a:t>Particularly In this case, it is very hard to know that there is a rotation symmetry on the leg if there is no prior information given.</a:t>
            </a:r>
          </a:p>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33</a:t>
            </a:fld>
            <a:endParaRPr lang="en-US"/>
          </a:p>
        </p:txBody>
      </p:sp>
    </p:spTree>
    <p:extLst>
      <p:ext uri="{BB962C8B-B14F-4D97-AF65-F5344CB8AC3E}">
        <p14:creationId xmlns:p14="http://schemas.microsoft.com/office/powerpoint/2010/main" val="4109077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case of this airplane,</a:t>
            </a:r>
            <a:r>
              <a:rPr lang="en-US" baseline="0" dirty="0" smtClean="0"/>
              <a:t> </a:t>
            </a:r>
            <a:r>
              <a:rPr lang="en-US" dirty="0" smtClean="0"/>
              <a:t>most of the missing area is reconstructed based on symmetry.</a:t>
            </a:r>
          </a:p>
          <a:p>
            <a:endParaRPr lang="en-US" dirty="0" smtClean="0"/>
          </a:p>
          <a:p>
            <a:r>
              <a:rPr lang="en-US" dirty="0" smtClean="0"/>
              <a:t>T</a:t>
            </a:r>
            <a:r>
              <a:rPr lang="en-US" baseline="0" dirty="0" smtClean="0"/>
              <a:t>he reflection symmetry is detected even though there is only very weak evidence for symmetry in the input data.</a:t>
            </a:r>
          </a:p>
          <a:p>
            <a:endParaRPr lang="en-US" baseline="0" dirty="0" smtClean="0"/>
          </a:p>
          <a:p>
            <a:r>
              <a:rPr lang="en-US" baseline="0" dirty="0" smtClean="0"/>
              <a:t>Some other details are reconstructed from the database.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34</a:t>
            </a:fld>
            <a:endParaRPr lang="en-US"/>
          </a:p>
        </p:txBody>
      </p:sp>
    </p:spTree>
    <p:extLst>
      <p:ext uri="{BB962C8B-B14F-4D97-AF65-F5344CB8AC3E}">
        <p14:creationId xmlns:p14="http://schemas.microsoft.com/office/powerpoint/2010/main" val="3936686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another example</a:t>
            </a:r>
            <a:r>
              <a:rPr lang="en-US" baseline="0" dirty="0" smtClean="0"/>
              <a:t> for a table.</a:t>
            </a:r>
          </a:p>
          <a:p>
            <a:endParaRPr lang="en-US" baseline="0" dirty="0" smtClean="0"/>
          </a:p>
          <a:p>
            <a:r>
              <a:rPr lang="en-US" baseline="0" dirty="0" smtClean="0"/>
              <a:t>The details on both the top and leg parts are recovered by integrating both symmetry and database priors.</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35</a:t>
            </a:fld>
            <a:endParaRPr lang="en-US"/>
          </a:p>
        </p:txBody>
      </p:sp>
    </p:spTree>
    <p:extLst>
      <p:ext uri="{BB962C8B-B14F-4D97-AF65-F5344CB8AC3E}">
        <p14:creationId xmlns:p14="http://schemas.microsoft.com/office/powerpoint/2010/main" val="2191356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bicycle</a:t>
            </a:r>
            <a:r>
              <a:rPr lang="en-US" baseline="0" dirty="0" smtClean="0"/>
              <a:t> case, some missing areas on wheels are recovered by detecting rotational symmetry.</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36</a:t>
            </a:fld>
            <a:endParaRPr lang="en-US"/>
          </a:p>
        </p:txBody>
      </p:sp>
    </p:spTree>
    <p:extLst>
      <p:ext uri="{BB962C8B-B14F-4D97-AF65-F5344CB8AC3E}">
        <p14:creationId xmlns:p14="http://schemas.microsoft.com/office/powerpoint/2010/main" val="3381922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(10m</a:t>
            </a:r>
            <a:r>
              <a:rPr lang="en-US" baseline="0" dirty="0" smtClean="0"/>
              <a:t> 20s</a:t>
            </a:r>
            <a:r>
              <a:rPr lang="en-US" dirty="0" smtClean="0"/>
              <a:t>)</a:t>
            </a:r>
          </a:p>
          <a:p>
            <a:endParaRPr lang="en-US" dirty="0" smtClean="0"/>
          </a:p>
          <a:p>
            <a:r>
              <a:rPr lang="en-US" dirty="0" smtClean="0"/>
              <a:t>For quantitative evaluation, we provide a benchmark dataset which includes synthesized depth images </a:t>
            </a:r>
            <a:r>
              <a:rPr lang="en-US" baseline="0" dirty="0" smtClean="0"/>
              <a:t>generated from 481 shapes in 5 classes.</a:t>
            </a:r>
          </a:p>
          <a:p>
            <a:r>
              <a:rPr lang="en-US" baseline="0" dirty="0" smtClean="0"/>
              <a:t>The depth images are created by randomly choosing viewpoints around the object.</a:t>
            </a:r>
          </a:p>
        </p:txBody>
      </p:sp>
      <p:sp>
        <p:nvSpPr>
          <p:cNvPr id="4" name="Slide Number Placeholder 3"/>
          <p:cNvSpPr>
            <a:spLocks noGrp="1"/>
          </p:cNvSpPr>
          <p:nvPr>
            <p:ph type="sldNum" sz="quarter" idx="10"/>
          </p:nvPr>
        </p:nvSpPr>
        <p:spPr/>
        <p:txBody>
          <a:bodyPr/>
          <a:lstStyle/>
          <a:p>
            <a:fld id="{24CB8126-EE73-4ADC-80F8-DDA107750C9D}" type="slidenum">
              <a:rPr lang="en-US" smtClean="0"/>
              <a:t>37</a:t>
            </a:fld>
            <a:endParaRPr lang="en-US"/>
          </a:p>
        </p:txBody>
      </p:sp>
    </p:spTree>
    <p:extLst>
      <p:ext uri="{BB962C8B-B14F-4D97-AF65-F5344CB8AC3E}">
        <p14:creationId xmlns:p14="http://schemas.microsoft.com/office/powerpoint/2010/main" val="498282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me explain our evaluation metrics.</a:t>
            </a:r>
          </a:p>
          <a:p>
            <a:r>
              <a:rPr lang="en-US" baseline="0" dirty="0" smtClean="0"/>
              <a:t>The left one is the result of completion from partial input data, and the right one is the ground truth shape.</a:t>
            </a:r>
          </a:p>
          <a:p>
            <a:endParaRPr lang="en-US" baseline="0" dirty="0" smtClean="0"/>
          </a:p>
          <a:p>
            <a:r>
              <a:rPr lang="en-US" baseline="0" dirty="0" smtClean="0"/>
              <a:t>[ANIMATION]</a:t>
            </a:r>
          </a:p>
          <a:p>
            <a:r>
              <a:rPr lang="en-US" baseline="0" dirty="0" smtClean="0"/>
              <a:t>Our first metric is accuracy, which measures, what portion of the output point cloud is accurately reconstructed compared to the ground truth.</a:t>
            </a:r>
          </a:p>
          <a:p>
            <a:r>
              <a:rPr lang="en-US" baseline="0" dirty="0" smtClean="0"/>
              <a:t>This figure illustrates the distance from the output to the ground truth,</a:t>
            </a:r>
          </a:p>
          <a:p>
            <a:endParaRPr lang="en-US" baseline="0" dirty="0" smtClean="0"/>
          </a:p>
          <a:p>
            <a:r>
              <a:rPr lang="en-US" baseline="0" dirty="0" smtClean="0"/>
              <a:t>[ANIMATION]</a:t>
            </a:r>
          </a:p>
          <a:p>
            <a:r>
              <a:rPr lang="en-US" baseline="0" dirty="0" smtClean="0"/>
              <a:t>and the color goes to red as the distance is farther.</a:t>
            </a:r>
          </a:p>
          <a:p>
            <a:endParaRPr lang="en-US" baseline="0" dirty="0" smtClean="0"/>
          </a:p>
          <a:p>
            <a:r>
              <a:rPr lang="en-US" baseline="0" dirty="0" smtClean="0"/>
              <a:t>[ANIMATION]</a:t>
            </a:r>
          </a:p>
          <a:p>
            <a:r>
              <a:rPr lang="en-US" baseline="0" dirty="0" smtClean="0"/>
              <a:t>The next measure is completeness, which measures, what portion of the ground truth is reconstructed in the output.</a:t>
            </a:r>
          </a:p>
        </p:txBody>
      </p:sp>
      <p:sp>
        <p:nvSpPr>
          <p:cNvPr id="4" name="Slide Number Placeholder 3"/>
          <p:cNvSpPr>
            <a:spLocks noGrp="1"/>
          </p:cNvSpPr>
          <p:nvPr>
            <p:ph type="sldNum" sz="quarter" idx="10"/>
          </p:nvPr>
        </p:nvSpPr>
        <p:spPr/>
        <p:txBody>
          <a:bodyPr/>
          <a:lstStyle/>
          <a:p>
            <a:fld id="{24CB8126-EE73-4ADC-80F8-DDA107750C9D}" type="slidenum">
              <a:rPr lang="en-US" smtClean="0"/>
              <a:t>38</a:t>
            </a:fld>
            <a:endParaRPr lang="en-US"/>
          </a:p>
        </p:txBody>
      </p:sp>
    </p:spTree>
    <p:extLst>
      <p:ext uri="{BB962C8B-B14F-4D97-AF65-F5344CB8AC3E}">
        <p14:creationId xmlns:p14="http://schemas.microsoft.com/office/powerpoint/2010/main" val="3081297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comparison, we also show some other cases when we use only symmetry *or* database priors in completion.</a:t>
            </a:r>
          </a:p>
          <a:p>
            <a:endParaRPr lang="en-US" baseline="0" dirty="0" smtClean="0"/>
          </a:p>
          <a:p>
            <a:r>
              <a:rPr lang="en-US" baseline="0" dirty="0" smtClean="0"/>
              <a:t>This is the same chair as the previous one, but it is the result only when using symmetry.</a:t>
            </a:r>
          </a:p>
          <a:p>
            <a:r>
              <a:rPr lang="en-US" dirty="0" smtClean="0"/>
              <a:t>Obviously,</a:t>
            </a:r>
            <a:r>
              <a:rPr lang="en-US" baseline="0" dirty="0" smtClean="0"/>
              <a:t> the accuracy is high since we use only the input data itself as a source.</a:t>
            </a:r>
            <a:br>
              <a:rPr lang="en-US" baseline="0" dirty="0" smtClean="0"/>
            </a:br>
            <a:endParaRPr lang="en-US" baseline="0" dirty="0" smtClean="0"/>
          </a:p>
          <a:p>
            <a:r>
              <a:rPr lang="en-US" baseline="0" dirty="0" smtClean="0"/>
              <a:t>[ANIMATION]</a:t>
            </a:r>
          </a:p>
          <a:p>
            <a:r>
              <a:rPr lang="en-US" baseline="0" dirty="0" smtClean="0"/>
              <a:t>But here the completeness is low because some missing areas cannot be filled when using symmetry only.</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39</a:t>
            </a:fld>
            <a:endParaRPr lang="en-US"/>
          </a:p>
        </p:txBody>
      </p:sp>
    </p:spTree>
    <p:extLst>
      <p:ext uri="{BB962C8B-B14F-4D97-AF65-F5344CB8AC3E}">
        <p14:creationId xmlns:p14="http://schemas.microsoft.com/office/powerpoint/2010/main" val="350897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applications became available</a:t>
            </a:r>
            <a:r>
              <a:rPr lang="en-US" baseline="0" dirty="0" smtClean="0"/>
              <a:t> </a:t>
            </a:r>
            <a:r>
              <a:rPr lang="en-US" dirty="0" smtClean="0"/>
              <a:t>because</a:t>
            </a:r>
            <a:r>
              <a:rPr lang="en-US" baseline="0" dirty="0" smtClean="0"/>
              <a:t> of the advent of small portable scanning devices such as Kinect.</a:t>
            </a:r>
          </a:p>
          <a:p>
            <a:r>
              <a:rPr lang="en-US" baseline="0" dirty="0" smtClean="0"/>
              <a:t>Using these devices, recent technologies, including </a:t>
            </a:r>
            <a:r>
              <a:rPr lang="en-US" baseline="0" dirty="0" err="1" smtClean="0"/>
              <a:t>KinectFusion</a:t>
            </a:r>
            <a:r>
              <a:rPr lang="en-US" baseline="0" dirty="0" smtClean="0"/>
              <a:t>, have demonstrated great capability in reconstructing 3D information.</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a:t>
            </a:fld>
            <a:endParaRPr lang="en-US"/>
          </a:p>
        </p:txBody>
      </p:sp>
    </p:spTree>
    <p:extLst>
      <p:ext uri="{BB962C8B-B14F-4D97-AF65-F5344CB8AC3E}">
        <p14:creationId xmlns:p14="http://schemas.microsoft.com/office/powerpoint/2010/main" val="856673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using database-only,</a:t>
            </a:r>
            <a:r>
              <a:rPr lang="en-US" baseline="0" dirty="0" smtClean="0"/>
              <a:t> </a:t>
            </a:r>
          </a:p>
          <a:p>
            <a:r>
              <a:rPr lang="en-US" baseline="0" dirty="0" smtClean="0"/>
              <a:t>We can reconstruct a fully complete shape by assembling parts from the database.</a:t>
            </a:r>
          </a:p>
          <a:p>
            <a:endParaRPr lang="en-US" baseline="0" dirty="0" smtClean="0"/>
          </a:p>
          <a:p>
            <a:r>
              <a:rPr lang="en-US" baseline="0" dirty="0" smtClean="0"/>
              <a:t>[ANIMATION]</a:t>
            </a:r>
          </a:p>
          <a:p>
            <a:r>
              <a:rPr lang="en-US" baseline="0" dirty="0" smtClean="0"/>
              <a:t>But the retrieved shapes from the database might not exactly be the same as the input, so the accuracy cannot be as high as the previous case.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40</a:t>
            </a:fld>
            <a:endParaRPr lang="en-US"/>
          </a:p>
        </p:txBody>
      </p:sp>
    </p:spTree>
    <p:extLst>
      <p:ext uri="{BB962C8B-B14F-4D97-AF65-F5344CB8AC3E}">
        <p14:creationId xmlns:p14="http://schemas.microsoft.com/office/powerpoint/2010/main" val="154050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the other case showing </a:t>
            </a:r>
            <a:r>
              <a:rPr lang="en-US" dirty="0" smtClean="0"/>
              <a:t>the comparison of</a:t>
            </a:r>
            <a:r>
              <a:rPr lang="en-US" baseline="0" dirty="0" smtClean="0"/>
              <a:t> symmetry-only, database-only, and final results.</a:t>
            </a:r>
          </a:p>
          <a:p>
            <a:endParaRPr lang="en-US" baseline="0" dirty="0" smtClean="0"/>
          </a:p>
          <a:p>
            <a:r>
              <a:rPr lang="en-US" baseline="0" dirty="0" smtClean="0"/>
              <a:t>[ANIMATION]</a:t>
            </a:r>
          </a:p>
          <a:p>
            <a:r>
              <a:rPr lang="en-US" baseline="0" dirty="0" smtClean="0"/>
              <a:t>The symmetry-only completion still has some missing areas on the seat, which leads to low completeness.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a:t>
            </a:r>
          </a:p>
          <a:p>
            <a:r>
              <a:rPr lang="en-US" baseline="0" dirty="0" smtClean="0"/>
              <a:t>The database-only completion is not exactly the same as the ground truth particularly on the armrests, which results in low accuracy.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a:t>
            </a:r>
          </a:p>
          <a:p>
            <a:r>
              <a:rPr lang="en-US" baseline="0" dirty="0" smtClean="0"/>
              <a:t>But our final output combining both symmetry and database shows a better result in terms of both accuracy and completeness.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CB8126-EE73-4ADC-80F8-DDA107750C9D}" type="slidenum">
              <a:rPr lang="en-US" smtClean="0"/>
              <a:t>41</a:t>
            </a:fld>
            <a:endParaRPr lang="en-US"/>
          </a:p>
        </p:txBody>
      </p:sp>
    </p:spTree>
    <p:extLst>
      <p:ext uri="{BB962C8B-B14F-4D97-AF65-F5344CB8AC3E}">
        <p14:creationId xmlns:p14="http://schemas.microsoft.com/office/powerpoint/2010/main" val="2463620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example for an airplane</a:t>
            </a:r>
            <a:r>
              <a:rPr lang="en-US" baseline="0" dirty="0" smtClean="0"/>
              <a:t>.</a:t>
            </a:r>
          </a:p>
          <a:p>
            <a:endParaRPr lang="en-US" baseline="0" dirty="0" smtClean="0"/>
          </a:p>
          <a:p>
            <a:r>
              <a:rPr lang="en-US" baseline="0" dirty="0" smtClean="0"/>
              <a:t>The symmetry-only result couldn’t recover all details, and the database-only result deviates a little bit from the ground truth.</a:t>
            </a:r>
          </a:p>
          <a:p>
            <a:r>
              <a:rPr lang="en-US" dirty="0" smtClean="0"/>
              <a:t>But our final output combining</a:t>
            </a:r>
            <a:r>
              <a:rPr lang="en-US" baseline="0" dirty="0" smtClean="0"/>
              <a:t> *both of them* better reconstruct all missing areas while preserving the original geometry.</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42</a:t>
            </a:fld>
            <a:endParaRPr lang="en-US"/>
          </a:p>
        </p:txBody>
      </p:sp>
    </p:spTree>
    <p:extLst>
      <p:ext uri="{BB962C8B-B14F-4D97-AF65-F5344CB8AC3E}">
        <p14:creationId xmlns:p14="http://schemas.microsoft.com/office/powerpoint/2010/main" val="2486605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(12m 40s)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compare our method with other previous work.</a:t>
            </a:r>
          </a:p>
          <a:p>
            <a:endParaRPr lang="en-US" dirty="0" smtClean="0"/>
          </a:p>
          <a:p>
            <a:r>
              <a:rPr lang="en-US" dirty="0" smtClean="0"/>
              <a:t>The </a:t>
            </a:r>
            <a:r>
              <a:rPr lang="en-US" dirty="0" err="1" smtClean="0"/>
              <a:t>Podolak</a:t>
            </a:r>
            <a:r>
              <a:rPr lang="en-US" dirty="0" smtClean="0"/>
              <a:t> et. </a:t>
            </a:r>
            <a:r>
              <a:rPr lang="en-US" dirty="0" err="1" smtClean="0"/>
              <a:t>al’s</a:t>
            </a:r>
            <a:r>
              <a:rPr lang="en-US" dirty="0" smtClean="0"/>
              <a:t> method is the state-of-the-art</a:t>
            </a:r>
            <a:r>
              <a:rPr lang="en-US" baseline="0" dirty="0" smtClean="0"/>
              <a:t> algorithm </a:t>
            </a:r>
            <a:r>
              <a:rPr lang="en-US" dirty="0" smtClean="0"/>
              <a:t>detecting </a:t>
            </a:r>
            <a:r>
              <a:rPr lang="en-US" dirty="0" err="1" smtClean="0"/>
              <a:t>reflectional</a:t>
            </a:r>
            <a:r>
              <a:rPr lang="en-US" dirty="0" smtClean="0"/>
              <a:t> symmetry from the given</a:t>
            </a:r>
            <a:r>
              <a:rPr lang="en-US" baseline="0" dirty="0" smtClean="0"/>
              <a:t> 3D point cloud by sampling symmetry transforms.</a:t>
            </a:r>
          </a:p>
          <a:p>
            <a:r>
              <a:rPr lang="en-US" baseline="0" dirty="0" smtClean="0"/>
              <a:t>This method works well for complete shapes,</a:t>
            </a:r>
          </a:p>
          <a:p>
            <a:r>
              <a:rPr lang="en-US" baseline="0" dirty="0" smtClean="0"/>
              <a:t>But when the input is partial data, and the evidence of symmetry is very weak, it fails to detect the desired symmetry.</a:t>
            </a:r>
          </a:p>
          <a:p>
            <a:r>
              <a:rPr lang="en-US" baseline="0" dirty="0" smtClean="0"/>
              <a:t>And instead of that, it can also result in the wrong hypothesis since this method entirely relies on the input data.</a:t>
            </a:r>
          </a:p>
          <a:p>
            <a:endParaRPr lang="en-US" dirty="0" smtClean="0"/>
          </a:p>
          <a:p>
            <a:r>
              <a:rPr lang="en-US" dirty="0" smtClean="0"/>
              <a:t>However in</a:t>
            </a:r>
            <a:r>
              <a:rPr lang="en-US" baseline="0" dirty="0" smtClean="0"/>
              <a:t> the same case, our method detected the correct symmetry based on the given prior of symmetry and the estimated structure.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43</a:t>
            </a:fld>
            <a:endParaRPr lang="en-US"/>
          </a:p>
        </p:txBody>
      </p:sp>
    </p:spTree>
    <p:extLst>
      <p:ext uri="{BB962C8B-B14F-4D97-AF65-F5344CB8AC3E}">
        <p14:creationId xmlns:p14="http://schemas.microsoft.com/office/powerpoint/2010/main" val="2159650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comparison</a:t>
            </a:r>
            <a:r>
              <a:rPr lang="en-US" baseline="0" dirty="0" smtClean="0"/>
              <a:t> with Shen et. al.’s method.</a:t>
            </a:r>
          </a:p>
          <a:p>
            <a:endParaRPr lang="en-US" baseline="0" dirty="0" smtClean="0"/>
          </a:p>
          <a:p>
            <a:r>
              <a:rPr lang="en-US" baseline="0" dirty="0" smtClean="0"/>
              <a:t>Shen et. al.’s method is a retrieval-based shape recovery algorithm.</a:t>
            </a:r>
          </a:p>
          <a:p>
            <a:r>
              <a:rPr lang="en-US" baseline="0" dirty="0" smtClean="0"/>
              <a:t>The goal of their method is to</a:t>
            </a:r>
            <a:r>
              <a:rPr lang="en-US" sz="1200" b="0" i="0" kern="1200" dirty="0" smtClean="0">
                <a:solidFill>
                  <a:schemeClr val="tx1"/>
                </a:solidFill>
                <a:effectLst/>
                <a:latin typeface="+mn-lt"/>
                <a:ea typeface="+mn-ea"/>
                <a:cs typeface="+mn-cs"/>
              </a:rPr>
              <a:t> produce a good-looking 3D model, but it is not necessarily similar to the scanned shape</a:t>
            </a:r>
            <a:r>
              <a:rPr lang="en-US" sz="1200" b="0" i="0" kern="1200" baseline="0" dirty="0" smtClean="0">
                <a:solidFill>
                  <a:schemeClr val="tx1"/>
                </a:solidFill>
                <a:effectLst/>
                <a:latin typeface="+mn-lt"/>
                <a:ea typeface="+mn-ea"/>
                <a:cs typeface="+mn-cs"/>
              </a:rPr>
              <a:t>, particularly when the database is limited.</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Comparing to this, our method not only use the database in completion, but also leverage the given input point cloud as mush as possible.</a:t>
            </a:r>
          </a:p>
          <a:p>
            <a:r>
              <a:rPr lang="en-US" sz="1200" b="0" i="0" kern="1200" baseline="0" dirty="0" smtClean="0">
                <a:solidFill>
                  <a:schemeClr val="tx1"/>
                </a:solidFill>
                <a:effectLst/>
                <a:latin typeface="+mn-lt"/>
                <a:ea typeface="+mn-ea"/>
                <a:cs typeface="+mn-cs"/>
              </a:rPr>
              <a:t>Therefore, our completion result is more similar to the original shape.</a:t>
            </a:r>
            <a:endParaRPr lang="en-US" baseline="0" dirty="0" smtClean="0"/>
          </a:p>
        </p:txBody>
      </p:sp>
      <p:sp>
        <p:nvSpPr>
          <p:cNvPr id="4" name="Slide Number Placeholder 3"/>
          <p:cNvSpPr>
            <a:spLocks noGrp="1"/>
          </p:cNvSpPr>
          <p:nvPr>
            <p:ph type="sldNum" sz="quarter" idx="10"/>
          </p:nvPr>
        </p:nvSpPr>
        <p:spPr/>
        <p:txBody>
          <a:bodyPr/>
          <a:lstStyle/>
          <a:p>
            <a:fld id="{24CB8126-EE73-4ADC-80F8-DDA107750C9D}" type="slidenum">
              <a:rPr lang="en-US" smtClean="0"/>
              <a:t>44</a:t>
            </a:fld>
            <a:endParaRPr lang="en-US"/>
          </a:p>
        </p:txBody>
      </p:sp>
    </p:spTree>
    <p:extLst>
      <p:ext uri="{BB962C8B-B14F-4D97-AF65-F5344CB8AC3E}">
        <p14:creationId xmlns:p14="http://schemas.microsoft.com/office/powerpoint/2010/main" val="317621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shows the overall statistics of our quantitative evaluation.</a:t>
            </a:r>
          </a:p>
          <a:p>
            <a:r>
              <a:rPr lang="en-US" baseline="0" dirty="0" smtClean="0"/>
              <a:t>The X axis is accuracy, and Y axis is completeness,</a:t>
            </a:r>
          </a:p>
          <a:p>
            <a:endParaRPr lang="en-US" baseline="0" dirty="0" smtClean="0"/>
          </a:p>
          <a:p>
            <a:r>
              <a:rPr lang="en-US" baseline="0" dirty="0" smtClean="0"/>
              <a:t>These three dots indicate the average accuracy and completeness of all experiments for the three methods.</a:t>
            </a:r>
          </a:p>
          <a:p>
            <a:r>
              <a:rPr lang="en-US" baseline="0" dirty="0" smtClean="0"/>
              <a:t>The dashed line shows the average completeness when we do nothing for the partial input data.</a:t>
            </a:r>
          </a:p>
          <a:p>
            <a:r>
              <a:rPr lang="en-US" baseline="0" dirty="0" smtClean="0"/>
              <a:t>As shown here, </a:t>
            </a:r>
            <a:r>
              <a:rPr lang="en-US" baseline="0" dirty="0" err="1" smtClean="0"/>
              <a:t>podolak</a:t>
            </a:r>
            <a:r>
              <a:rPr lang="en-US" baseline="0" dirty="0" smtClean="0"/>
              <a:t> et. </a:t>
            </a:r>
            <a:r>
              <a:rPr lang="en-US" baseline="0" dirty="0" err="1" smtClean="0"/>
              <a:t>al’s</a:t>
            </a:r>
            <a:r>
              <a:rPr lang="en-US" baseline="0" dirty="0" smtClean="0"/>
              <a:t> method using symmetry shows the highest accuracy, which is not surprising, but its completeness is close to the baseline,</a:t>
            </a:r>
          </a:p>
          <a:p>
            <a:r>
              <a:rPr lang="en-US" baseline="0" dirty="0" smtClean="0"/>
              <a:t>which means that their output is actually not very different with the partial input data.</a:t>
            </a:r>
          </a:p>
          <a:p>
            <a:endParaRPr lang="en-US" baseline="0" dirty="0" smtClean="0"/>
          </a:p>
          <a:p>
            <a:r>
              <a:rPr lang="en-US" baseline="0" dirty="0" smtClean="0"/>
              <a:t>And the </a:t>
            </a:r>
            <a:r>
              <a:rPr lang="en-US" baseline="0" dirty="0" err="1" smtClean="0"/>
              <a:t>shen</a:t>
            </a:r>
            <a:r>
              <a:rPr lang="en-US" baseline="0" dirty="0" smtClean="0"/>
              <a:t> et. al.’s method using the database shows less accurate results.</a:t>
            </a:r>
          </a:p>
          <a:p>
            <a:endParaRPr lang="en-US" baseline="0" dirty="0" smtClean="0"/>
          </a:p>
          <a:p>
            <a:r>
              <a:rPr lang="en-US" baseline="0" dirty="0" smtClean="0"/>
              <a:t>Our method shows the highest completeness with a relatively small drop in accuracy.</a:t>
            </a:r>
          </a:p>
        </p:txBody>
      </p:sp>
      <p:sp>
        <p:nvSpPr>
          <p:cNvPr id="4" name="Slide Number Placeholder 3"/>
          <p:cNvSpPr>
            <a:spLocks noGrp="1"/>
          </p:cNvSpPr>
          <p:nvPr>
            <p:ph type="sldNum" sz="quarter" idx="10"/>
          </p:nvPr>
        </p:nvSpPr>
        <p:spPr/>
        <p:txBody>
          <a:bodyPr/>
          <a:lstStyle/>
          <a:p>
            <a:fld id="{24CB8126-EE73-4ADC-80F8-DDA107750C9D}" type="slidenum">
              <a:rPr lang="en-US" smtClean="0"/>
              <a:t>45</a:t>
            </a:fld>
            <a:endParaRPr lang="en-US"/>
          </a:p>
        </p:txBody>
      </p:sp>
    </p:spTree>
    <p:extLst>
      <p:ext uri="{BB962C8B-B14F-4D97-AF65-F5344CB8AC3E}">
        <p14:creationId xmlns:p14="http://schemas.microsoft.com/office/powerpoint/2010/main" val="653375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(14m</a:t>
            </a:r>
            <a:r>
              <a:rPr lang="en-US" baseline="0" dirty="0" smtClean="0"/>
              <a:t> 45s</a:t>
            </a:r>
            <a:r>
              <a:rPr lang="en-US" dirty="0" smtClean="0"/>
              <a:t>)</a:t>
            </a:r>
          </a:p>
          <a:p>
            <a:endParaRPr lang="en-US" dirty="0" smtClean="0"/>
          </a:p>
          <a:p>
            <a:r>
              <a:rPr lang="en-US" dirty="0" smtClean="0"/>
              <a:t>We also tested our method</a:t>
            </a:r>
            <a:r>
              <a:rPr lang="en-US" baseline="0" dirty="0" smtClean="0"/>
              <a:t> with real scan data captured by Kinect.</a:t>
            </a:r>
          </a:p>
          <a:p>
            <a:r>
              <a:rPr lang="en-US" baseline="0" dirty="0" smtClean="0"/>
              <a:t>Despite noise from depth sensors and some completely missing parts, our method successfully reconstructed the entire shapes.</a:t>
            </a:r>
          </a:p>
          <a:p>
            <a:r>
              <a:rPr lang="en-US" baseline="0" dirty="0" smtClean="0"/>
              <a:t>Such reconstructed 3D geometry enables robots to understand the 3D real space based on partial observations, and lets the virtual objects interact with the hidden parts of the real objects in the augmented reality applications.</a:t>
            </a:r>
          </a:p>
        </p:txBody>
      </p:sp>
      <p:sp>
        <p:nvSpPr>
          <p:cNvPr id="4" name="Slide Number Placeholder 3"/>
          <p:cNvSpPr>
            <a:spLocks noGrp="1"/>
          </p:cNvSpPr>
          <p:nvPr>
            <p:ph type="sldNum" sz="quarter" idx="10"/>
          </p:nvPr>
        </p:nvSpPr>
        <p:spPr/>
        <p:txBody>
          <a:bodyPr/>
          <a:lstStyle/>
          <a:p>
            <a:fld id="{24CB8126-EE73-4ADC-80F8-DDA107750C9D}" type="slidenum">
              <a:rPr lang="en-US" smtClean="0"/>
              <a:t>46</a:t>
            </a:fld>
            <a:endParaRPr lang="en-US"/>
          </a:p>
        </p:txBody>
      </p:sp>
    </p:spTree>
    <p:extLst>
      <p:ext uri="{BB962C8B-B14F-4D97-AF65-F5344CB8AC3E}">
        <p14:creationId xmlns:p14="http://schemas.microsoft.com/office/powerpoint/2010/main" val="4177713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more examples</a:t>
            </a:r>
            <a:r>
              <a:rPr lang="en-US" baseline="0" dirty="0" smtClean="0"/>
              <a:t> of Kinect scan completion.</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47</a:t>
            </a:fld>
            <a:endParaRPr lang="en-US"/>
          </a:p>
        </p:txBody>
      </p:sp>
    </p:spTree>
    <p:extLst>
      <p:ext uri="{BB962C8B-B14F-4D97-AF65-F5344CB8AC3E}">
        <p14:creationId xmlns:p14="http://schemas.microsoft.com/office/powerpoint/2010/main" val="2386638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48</a:t>
            </a:fld>
            <a:endParaRPr lang="en-US"/>
          </a:p>
        </p:txBody>
      </p:sp>
    </p:spTree>
    <p:extLst>
      <p:ext uri="{BB962C8B-B14F-4D97-AF65-F5344CB8AC3E}">
        <p14:creationId xmlns:p14="http://schemas.microsoft.com/office/powerpoint/2010/main" val="3881391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our </a:t>
            </a:r>
            <a:r>
              <a:rPr lang="en-US" dirty="0" smtClean="0"/>
              <a:t>failure</a:t>
            </a:r>
            <a:r>
              <a:rPr lang="en-US" baseline="0" dirty="0" smtClean="0"/>
              <a:t> example.</a:t>
            </a:r>
          </a:p>
          <a:p>
            <a:r>
              <a:rPr lang="en-US" baseline="0" dirty="0" smtClean="0"/>
              <a:t>Because of the ambiguity of partial symmetry, in some special cases, our method can incorrectly interpret the input data as shown here.</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49</a:t>
            </a:fld>
            <a:endParaRPr lang="en-US"/>
          </a:p>
        </p:txBody>
      </p:sp>
    </p:spTree>
    <p:extLst>
      <p:ext uri="{BB962C8B-B14F-4D97-AF65-F5344CB8AC3E}">
        <p14:creationId xmlns:p14="http://schemas.microsoft.com/office/powerpoint/2010/main" val="2829928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3D scanning an object is actually not a simple task.</a:t>
            </a:r>
          </a:p>
          <a:p>
            <a:endParaRPr lang="en-US" baseline="0" dirty="0" smtClean="0"/>
          </a:p>
          <a:p>
            <a:r>
              <a:rPr lang="en-US" baseline="0" dirty="0" smtClean="0"/>
              <a:t>All the handheld scanning devices capture a depth map from a single viewpoint.</a:t>
            </a:r>
          </a:p>
          <a:p>
            <a:r>
              <a:rPr lang="en-US" baseline="0" dirty="0" smtClean="0"/>
              <a:t>This means,</a:t>
            </a:r>
          </a:p>
          <a:p>
            <a:endParaRPr lang="en-US" baseline="0" dirty="0" smtClean="0"/>
          </a:p>
          <a:p>
            <a:r>
              <a:rPr lang="en-US" baseline="0" dirty="0" smtClean="0"/>
              <a:t>[ANIMATION]</a:t>
            </a:r>
          </a:p>
          <a:p>
            <a:r>
              <a:rPr lang="en-US" baseline="0" dirty="0" smtClean="0"/>
              <a:t>that the user has to capture depth maps from several different viewpoints, which are then merged into a single reconstruction.</a:t>
            </a:r>
          </a:p>
          <a:p>
            <a:r>
              <a:rPr lang="en-US" baseline="0" dirty="0" smtClean="0"/>
              <a:t>Also because of occlusions, generally it is not possible to obtain the entire shape from sparse viewpoints, but actually the user needs to take care not to miss any small area in scanning.</a:t>
            </a:r>
          </a:p>
          <a:p>
            <a:r>
              <a:rPr lang="en-US" baseline="0" dirty="0" smtClean="0"/>
              <a:t>Thus, 3D scanning an object is a tedious and error-prone task.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goal of our project is to introduce a new,</a:t>
            </a:r>
            <a:r>
              <a:rPr lang="en-US" baseline="0" dirty="0" smtClean="0"/>
              <a:t> simplified way of scanning using only a single viewpoint, (next slide)</a:t>
            </a:r>
            <a:endParaRPr lang="en-US" dirty="0" smtClean="0"/>
          </a:p>
        </p:txBody>
      </p:sp>
      <p:sp>
        <p:nvSpPr>
          <p:cNvPr id="4" name="Slide Number Placeholder 3"/>
          <p:cNvSpPr>
            <a:spLocks noGrp="1"/>
          </p:cNvSpPr>
          <p:nvPr>
            <p:ph type="sldNum" sz="quarter" idx="10"/>
          </p:nvPr>
        </p:nvSpPr>
        <p:spPr/>
        <p:txBody>
          <a:bodyPr/>
          <a:lstStyle/>
          <a:p>
            <a:pPr>
              <a:defRPr/>
            </a:pPr>
            <a:fld id="{FAAC207E-C27D-4F33-AE6D-DA8FE1094D05}" type="slidenum">
              <a:rPr lang="en-US" smtClean="0"/>
              <a:pPr>
                <a:defRPr/>
              </a:pPr>
              <a:t>5</a:t>
            </a:fld>
            <a:endParaRPr lang="en-US"/>
          </a:p>
        </p:txBody>
      </p:sp>
    </p:spTree>
    <p:extLst>
      <p:ext uri="{BB962C8B-B14F-4D97-AF65-F5344CB8AC3E}">
        <p14:creationId xmlns:p14="http://schemas.microsoft.com/office/powerpoint/2010/main" val="406215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(15m</a:t>
            </a:r>
            <a:r>
              <a:rPr lang="en-US" baseline="0" dirty="0" smtClean="0"/>
              <a:t> 35s</a:t>
            </a:r>
            <a:r>
              <a:rPr lang="en-US" dirty="0" smtClean="0"/>
              <a:t>)</a:t>
            </a:r>
          </a:p>
          <a:p>
            <a:endParaRPr lang="en-US" dirty="0" smtClean="0"/>
          </a:p>
          <a:p>
            <a:r>
              <a:rPr lang="en-US" dirty="0" smtClean="0"/>
              <a:t>In summary,</a:t>
            </a:r>
            <a:endParaRPr lang="en-US" baseline="0" dirty="0" smtClean="0"/>
          </a:p>
          <a:p>
            <a:r>
              <a:rPr lang="en-US" baseline="0" dirty="0" smtClean="0"/>
              <a:t>First, we introduced</a:t>
            </a:r>
          </a:p>
          <a:p>
            <a:r>
              <a:rPr lang="en-US" baseline="0" dirty="0" smtClean="0"/>
              <a:t>Also for that, we introduced</a:t>
            </a:r>
          </a:p>
          <a:p>
            <a:r>
              <a:rPr lang="en-US" baseline="0" dirty="0" smtClean="0"/>
              <a:t>We proposed</a:t>
            </a:r>
          </a:p>
          <a:p>
            <a:r>
              <a:rPr lang="en-US" baseline="0" dirty="0" smtClean="0"/>
              <a:t>And at last, we provided</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50</a:t>
            </a:fld>
            <a:endParaRPr lang="en-US"/>
          </a:p>
        </p:txBody>
      </p:sp>
    </p:spTree>
    <p:extLst>
      <p:ext uri="{BB962C8B-B14F-4D97-AF65-F5344CB8AC3E}">
        <p14:creationId xmlns:p14="http://schemas.microsoft.com/office/powerpoint/2010/main" val="43442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future,</a:t>
            </a:r>
            <a:r>
              <a:rPr lang="en-US" baseline="0" dirty="0" smtClean="0"/>
              <a:t> we plan to extend our framework for enabling users or robots to interact with our completion process.</a:t>
            </a:r>
          </a:p>
          <a:p>
            <a:endParaRPr lang="en-US" baseline="0" dirty="0" smtClean="0"/>
          </a:p>
          <a:p>
            <a:r>
              <a:rPr lang="en-US" baseline="0" dirty="0" smtClean="0"/>
              <a:t>[ANIMATION]</a:t>
            </a:r>
          </a:p>
          <a:p>
            <a:r>
              <a:rPr lang="en-US" baseline="0" dirty="0" smtClean="0"/>
              <a:t>For instance, we’re going to develop interfaces so that when multiple interpretations are available from the partial input data, the user can provide an input choosing one of the options.</a:t>
            </a:r>
          </a:p>
          <a:p>
            <a:endParaRPr lang="en-US" baseline="0" dirty="0" smtClean="0"/>
          </a:p>
          <a:p>
            <a:r>
              <a:rPr lang="en-US" baseline="0" dirty="0" smtClean="0"/>
              <a:t>[ANIMATION]</a:t>
            </a:r>
          </a:p>
          <a:p>
            <a:r>
              <a:rPr lang="en-US" baseline="0" dirty="0" smtClean="0"/>
              <a:t>Also, potentially the output of our framework can guide the users and robots in scanning to efficiently scan the unobserved area.</a:t>
            </a:r>
          </a:p>
          <a:p>
            <a:r>
              <a:rPr lang="en-US" baseline="0" dirty="0" smtClean="0"/>
              <a:t>This topic is related to *this* auto-scanning paper, which will be presented in this session later.</a:t>
            </a:r>
          </a:p>
        </p:txBody>
      </p:sp>
      <p:sp>
        <p:nvSpPr>
          <p:cNvPr id="4" name="Slide Number Placeholder 3"/>
          <p:cNvSpPr>
            <a:spLocks noGrp="1"/>
          </p:cNvSpPr>
          <p:nvPr>
            <p:ph type="sldNum" sz="quarter" idx="10"/>
          </p:nvPr>
        </p:nvSpPr>
        <p:spPr/>
        <p:txBody>
          <a:bodyPr/>
          <a:lstStyle/>
          <a:p>
            <a:fld id="{24CB8126-EE73-4ADC-80F8-DDA107750C9D}" type="slidenum">
              <a:rPr lang="en-US" smtClean="0"/>
              <a:t>51</a:t>
            </a:fld>
            <a:endParaRPr lang="en-US"/>
          </a:p>
        </p:txBody>
      </p:sp>
    </p:spTree>
    <p:extLst>
      <p:ext uri="{BB962C8B-B14F-4D97-AF65-F5344CB8AC3E}">
        <p14:creationId xmlns:p14="http://schemas.microsoft.com/office/powerpoint/2010/main" val="1764262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Moreover, we plan to extend our framework to complete *3D scenes* with a *hierarchical* representation for part</a:t>
            </a:r>
            <a:r>
              <a:rPr lang="en-US" baseline="0" dirty="0" smtClean="0"/>
              <a:t> </a:t>
            </a:r>
            <a:r>
              <a:rPr lang="en-US" dirty="0" smtClean="0"/>
              <a:t>relations.</a:t>
            </a:r>
          </a:p>
          <a:p>
            <a:r>
              <a:rPr lang="en-US" dirty="0" smtClean="0"/>
              <a:t>We’re also going </a:t>
            </a:r>
            <a:r>
              <a:rPr lang="en-US" baseline="0" dirty="0" smtClean="0"/>
              <a:t>to </a:t>
            </a:r>
            <a:r>
              <a:rPr lang="en-US" dirty="0" smtClean="0"/>
              <a:t>leverage color information as well</a:t>
            </a:r>
            <a:r>
              <a:rPr lang="en-US" baseline="0" dirty="0" smtClean="0"/>
              <a:t> as the depth images, and to produce higher-quality outputs for a broader range of applications.</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52</a:t>
            </a:fld>
            <a:endParaRPr lang="en-US"/>
          </a:p>
        </p:txBody>
      </p:sp>
    </p:spTree>
    <p:extLst>
      <p:ext uri="{BB962C8B-B14F-4D97-AF65-F5344CB8AC3E}">
        <p14:creationId xmlns:p14="http://schemas.microsoft.com/office/powerpoint/2010/main" val="4019871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Our code and data is available on this website.</a:t>
            </a:r>
            <a:endParaRPr lang="en-US" dirty="0" smtClean="0"/>
          </a:p>
          <a:p>
            <a:r>
              <a:rPr lang="en-US" dirty="0" smtClean="0"/>
              <a:t>Thank you for your attention.</a:t>
            </a:r>
          </a:p>
          <a:p>
            <a:endParaRPr lang="en-US" dirty="0" smtClean="0"/>
          </a:p>
          <a:p>
            <a:r>
              <a:rPr lang="en-US" dirty="0" smtClean="0"/>
              <a:t>(17m 00s)</a:t>
            </a:r>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53</a:t>
            </a:fld>
            <a:endParaRPr lang="en-US"/>
          </a:p>
        </p:txBody>
      </p:sp>
    </p:spTree>
    <p:extLst>
      <p:ext uri="{BB962C8B-B14F-4D97-AF65-F5344CB8AC3E}">
        <p14:creationId xmlns:p14="http://schemas.microsoft.com/office/powerpoint/2010/main" val="2136962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B8126-EE73-4ADC-80F8-DDA107750C9D}" type="slidenum">
              <a:rPr lang="en-US" smtClean="0"/>
              <a:t>54</a:t>
            </a:fld>
            <a:endParaRPr lang="en-US"/>
          </a:p>
        </p:txBody>
      </p:sp>
    </p:spTree>
    <p:extLst>
      <p:ext uri="{BB962C8B-B14F-4D97-AF65-F5344CB8AC3E}">
        <p14:creationId xmlns:p14="http://schemas.microsoft.com/office/powerpoint/2010/main" val="3095253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assign labels</a:t>
            </a:r>
            <a:r>
              <a:rPr lang="en-US" baseline="0" dirty="0" smtClean="0"/>
              <a:t> to parts using a Conditional Random Field.</a:t>
            </a:r>
          </a:p>
          <a:p>
            <a:r>
              <a:rPr lang="en-US" baseline="0" dirty="0" smtClean="0"/>
              <a:t>Here, parts become CRF nodes, part labels and their orientations become CRF labels,</a:t>
            </a:r>
          </a:p>
          <a:p>
            <a:r>
              <a:rPr lang="en-US" baseline="0" dirty="0" smtClean="0"/>
              <a:t>and point classifiers and part relations become unary and binary energy terms respectively.</a:t>
            </a:r>
          </a:p>
        </p:txBody>
      </p:sp>
      <p:sp>
        <p:nvSpPr>
          <p:cNvPr id="4" name="Slide Number Placeholder 3"/>
          <p:cNvSpPr>
            <a:spLocks noGrp="1"/>
          </p:cNvSpPr>
          <p:nvPr>
            <p:ph type="sldNum" sz="quarter" idx="10"/>
          </p:nvPr>
        </p:nvSpPr>
        <p:spPr/>
        <p:txBody>
          <a:bodyPr/>
          <a:lstStyle/>
          <a:p>
            <a:fld id="{24CB8126-EE73-4ADC-80F8-DDA107750C9D}" type="slidenum">
              <a:rPr lang="en-US" smtClean="0"/>
              <a:t>55</a:t>
            </a:fld>
            <a:endParaRPr lang="en-US"/>
          </a:p>
        </p:txBody>
      </p:sp>
    </p:spTree>
    <p:extLst>
      <p:ext uri="{BB962C8B-B14F-4D97-AF65-F5344CB8AC3E}">
        <p14:creationId xmlns:p14="http://schemas.microsoft.com/office/powerpoint/2010/main" val="234827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o that </a:t>
            </a:r>
            <a:r>
              <a:rPr lang="en-US" dirty="0" smtClean="0"/>
              <a:t>the final result will provide the geometric information for the unobserved area, which will be useful for many scanning-related applications.</a:t>
            </a:r>
            <a:endParaRPr lang="en-US" dirty="0"/>
          </a:p>
        </p:txBody>
      </p:sp>
      <p:sp>
        <p:nvSpPr>
          <p:cNvPr id="4" name="Slide Number Placeholder 3"/>
          <p:cNvSpPr>
            <a:spLocks noGrp="1"/>
          </p:cNvSpPr>
          <p:nvPr>
            <p:ph type="sldNum" sz="quarter" idx="10"/>
          </p:nvPr>
        </p:nvSpPr>
        <p:spPr/>
        <p:txBody>
          <a:bodyPr/>
          <a:lstStyle/>
          <a:p>
            <a:fld id="{18E13929-B77F-420F-8DDD-9C7A16E4B9B6}" type="slidenum">
              <a:rPr lang="en-US" smtClean="0"/>
              <a:t>6</a:t>
            </a:fld>
            <a:endParaRPr lang="en-US"/>
          </a:p>
        </p:txBody>
      </p:sp>
    </p:spTree>
    <p:extLst>
      <p:ext uri="{BB962C8B-B14F-4D97-AF65-F5344CB8AC3E}">
        <p14:creationId xmlns:p14="http://schemas.microsoft.com/office/powerpoint/2010/main" val="303440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(2m</a:t>
            </a:r>
            <a:r>
              <a:rPr lang="en-US" baseline="0" dirty="0" smtClean="0"/>
              <a:t> 20s)</a:t>
            </a:r>
          </a:p>
          <a:p>
            <a:endParaRPr lang="en-US" dirty="0" smtClean="0"/>
          </a:p>
          <a:p>
            <a:r>
              <a:rPr lang="en-US" dirty="0" smtClean="0"/>
              <a:t>Previous work has addressed this problem mainly from two directions.</a:t>
            </a:r>
          </a:p>
          <a:p>
            <a:r>
              <a:rPr lang="en-US" dirty="0" smtClean="0"/>
              <a:t>The first one exploits symmetries</a:t>
            </a:r>
            <a:r>
              <a:rPr lang="en-US" baseline="0" dirty="0" smtClean="0"/>
              <a:t> present in the input scan, and uses the input data itself as a source to fill in missing information.</a:t>
            </a:r>
          </a:p>
          <a:p>
            <a:r>
              <a:rPr lang="en-US" baseline="0" dirty="0" smtClean="0"/>
              <a:t>The other direction builds on a shape database, and predicts unobserved parts by retrieving a similar shape from that database.</a:t>
            </a:r>
          </a:p>
          <a:p>
            <a:endParaRPr lang="en-US" dirty="0" smtClean="0"/>
          </a:p>
        </p:txBody>
      </p:sp>
      <p:sp>
        <p:nvSpPr>
          <p:cNvPr id="4" name="Slide Number Placeholder 3"/>
          <p:cNvSpPr>
            <a:spLocks noGrp="1"/>
          </p:cNvSpPr>
          <p:nvPr>
            <p:ph type="sldNum" sz="quarter" idx="10"/>
          </p:nvPr>
        </p:nvSpPr>
        <p:spPr/>
        <p:txBody>
          <a:bodyPr/>
          <a:lstStyle/>
          <a:p>
            <a:fld id="{667499FE-2522-45E4-A3A4-F2F9CDCBF3D3}" type="slidenum">
              <a:rPr lang="en-US" altLang="en-US" smtClean="0"/>
              <a:pPr/>
              <a:t>7</a:t>
            </a:fld>
            <a:endParaRPr lang="en-US" altLang="en-US"/>
          </a:p>
        </p:txBody>
      </p:sp>
    </p:spTree>
    <p:extLst>
      <p:ext uri="{BB962C8B-B14F-4D97-AF65-F5344CB8AC3E}">
        <p14:creationId xmlns:p14="http://schemas.microsoft.com/office/powerpoint/2010/main" val="166672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neither</a:t>
            </a:r>
            <a:r>
              <a:rPr lang="en-US" baseline="0" dirty="0" smtClean="0"/>
              <a:t> of them is a perfect source for shape completion.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 </a:t>
            </a:r>
            <a:endParaRPr lang="en-US" dirty="0" smtClean="0"/>
          </a:p>
          <a:p>
            <a:r>
              <a:rPr lang="en-US" baseline="0" dirty="0" smtClean="0"/>
              <a:t>First of all, symmetry detection is not possible when a symmetric counterpart is completely missing.</a:t>
            </a:r>
          </a:p>
          <a:p>
            <a:r>
              <a:rPr lang="en-US" baseline="0" dirty="0" smtClean="0"/>
              <a:t>In this figure, if there is only one wing of the airplane, it is hard to know that the original shape actually have a symmetry for left and right hand sides.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[Animation] </a:t>
            </a:r>
          </a:p>
          <a:p>
            <a:r>
              <a:rPr lang="en-US" baseline="0" dirty="0" smtClean="0"/>
              <a:t>And also, data-based completion can reconstruct the exact shape only when there exist the same part in the database.</a:t>
            </a:r>
          </a:p>
          <a:p>
            <a:endParaRPr lang="en-US" dirty="0" smtClean="0"/>
          </a:p>
          <a:p>
            <a:r>
              <a:rPr lang="en-US" baseline="0" dirty="0" smtClean="0"/>
              <a:t>[Animation] </a:t>
            </a:r>
            <a:endParaRPr lang="en-US" dirty="0" smtClean="0"/>
          </a:p>
          <a:p>
            <a:r>
              <a:rPr lang="en-US" dirty="0" smtClean="0"/>
              <a:t>However, our observation is, that both approaches</a:t>
            </a:r>
            <a:r>
              <a:rPr lang="en-US" baseline="0" dirty="0" smtClean="0"/>
              <a:t> provide complementary information. </a:t>
            </a:r>
          </a:p>
        </p:txBody>
      </p:sp>
      <p:sp>
        <p:nvSpPr>
          <p:cNvPr id="4" name="Slide Number Placeholder 3"/>
          <p:cNvSpPr>
            <a:spLocks noGrp="1"/>
          </p:cNvSpPr>
          <p:nvPr>
            <p:ph type="sldNum" sz="quarter" idx="10"/>
          </p:nvPr>
        </p:nvSpPr>
        <p:spPr/>
        <p:txBody>
          <a:bodyPr/>
          <a:lstStyle/>
          <a:p>
            <a:fld id="{667499FE-2522-45E4-A3A4-F2F9CDCBF3D3}" type="slidenum">
              <a:rPr lang="en-US" altLang="en-US" smtClean="0"/>
              <a:pPr/>
              <a:t>8</a:t>
            </a:fld>
            <a:endParaRPr lang="en-US" altLang="en-US"/>
          </a:p>
        </p:txBody>
      </p:sp>
    </p:spTree>
    <p:extLst>
      <p:ext uri="{BB962C8B-B14F-4D97-AF65-F5344CB8AC3E}">
        <p14:creationId xmlns:p14="http://schemas.microsoft.com/office/powerpoint/2010/main" val="163330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aim to combine a database-assisted approach with symmetry detection,</a:t>
            </a:r>
          </a:p>
          <a:p>
            <a:r>
              <a:rPr lang="en-US" baseline="0" dirty="0" smtClean="0"/>
              <a:t>so that we can achieve </a:t>
            </a:r>
            <a:r>
              <a:rPr lang="en-US" sz="1200" kern="1200" dirty="0" smtClean="0">
                <a:solidFill>
                  <a:schemeClr val="tx1"/>
                </a:solidFill>
                <a:effectLst/>
                <a:latin typeface="+mn-lt"/>
                <a:ea typeface="+mn-ea"/>
                <a:cs typeface="+mn-cs"/>
              </a:rPr>
              <a:t>a better result to complete the missing area while preserving the original input shape as much as possible.</a:t>
            </a:r>
          </a:p>
          <a:p>
            <a:endParaRPr lang="en-US"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4CB8126-EE73-4ADC-80F8-DDA107750C9D}" type="slidenum">
              <a:rPr lang="en-US" smtClean="0"/>
              <a:t>9</a:t>
            </a:fld>
            <a:endParaRPr lang="en-US"/>
          </a:p>
        </p:txBody>
      </p:sp>
    </p:spTree>
    <p:extLst>
      <p:ext uri="{BB962C8B-B14F-4D97-AF65-F5344CB8AC3E}">
        <p14:creationId xmlns:p14="http://schemas.microsoft.com/office/powerpoint/2010/main" val="193618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8"/>
          <p:cNvSpPr>
            <a:spLocks/>
          </p:cNvSpPr>
          <p:nvPr userDrawn="1"/>
        </p:nvSpPr>
        <p:spPr bwMode="auto">
          <a:xfrm>
            <a:off x="239398" y="6327632"/>
            <a:ext cx="838200" cy="241300"/>
          </a:xfrm>
          <a:prstGeom prst="rect">
            <a:avLst/>
          </a:prstGeom>
          <a:noFill/>
          <a:ln w="12700" cap="rnd">
            <a:noFill/>
            <a:round/>
            <a:headEnd type="none" w="med" len="med"/>
            <a:tailEnd type="none" w="med" len="med"/>
          </a:ln>
        </p:spPr>
        <p:txBody>
          <a:bodyPr lIns="38100" tIns="38100" rIns="38100" bIns="38100"/>
          <a:lstStyle/>
          <a:p>
            <a:pPr eaLnBrk="1" hangingPunct="1">
              <a:defRPr/>
            </a:pPr>
            <a:r>
              <a:rPr lang="en-US" sz="900" dirty="0">
                <a:solidFill>
                  <a:schemeClr val="tx1">
                    <a:lumMod val="65000"/>
                    <a:lumOff val="35000"/>
                  </a:schemeClr>
                </a:solidFill>
                <a:latin typeface="Arial"/>
                <a:ea typeface="Futura" charset="0"/>
                <a:cs typeface="Arial"/>
                <a:sym typeface="Futura" charset="0"/>
              </a:rPr>
              <a:t>Sponsored by </a:t>
            </a:r>
          </a:p>
        </p:txBody>
      </p:sp>
      <p:pic>
        <p:nvPicPr>
          <p:cNvPr id="21" name="Picture 1" descr="SA2015_Logo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53747" y="716962"/>
            <a:ext cx="3233215" cy="100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descr="SA2015_Tree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67893" y="1932150"/>
            <a:ext cx="38100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11"/>
          <p:cNvSpPr>
            <a:spLocks noGrp="1"/>
          </p:cNvSpPr>
          <p:nvPr>
            <p:ph sz="quarter" idx="13" hasCustomPrompt="1"/>
          </p:nvPr>
        </p:nvSpPr>
        <p:spPr>
          <a:xfrm>
            <a:off x="188803" y="1520571"/>
            <a:ext cx="5343996" cy="3731683"/>
          </a:xfrm>
        </p:spPr>
        <p:txBody>
          <a:bodyPr>
            <a:normAutofit/>
          </a:bodyPr>
          <a:lstStyle>
            <a:lvl1pPr marL="0" indent="0" algn="ctr">
              <a:buNone/>
              <a:defRPr sz="3600" b="1" baseline="0">
                <a:solidFill>
                  <a:srgbClr val="430166"/>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Title or Logo</a:t>
            </a:r>
          </a:p>
        </p:txBody>
      </p:sp>
      <p:pic>
        <p:nvPicPr>
          <p:cNvPr id="23" name="Picture 1" descr="SA2015_Topbar_PP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249078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0136" y="6092930"/>
            <a:ext cx="6715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25" name="Picture 10"/>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12274" y="626438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4117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233800" y="15440"/>
            <a:ext cx="6675653" cy="873561"/>
          </a:xfrm>
        </p:spPr>
        <p:txBody>
          <a:bodyPr>
            <a:noAutofit/>
          </a:bodyPr>
          <a:lstStyle>
            <a:lvl1pPr algn="l">
              <a:defRPr sz="4000" b="1">
                <a:solidFill>
                  <a:schemeClr val="tx1"/>
                </a:solidFill>
                <a:latin typeface="Source Sans Pro" panose="020B0503030403020204" pitchFamily="34" charset="0"/>
                <a:cs typeface="Arial"/>
              </a:defRPr>
            </a:lvl1pPr>
          </a:lstStyle>
          <a:p>
            <a:r>
              <a:rPr lang="en-US" dirty="0" smtClean="0"/>
              <a:t>Click to edit Master title style</a:t>
            </a:r>
            <a:endParaRPr lang="en-US" dirty="0"/>
          </a:p>
        </p:txBody>
      </p:sp>
      <p:cxnSp>
        <p:nvCxnSpPr>
          <p:cNvPr id="11" name="Straight Connector 10"/>
          <p:cNvCxnSpPr/>
          <p:nvPr userDrawn="1"/>
        </p:nvCxnSpPr>
        <p:spPr bwMode="auto">
          <a:xfrm>
            <a:off x="3108" y="889000"/>
            <a:ext cx="8763000" cy="0"/>
          </a:xfrm>
          <a:prstGeom prst="line">
            <a:avLst/>
          </a:prstGeom>
          <a:solidFill>
            <a:srgbClr val="000000"/>
          </a:solidFill>
          <a:ln w="25400" cap="flat" cmpd="sng" algn="ctr">
            <a:solidFill>
              <a:schemeClr val="bg1">
                <a:lumMod val="75000"/>
              </a:schemeClr>
            </a:solidFill>
            <a:prstDash val="solid"/>
            <a:round/>
            <a:headEnd type="none" w="med" len="med"/>
            <a:tailEnd type="none" w="med" len="med"/>
          </a:ln>
          <a:effectLst/>
        </p:spPr>
      </p:cxnSp>
      <p:sp>
        <p:nvSpPr>
          <p:cNvPr id="19" name="Content Placeholder 18"/>
          <p:cNvSpPr>
            <a:spLocks noGrp="1"/>
          </p:cNvSpPr>
          <p:nvPr>
            <p:ph sz="quarter" idx="10"/>
          </p:nvPr>
        </p:nvSpPr>
        <p:spPr>
          <a:xfrm>
            <a:off x="146050" y="1075464"/>
            <a:ext cx="8847138" cy="5486400"/>
          </a:xfrm>
        </p:spPr>
        <p:txBody>
          <a:bodyPr>
            <a:normAutofit/>
          </a:bodyPr>
          <a:lstStyle>
            <a:lvl1pPr marL="342900" indent="-342900">
              <a:lnSpc>
                <a:spcPct val="114000"/>
              </a:lnSpc>
              <a:buSzPct val="100000"/>
              <a:buFont typeface="Wingdings" panose="05000000000000000000" pitchFamily="2" charset="2"/>
              <a:buChar char="§"/>
              <a:defRPr sz="2800">
                <a:latin typeface="Source Sans Pro" panose="020B0503030403020204" pitchFamily="34" charset="0"/>
                <a:cs typeface="Arial"/>
              </a:defRPr>
            </a:lvl1pPr>
            <a:lvl2pPr marL="742950" indent="-285750">
              <a:lnSpc>
                <a:spcPct val="114000"/>
              </a:lnSpc>
              <a:buSzPct val="100000"/>
              <a:buFont typeface="Wingdings" panose="05000000000000000000" pitchFamily="2" charset="2"/>
              <a:buChar char="§"/>
              <a:defRPr sz="2400">
                <a:latin typeface="Source Sans Pro" panose="020B0503030403020204" pitchFamily="34" charset="0"/>
                <a:cs typeface="Arial"/>
              </a:defRPr>
            </a:lvl2pPr>
            <a:lvl3pPr marL="1143000" indent="-228600">
              <a:lnSpc>
                <a:spcPct val="114000"/>
              </a:lnSpc>
              <a:buSzPct val="100000"/>
              <a:buFont typeface="Wingdings" panose="05000000000000000000" pitchFamily="2" charset="2"/>
              <a:buChar char="§"/>
              <a:defRPr sz="2000">
                <a:latin typeface="Source Sans Pro" panose="020B0503030403020204" pitchFamily="34" charset="0"/>
                <a:cs typeface="Arial"/>
              </a:defRPr>
            </a:lvl3pPr>
            <a:lvl4pPr marL="1600200" indent="-228600">
              <a:lnSpc>
                <a:spcPct val="114000"/>
              </a:lnSpc>
              <a:buSzPct val="100000"/>
              <a:buFont typeface="Wingdings" panose="05000000000000000000" pitchFamily="2" charset="2"/>
              <a:buChar char="§"/>
              <a:defRPr sz="1800">
                <a:latin typeface="Source Sans Pro" panose="020B0503030403020204" pitchFamily="34" charset="0"/>
                <a:cs typeface="Arial"/>
              </a:defRPr>
            </a:lvl4pPr>
            <a:lvl5pPr marL="2057400" indent="-228600">
              <a:lnSpc>
                <a:spcPct val="114000"/>
              </a:lnSpc>
              <a:buSzPct val="100000"/>
              <a:buFont typeface="Wingdings" panose="05000000000000000000" pitchFamily="2" charset="2"/>
              <a:buChar char="§"/>
              <a:defRPr sz="1800">
                <a:latin typeface="Source Sans Pro" panose="020B0503030403020204" pitchFamily="34" charset="0"/>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4" name="Picture 10" descr="SA2015_Logo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69163" y="228600"/>
            <a:ext cx="1722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a:spLocks noGrp="1"/>
          </p:cNvSpPr>
          <p:nvPr>
            <p:ph type="sldNum" sz="quarter" idx="4294967295"/>
          </p:nvPr>
        </p:nvSpPr>
        <p:spPr>
          <a:xfrm>
            <a:off x="7010400" y="6383246"/>
            <a:ext cx="2133600" cy="365125"/>
          </a:xfrm>
        </p:spPr>
        <p:txBody>
          <a:bodyPr/>
          <a:lstStyle/>
          <a:p>
            <a:pPr>
              <a:defRPr/>
            </a:pPr>
            <a:fld id="{AD36B79F-5BF9-48BB-9AF7-B377A6FB27E4}" type="slidenum">
              <a:rPr lang="en-US" smtClean="0"/>
              <a:t>‹#›</a:t>
            </a:fld>
            <a:endParaRPr lang="en-US" dirty="0"/>
          </a:p>
        </p:txBody>
      </p:sp>
    </p:spTree>
    <p:extLst>
      <p:ext uri="{BB962C8B-B14F-4D97-AF65-F5344CB8AC3E}">
        <p14:creationId xmlns:p14="http://schemas.microsoft.com/office/powerpoint/2010/main" val="21491237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569981" y="2867737"/>
            <a:ext cx="8040687" cy="1572683"/>
          </a:xfrm>
        </p:spPr>
        <p:txBody>
          <a:bodyPr>
            <a:normAutofit/>
          </a:bodyPr>
          <a:lstStyle>
            <a:lvl1pPr marL="0" indent="0" algn="ctr">
              <a:buNone/>
              <a:defRPr sz="3600" b="1">
                <a:solidFill>
                  <a:schemeClr val="tx1"/>
                </a:solidFill>
                <a:latin typeface="Source Sans Pro" panose="020B0503030403020204" pitchFamily="34" charset="0"/>
                <a:cs typeface="Arial"/>
              </a:defRPr>
            </a:lvl1pPr>
          </a:lstStyle>
          <a:p>
            <a:pPr lvl="0"/>
            <a:r>
              <a:rPr lang="en-US" dirty="0" smtClean="0"/>
              <a:t>Slide Separator Title</a:t>
            </a:r>
          </a:p>
        </p:txBody>
      </p:sp>
      <p:pic>
        <p:nvPicPr>
          <p:cNvPr id="29" name="Picture 10" descr="SA2015_Logo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69163" y="228600"/>
            <a:ext cx="1722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3365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cxnSp>
        <p:nvCxnSpPr>
          <p:cNvPr id="6" name="Straight Connector 5"/>
          <p:cNvCxnSpPr/>
          <p:nvPr userDrawn="1"/>
        </p:nvCxnSpPr>
        <p:spPr bwMode="auto">
          <a:xfrm>
            <a:off x="4271352" y="1803400"/>
            <a:ext cx="3429000"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sp>
        <p:nvSpPr>
          <p:cNvPr id="12" name="TextBox 11"/>
          <p:cNvSpPr txBox="1"/>
          <p:nvPr userDrawn="1"/>
        </p:nvSpPr>
        <p:spPr>
          <a:xfrm>
            <a:off x="304800" y="6442441"/>
            <a:ext cx="1863725" cy="259045"/>
          </a:xfrm>
          <a:prstGeom prst="rect">
            <a:avLst/>
          </a:prstGeom>
          <a:noFill/>
        </p:spPr>
        <p:txBody>
          <a:bodyPr>
            <a:spAutoFit/>
          </a:bodyPr>
          <a:lstStyle/>
          <a:p>
            <a:pPr>
              <a:lnSpc>
                <a:spcPct val="110000"/>
              </a:lnSpc>
              <a:defRPr/>
            </a:pPr>
            <a:r>
              <a:rPr lang="en-US" sz="1000" b="1" dirty="0">
                <a:solidFill>
                  <a:srgbClr val="430166"/>
                </a:solidFill>
                <a:latin typeface="Proxima Nova Regular"/>
                <a:cs typeface="Proxima Nova Regular"/>
              </a:rPr>
              <a:t>SA2015</a:t>
            </a:r>
            <a:r>
              <a:rPr lang="en-US" sz="1000" b="1" dirty="0">
                <a:solidFill>
                  <a:srgbClr val="545454"/>
                </a:solidFill>
                <a:latin typeface="Proxima Nova Regular"/>
                <a:cs typeface="Proxima Nova Regular"/>
              </a:rPr>
              <a:t>.SIGGRAPH.ORG</a:t>
            </a:r>
          </a:p>
        </p:txBody>
      </p:sp>
      <p:sp>
        <p:nvSpPr>
          <p:cNvPr id="15" name="Text Placeholder 14"/>
          <p:cNvSpPr>
            <a:spLocks noGrp="1"/>
          </p:cNvSpPr>
          <p:nvPr>
            <p:ph type="body" sz="quarter" idx="10" hasCustomPrompt="1"/>
          </p:nvPr>
        </p:nvSpPr>
        <p:spPr>
          <a:xfrm>
            <a:off x="3708401" y="2349501"/>
            <a:ext cx="3989388" cy="2419351"/>
          </a:xfrm>
        </p:spPr>
        <p:txBody>
          <a:bodyPr>
            <a:normAutofit/>
          </a:bodyPr>
          <a:lstStyle>
            <a:lvl1pPr marL="0" indent="0">
              <a:buNone/>
              <a:defRPr sz="3600">
                <a:latin typeface="Arial"/>
                <a:cs typeface="Arial"/>
              </a:defRPr>
            </a:lvl1pPr>
          </a:lstStyle>
          <a:p>
            <a:pPr lvl="0"/>
            <a:r>
              <a:rPr lang="en-US" dirty="0" smtClean="0"/>
              <a:t>Ending Text or Contact Information</a:t>
            </a:r>
          </a:p>
        </p:txBody>
      </p:sp>
      <p:cxnSp>
        <p:nvCxnSpPr>
          <p:cNvPr id="16" name="Straight Connector 15"/>
          <p:cNvCxnSpPr/>
          <p:nvPr userDrawn="1"/>
        </p:nvCxnSpPr>
        <p:spPr bwMode="auto">
          <a:xfrm>
            <a:off x="381000" y="6269604"/>
            <a:ext cx="8340222" cy="0"/>
          </a:xfrm>
          <a:prstGeom prst="line">
            <a:avLst/>
          </a:prstGeom>
          <a:solidFill>
            <a:srgbClr val="000000"/>
          </a:solidFill>
          <a:ln w="25400" cap="flat" cmpd="sng" algn="ctr">
            <a:solidFill>
              <a:schemeClr val="bg2">
                <a:lumMod val="40000"/>
                <a:lumOff val="60000"/>
              </a:schemeClr>
            </a:solidFill>
            <a:prstDash val="solid"/>
            <a:round/>
            <a:headEnd type="none" w="med" len="med"/>
            <a:tailEnd type="none" w="med" len="med"/>
          </a:ln>
          <a:effectLst/>
        </p:spPr>
      </p:cxnSp>
      <p:pic>
        <p:nvPicPr>
          <p:cNvPr id="18" name="Picture 1" descr="SA2015_Graphic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446" y="1578820"/>
            <a:ext cx="3436954" cy="345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SA2015_Topbar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56952" y="1817146"/>
            <a:ext cx="17414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030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89DE723-E4A6-45D8-8E09-BDE5416E6675}" type="slidenum">
              <a:rPr lang="en-US"/>
              <a:pPr>
                <a:defRPr/>
              </a:pPr>
              <a:t>‹#›</a:t>
            </a:fld>
            <a:endParaRPr lang="en-US"/>
          </a:p>
        </p:txBody>
      </p:sp>
    </p:spTree>
    <p:extLst>
      <p:ext uri="{BB962C8B-B14F-4D97-AF65-F5344CB8AC3E}">
        <p14:creationId xmlns:p14="http://schemas.microsoft.com/office/powerpoint/2010/main" val="295057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2133600"/>
            <a:ext cx="3962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02A8917-84C2-4EE4-951F-53809740A332}" type="slidenum">
              <a:rPr lang="en-US"/>
              <a:pPr>
                <a:defRPr/>
              </a:pPr>
              <a:t>‹#›</a:t>
            </a:fld>
            <a:endParaRPr lang="en-US"/>
          </a:p>
        </p:txBody>
      </p:sp>
    </p:spTree>
    <p:extLst>
      <p:ext uri="{BB962C8B-B14F-4D97-AF65-F5344CB8AC3E}">
        <p14:creationId xmlns:p14="http://schemas.microsoft.com/office/powerpoint/2010/main" val="4278657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8998E-2429-314E-B86C-A079AABAA7E0}" type="slidenum">
              <a:rPr lang="en-US" smtClean="0"/>
              <a:t>‹#›</a:t>
            </a:fld>
            <a:endParaRPr lang="en-US"/>
          </a:p>
        </p:txBody>
      </p:sp>
    </p:spTree>
    <p:extLst>
      <p:ext uri="{BB962C8B-B14F-4D97-AF65-F5344CB8AC3E}">
        <p14:creationId xmlns:p14="http://schemas.microsoft.com/office/powerpoint/2010/main" val="175987176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0.xml"/><Relationship Id="rId7" Type="http://schemas.openxmlformats.org/officeDocument/2006/relationships/image" Target="../media/image61.png"/><Relationship Id="rId12"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notesSlide" Target="../notesSlides/notesSlide11.xml"/><Relationship Id="rId7" Type="http://schemas.openxmlformats.org/officeDocument/2006/relationships/image" Target="../media/image66.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emf"/><Relationship Id="rId9"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0.png"/><Relationship Id="rId3" Type="http://schemas.openxmlformats.org/officeDocument/2006/relationships/notesSlide" Target="../notesSlides/notesSlide12.xml"/><Relationship Id="rId7" Type="http://schemas.openxmlformats.org/officeDocument/2006/relationships/image" Target="../media/image62.png"/><Relationship Id="rId12"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1.png"/><Relationship Id="rId11" Type="http://schemas.openxmlformats.org/officeDocument/2006/relationships/image" Target="../media/image610.png"/><Relationship Id="rId5" Type="http://schemas.openxmlformats.org/officeDocument/2006/relationships/image" Target="../media/image60.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6.xml"/><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5.png"/><Relationship Id="rId5" Type="http://schemas.openxmlformats.org/officeDocument/2006/relationships/image" Target="../media/image70.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3.png"/><Relationship Id="rId12"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610.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0.png"/><Relationship Id="rId18" Type="http://schemas.openxmlformats.org/officeDocument/2006/relationships/image" Target="../media/image910.png"/><Relationship Id="rId26" Type="http://schemas.openxmlformats.org/officeDocument/2006/relationships/image" Target="../media/image99.png"/><Relationship Id="rId3" Type="http://schemas.openxmlformats.org/officeDocument/2006/relationships/notesSlide" Target="../notesSlides/notesSlide20.xml"/><Relationship Id="rId21" Type="http://schemas.openxmlformats.org/officeDocument/2006/relationships/image" Target="../media/image94.png"/><Relationship Id="rId7" Type="http://schemas.openxmlformats.org/officeDocument/2006/relationships/image" Target="../media/image86.png"/><Relationship Id="rId12" Type="http://schemas.openxmlformats.org/officeDocument/2006/relationships/image" Target="../media/image70.png"/><Relationship Id="rId17" Type="http://schemas.openxmlformats.org/officeDocument/2006/relationships/image" Target="../media/image900.png"/><Relationship Id="rId25" Type="http://schemas.openxmlformats.org/officeDocument/2006/relationships/image" Target="../media/image98.png"/><Relationship Id="rId2" Type="http://schemas.openxmlformats.org/officeDocument/2006/relationships/slideLayout" Target="../slideLayouts/slideLayout2.xml"/><Relationship Id="rId16" Type="http://schemas.openxmlformats.org/officeDocument/2006/relationships/image" Target="../media/image890.png"/><Relationship Id="rId20" Type="http://schemas.openxmlformats.org/officeDocument/2006/relationships/image" Target="../media/image93.png"/><Relationship Id="rId1" Type="http://schemas.openxmlformats.org/officeDocument/2006/relationships/tags" Target="../tags/tag8.xml"/><Relationship Id="rId6" Type="http://schemas.openxmlformats.org/officeDocument/2006/relationships/image" Target="../media/image85.png"/><Relationship Id="rId11" Type="http://schemas.openxmlformats.org/officeDocument/2006/relationships/image" Target="../media/image73.png"/><Relationship Id="rId24" Type="http://schemas.openxmlformats.org/officeDocument/2006/relationships/image" Target="../media/image97.png"/><Relationship Id="rId5" Type="http://schemas.openxmlformats.org/officeDocument/2006/relationships/image" Target="../media/image83.png"/><Relationship Id="rId23" Type="http://schemas.openxmlformats.org/officeDocument/2006/relationships/image" Target="../media/image96.png"/><Relationship Id="rId10" Type="http://schemas.openxmlformats.org/officeDocument/2006/relationships/image" Target="../media/image87.png"/><Relationship Id="rId19"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81.png"/><Relationship Id="rId22"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0.png"/><Relationship Id="rId18" Type="http://schemas.openxmlformats.org/officeDocument/2006/relationships/image" Target="../media/image102.png"/><Relationship Id="rId3" Type="http://schemas.openxmlformats.org/officeDocument/2006/relationships/notesSlide" Target="../notesSlides/notesSlide23.xml"/><Relationship Id="rId21" Type="http://schemas.openxmlformats.org/officeDocument/2006/relationships/image" Target="../media/image105.png"/><Relationship Id="rId7" Type="http://schemas.openxmlformats.org/officeDocument/2006/relationships/image" Target="../media/image86.png"/><Relationship Id="rId12" Type="http://schemas.openxmlformats.org/officeDocument/2006/relationships/image" Target="../media/image70.png"/><Relationship Id="rId17" Type="http://schemas.openxmlformats.org/officeDocument/2006/relationships/image" Target="../media/image101.png"/><Relationship Id="rId2" Type="http://schemas.openxmlformats.org/officeDocument/2006/relationships/slideLayout" Target="../slideLayouts/slideLayout2.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tags" Target="../tags/tag9.xml"/><Relationship Id="rId6" Type="http://schemas.openxmlformats.org/officeDocument/2006/relationships/image" Target="../media/image85.png"/><Relationship Id="rId11" Type="http://schemas.openxmlformats.org/officeDocument/2006/relationships/image" Target="../media/image73.png"/><Relationship Id="rId5" Type="http://schemas.openxmlformats.org/officeDocument/2006/relationships/image" Target="../media/image83.png"/><Relationship Id="rId23" Type="http://schemas.openxmlformats.org/officeDocument/2006/relationships/image" Target="../media/image107.png"/><Relationship Id="rId10" Type="http://schemas.openxmlformats.org/officeDocument/2006/relationships/image" Target="../media/image87.png"/><Relationship Id="rId19" Type="http://schemas.openxmlformats.org/officeDocument/2006/relationships/image" Target="../media/image103.png"/><Relationship Id="rId4" Type="http://schemas.openxmlformats.org/officeDocument/2006/relationships/image" Target="../media/image82.png"/><Relationship Id="rId9" Type="http://schemas.openxmlformats.org/officeDocument/2006/relationships/image" Target="../media/image81.png"/><Relationship Id="rId22"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0.png"/><Relationship Id="rId18" Type="http://schemas.openxmlformats.org/officeDocument/2006/relationships/image" Target="../media/image110.png"/><Relationship Id="rId3" Type="http://schemas.openxmlformats.org/officeDocument/2006/relationships/notesSlide" Target="../notesSlides/notesSlide24.xml"/><Relationship Id="rId21" Type="http://schemas.openxmlformats.org/officeDocument/2006/relationships/image" Target="../media/image113.png"/><Relationship Id="rId7" Type="http://schemas.openxmlformats.org/officeDocument/2006/relationships/image" Target="../media/image86.png"/><Relationship Id="rId12" Type="http://schemas.openxmlformats.org/officeDocument/2006/relationships/image" Target="../media/image70.png"/><Relationship Id="rId17" Type="http://schemas.openxmlformats.org/officeDocument/2006/relationships/image" Target="../media/image109.png"/><Relationship Id="rId2" Type="http://schemas.openxmlformats.org/officeDocument/2006/relationships/slideLayout" Target="../slideLayouts/slideLayout2.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tags" Target="../tags/tag10.xml"/><Relationship Id="rId6" Type="http://schemas.openxmlformats.org/officeDocument/2006/relationships/image" Target="../media/image85.png"/><Relationship Id="rId11" Type="http://schemas.openxmlformats.org/officeDocument/2006/relationships/image" Target="../media/image73.png"/><Relationship Id="rId5" Type="http://schemas.openxmlformats.org/officeDocument/2006/relationships/image" Target="../media/image83.png"/><Relationship Id="rId23" Type="http://schemas.openxmlformats.org/officeDocument/2006/relationships/image" Target="../media/image107.png"/><Relationship Id="rId10" Type="http://schemas.openxmlformats.org/officeDocument/2006/relationships/image" Target="../media/image87.png"/><Relationship Id="rId19" Type="http://schemas.openxmlformats.org/officeDocument/2006/relationships/image" Target="../media/image111.png"/><Relationship Id="rId4" Type="http://schemas.openxmlformats.org/officeDocument/2006/relationships/image" Target="../media/image82.png"/><Relationship Id="rId9" Type="http://schemas.openxmlformats.org/officeDocument/2006/relationships/image" Target="../media/image81.png"/><Relationship Id="rId22" Type="http://schemas.openxmlformats.org/officeDocument/2006/relationships/image" Target="../media/image114.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8" Type="http://schemas.openxmlformats.org/officeDocument/2006/relationships/image" Target="../media/image103.png"/><Relationship Id="rId3" Type="http://schemas.openxmlformats.org/officeDocument/2006/relationships/image" Target="../media/image82.png"/><Relationship Id="rId21" Type="http://schemas.openxmlformats.org/officeDocument/2006/relationships/image" Target="../media/image118.png"/><Relationship Id="rId7" Type="http://schemas.openxmlformats.org/officeDocument/2006/relationships/image" Target="../media/image84.png"/><Relationship Id="rId12" Type="http://schemas.openxmlformats.org/officeDocument/2006/relationships/image" Target="../media/image80.png"/><Relationship Id="rId17" Type="http://schemas.openxmlformats.org/officeDocument/2006/relationships/image" Target="../media/image116.png"/><Relationship Id="rId2" Type="http://schemas.openxmlformats.org/officeDocument/2006/relationships/notesSlide" Target="../notesSlides/notesSlide25.xml"/><Relationship Id="rId16" Type="http://schemas.openxmlformats.org/officeDocument/2006/relationships/image" Target="../media/image109.png"/><Relationship Id="rId20"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70.png"/><Relationship Id="rId5" Type="http://schemas.openxmlformats.org/officeDocument/2006/relationships/image" Target="../media/image85.png"/><Relationship Id="rId15" Type="http://schemas.openxmlformats.org/officeDocument/2006/relationships/image" Target="../media/image115.png"/><Relationship Id="rId10" Type="http://schemas.openxmlformats.org/officeDocument/2006/relationships/image" Target="../media/image73.png"/><Relationship Id="rId19" Type="http://schemas.openxmlformats.org/officeDocument/2006/relationships/image" Target="../media/image117.png"/><Relationship Id="rId4" Type="http://schemas.openxmlformats.org/officeDocument/2006/relationships/image" Target="../media/image83.pn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0.png"/><Relationship Id="rId18" Type="http://schemas.openxmlformats.org/officeDocument/2006/relationships/image" Target="../media/image116.png"/><Relationship Id="rId3" Type="http://schemas.openxmlformats.org/officeDocument/2006/relationships/notesSlide" Target="../notesSlides/notesSlide26.xml"/><Relationship Id="rId21" Type="http://schemas.openxmlformats.org/officeDocument/2006/relationships/image" Target="../media/image117.png"/><Relationship Id="rId7" Type="http://schemas.openxmlformats.org/officeDocument/2006/relationships/image" Target="../media/image86.png"/><Relationship Id="rId12" Type="http://schemas.openxmlformats.org/officeDocument/2006/relationships/image" Target="../media/image70.png"/><Relationship Id="rId17" Type="http://schemas.openxmlformats.org/officeDocument/2006/relationships/image" Target="../media/image119.png"/><Relationship Id="rId2" Type="http://schemas.openxmlformats.org/officeDocument/2006/relationships/slideLayout" Target="../slideLayouts/slideLayout2.xml"/><Relationship Id="rId16" Type="http://schemas.openxmlformats.org/officeDocument/2006/relationships/image" Target="../media/image115.png"/><Relationship Id="rId20" Type="http://schemas.openxmlformats.org/officeDocument/2006/relationships/image" Target="../media/image104.png"/><Relationship Id="rId1" Type="http://schemas.openxmlformats.org/officeDocument/2006/relationships/tags" Target="../tags/tag11.xml"/><Relationship Id="rId6" Type="http://schemas.openxmlformats.org/officeDocument/2006/relationships/image" Target="../media/image85.png"/><Relationship Id="rId11" Type="http://schemas.openxmlformats.org/officeDocument/2006/relationships/image" Target="../media/image73.png"/><Relationship Id="rId5" Type="http://schemas.openxmlformats.org/officeDocument/2006/relationships/image" Target="../media/image82.png"/><Relationship Id="rId23" Type="http://schemas.openxmlformats.org/officeDocument/2006/relationships/image" Target="../media/image121.png"/><Relationship Id="rId10" Type="http://schemas.openxmlformats.org/officeDocument/2006/relationships/image" Target="../media/image87.png"/><Relationship Id="rId19" Type="http://schemas.openxmlformats.org/officeDocument/2006/relationships/image" Target="../media/image120.png"/><Relationship Id="rId4" Type="http://schemas.openxmlformats.org/officeDocument/2006/relationships/image" Target="../media/image83.png"/><Relationship Id="rId9" Type="http://schemas.openxmlformats.org/officeDocument/2006/relationships/image" Target="../media/image81.png"/><Relationship Id="rId22"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9.pn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38.xml"/><Relationship Id="rId7"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39.xml"/><Relationship Id="rId7"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36.png"/><Relationship Id="rId5" Type="http://schemas.openxmlformats.org/officeDocument/2006/relationships/image" Target="../media/image131.png"/><Relationship Id="rId4" Type="http://schemas.openxmlformats.org/officeDocument/2006/relationships/image" Target="../media/image13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40.xml"/><Relationship Id="rId7"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39.png"/><Relationship Id="rId5" Type="http://schemas.openxmlformats.org/officeDocument/2006/relationships/image" Target="../media/image131.png"/><Relationship Id="rId4" Type="http://schemas.openxmlformats.org/officeDocument/2006/relationships/image" Target="../media/image138.png"/></Relationships>
</file>

<file path=ppt/slides/_rels/slide4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41.xml"/><Relationship Id="rId7"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4.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9.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4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48.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4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3" Type="http://schemas.openxmlformats.org/officeDocument/2006/relationships/notesSlide" Target="../notesSlides/notesSlide5.xml"/><Relationship Id="rId7" Type="http://schemas.microsoft.com/office/2007/relationships/hdphoto" Target="../media/hdphoto2.wdp"/><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1.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55.xml"/><Relationship Id="rId7" Type="http://schemas.openxmlformats.org/officeDocument/2006/relationships/image" Target="../media/image86.png"/><Relationship Id="rId12"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85.png"/><Relationship Id="rId11" Type="http://schemas.openxmlformats.org/officeDocument/2006/relationships/image" Target="../media/image203.pn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5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png"/><Relationship Id="rId10" Type="http://schemas.openxmlformats.org/officeDocument/2006/relationships/image" Target="../media/image51.wmf"/><Relationship Id="rId4" Type="http://schemas.openxmlformats.org/officeDocument/2006/relationships/image" Target="../media/image45.gif"/><Relationship Id="rId9" Type="http://schemas.openxmlformats.org/officeDocument/2006/relationships/image" Target="../media/image5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9981" y="712684"/>
            <a:ext cx="8040687" cy="1572683"/>
          </a:xfrm>
        </p:spPr>
        <p:txBody>
          <a:bodyPr>
            <a:normAutofit/>
          </a:bodyPr>
          <a:lstStyle/>
          <a:p>
            <a:r>
              <a:rPr lang="en-US" sz="4000" spc="-50" dirty="0"/>
              <a:t>Data-Driven Structural </a:t>
            </a:r>
            <a:r>
              <a:rPr lang="en-US" sz="4000" spc="-50" dirty="0" smtClean="0"/>
              <a:t>Priors</a:t>
            </a:r>
            <a:br>
              <a:rPr lang="en-US" sz="4000" spc="-50" dirty="0" smtClean="0"/>
            </a:br>
            <a:r>
              <a:rPr lang="en-US" sz="4000" spc="-50" dirty="0" smtClean="0"/>
              <a:t>for </a:t>
            </a:r>
            <a:r>
              <a:rPr lang="en-US" sz="4000" spc="-50" dirty="0"/>
              <a:t>Shape Completion</a:t>
            </a:r>
          </a:p>
        </p:txBody>
      </p:sp>
      <p:sp>
        <p:nvSpPr>
          <p:cNvPr id="6" name="Text Placeholder 1"/>
          <p:cNvSpPr txBox="1">
            <a:spLocks/>
          </p:cNvSpPr>
          <p:nvPr/>
        </p:nvSpPr>
        <p:spPr>
          <a:xfrm>
            <a:off x="569981" y="4646530"/>
            <a:ext cx="8040687" cy="10582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600" b="1" kern="1200">
                <a:solidFill>
                  <a:srgbClr val="430166"/>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0" spc="-50" dirty="0" smtClean="0">
                <a:solidFill>
                  <a:schemeClr val="tx1"/>
                </a:solidFill>
              </a:rPr>
              <a:t>Minhyuk Sung</a:t>
            </a:r>
            <a:r>
              <a:rPr lang="en-US" sz="1800" b="0" spc="-50" baseline="30000" dirty="0" smtClean="0">
                <a:solidFill>
                  <a:schemeClr val="tx1"/>
                </a:solidFill>
              </a:rPr>
              <a:t>1</a:t>
            </a:r>
            <a:r>
              <a:rPr lang="en-US" sz="1800" b="0" spc="-50" dirty="0" smtClean="0">
                <a:solidFill>
                  <a:schemeClr val="tx1"/>
                </a:solidFill>
              </a:rPr>
              <a:t>    Vladimir G. Kim</a:t>
            </a:r>
            <a:r>
              <a:rPr lang="en-US" sz="1800" b="0" spc="-50" baseline="30000" dirty="0" smtClean="0">
                <a:solidFill>
                  <a:schemeClr val="tx1"/>
                </a:solidFill>
              </a:rPr>
              <a:t>1,2</a:t>
            </a:r>
            <a:r>
              <a:rPr lang="en-US" sz="1800" b="0" spc="-50" dirty="0" smtClean="0">
                <a:solidFill>
                  <a:schemeClr val="tx1"/>
                </a:solidFill>
              </a:rPr>
              <a:t>    Roland Angst</a:t>
            </a:r>
            <a:r>
              <a:rPr lang="en-US" sz="1800" b="0" spc="-50" baseline="30000" dirty="0" smtClean="0">
                <a:solidFill>
                  <a:schemeClr val="tx1"/>
                </a:solidFill>
              </a:rPr>
              <a:t>1,3</a:t>
            </a:r>
            <a:r>
              <a:rPr lang="en-US" sz="1800" b="0" spc="-50" dirty="0" smtClean="0">
                <a:solidFill>
                  <a:schemeClr val="tx1"/>
                </a:solidFill>
              </a:rPr>
              <a:t>    Leonidas Guibas</a:t>
            </a:r>
            <a:r>
              <a:rPr lang="en-US" sz="1800" b="0" spc="-50" baseline="30000" dirty="0">
                <a:solidFill>
                  <a:schemeClr val="tx1"/>
                </a:solidFill>
              </a:rPr>
              <a:t>1</a:t>
            </a:r>
            <a:r>
              <a:rPr lang="en-US" sz="1800" b="0" spc="-50" dirty="0" smtClean="0">
                <a:solidFill>
                  <a:schemeClr val="tx1"/>
                </a:solidFill>
              </a:rPr>
              <a:t/>
            </a:r>
            <a:br>
              <a:rPr lang="en-US" sz="1800" b="0" spc="-50" dirty="0" smtClean="0">
                <a:solidFill>
                  <a:schemeClr val="tx1"/>
                </a:solidFill>
              </a:rPr>
            </a:br>
            <a:r>
              <a:rPr lang="en-US" sz="1600" b="0" spc="-50" baseline="30000" dirty="0">
                <a:solidFill>
                  <a:schemeClr val="tx1"/>
                </a:solidFill>
              </a:rPr>
              <a:t>1</a:t>
            </a:r>
            <a:r>
              <a:rPr lang="en-US" sz="1600" b="0" spc="-50" dirty="0" smtClean="0">
                <a:solidFill>
                  <a:schemeClr val="tx1"/>
                </a:solidFill>
              </a:rPr>
              <a:t>Stanford University    </a:t>
            </a:r>
            <a:r>
              <a:rPr lang="en-US" sz="1600" b="0" spc="-50" baseline="30000" dirty="0" smtClean="0">
                <a:solidFill>
                  <a:schemeClr val="tx1"/>
                </a:solidFill>
              </a:rPr>
              <a:t>2</a:t>
            </a:r>
            <a:r>
              <a:rPr lang="en-US" sz="1600" b="0" spc="-50" dirty="0" smtClean="0">
                <a:solidFill>
                  <a:schemeClr val="tx1"/>
                </a:solidFill>
              </a:rPr>
              <a:t>Adobe Research     </a:t>
            </a:r>
            <a:r>
              <a:rPr lang="en-US" sz="1600" b="0" spc="-50" baseline="30000" dirty="0" smtClean="0">
                <a:solidFill>
                  <a:schemeClr val="tx1"/>
                </a:solidFill>
              </a:rPr>
              <a:t>3</a:t>
            </a:r>
            <a:r>
              <a:rPr lang="en-US" sz="1600" b="0" spc="-50" dirty="0" smtClean="0">
                <a:solidFill>
                  <a:schemeClr val="tx1"/>
                </a:solidFill>
              </a:rPr>
              <a:t>Max Planck Institute for Informatics</a:t>
            </a:r>
            <a:endParaRPr lang="en-US" sz="1800" b="0" spc="-50" dirty="0">
              <a:solidFill>
                <a:schemeClr val="tx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252" r="18155" b="7297"/>
          <a:stretch/>
        </p:blipFill>
        <p:spPr>
          <a:xfrm>
            <a:off x="3766514" y="2265205"/>
            <a:ext cx="1741544" cy="2166848"/>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33334" t="10370" r="34773" b="17980"/>
          <a:stretch/>
        </p:blipFill>
        <p:spPr>
          <a:xfrm>
            <a:off x="5936955" y="2425033"/>
            <a:ext cx="1596417" cy="2007020"/>
          </a:xfrm>
          <a:prstGeom prst="rect">
            <a:avLst/>
          </a:prstGeom>
        </p:spPr>
      </p:pic>
      <p:grpSp>
        <p:nvGrpSpPr>
          <p:cNvPr id="21" name="Group 20"/>
          <p:cNvGrpSpPr/>
          <p:nvPr/>
        </p:nvGrpSpPr>
        <p:grpSpPr>
          <a:xfrm>
            <a:off x="1610628" y="2265206"/>
            <a:ext cx="1726989" cy="2166848"/>
            <a:chOff x="1322819" y="2545455"/>
            <a:chExt cx="1894831" cy="2377439"/>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9766" t="11516" r="25989" b="11932"/>
            <a:stretch/>
          </p:blipFill>
          <p:spPr>
            <a:xfrm>
              <a:off x="1626879" y="2574384"/>
              <a:ext cx="1286711" cy="1661129"/>
            </a:xfrm>
            <a:prstGeom prst="rect">
              <a:avLst/>
            </a:prstGeom>
          </p:spPr>
        </p:pic>
        <p:grpSp>
          <p:nvGrpSpPr>
            <p:cNvPr id="9" name="Group 8"/>
            <p:cNvGrpSpPr/>
            <p:nvPr/>
          </p:nvGrpSpPr>
          <p:grpSpPr>
            <a:xfrm>
              <a:off x="1385982" y="4266944"/>
              <a:ext cx="1782442" cy="569890"/>
              <a:chOff x="768927" y="4852676"/>
              <a:chExt cx="3071209" cy="987015"/>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4711" r="20241"/>
              <a:stretch/>
            </p:blipFill>
            <p:spPr>
              <a:xfrm>
                <a:off x="971126" y="4883332"/>
                <a:ext cx="644237" cy="877751"/>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5257" r="22803"/>
              <a:stretch/>
            </p:blipFill>
            <p:spPr>
              <a:xfrm>
                <a:off x="2826428" y="4917968"/>
                <a:ext cx="607869" cy="877751"/>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29579" r="25584"/>
              <a:stretch/>
            </p:blipFill>
            <p:spPr>
              <a:xfrm>
                <a:off x="2265144" y="4917968"/>
                <a:ext cx="524741" cy="877751"/>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25372" r="25352"/>
              <a:stretch/>
            </p:blipFill>
            <p:spPr>
              <a:xfrm>
                <a:off x="1651906" y="4917968"/>
                <a:ext cx="576695" cy="877751"/>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3214552" y="4975479"/>
                    <a:ext cx="625584" cy="69296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cs typeface="Times" panose="02020603050405020304" pitchFamily="18" charset="0"/>
                            </a:rPr>
                            <m:t>⋯</m:t>
                          </m:r>
                        </m:oMath>
                      </m:oMathPara>
                    </a14:m>
                    <a:endParaRPr lang="en-US" sz="1600" dirty="0">
                      <a:latin typeface="Times" panose="02020603050405020304" pitchFamily="18" charset="0"/>
                      <a:cs typeface="Times"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214552" y="4975479"/>
                    <a:ext cx="625584" cy="692966"/>
                  </a:xfrm>
                  <a:prstGeom prst="rect">
                    <a:avLst/>
                  </a:prstGeom>
                  <a:blipFill rotWithShape="0">
                    <a:blip r:embed="rId12"/>
                    <a:stretch>
                      <a:fillRect/>
                    </a:stretch>
                  </a:blipFill>
                </p:spPr>
                <p:txBody>
                  <a:bodyPr/>
                  <a:lstStyle/>
                  <a:p>
                    <a:r>
                      <a:rPr lang="en-US">
                        <a:noFill/>
                      </a:rPr>
                      <a:t> </a:t>
                    </a:r>
                  </a:p>
                </p:txBody>
              </p:sp>
            </mc:Fallback>
          </mc:AlternateContent>
          <p:sp>
            <p:nvSpPr>
              <p:cNvPr id="15" name="Rounded Rectangle 14"/>
              <p:cNvSpPr/>
              <p:nvPr/>
            </p:nvSpPr>
            <p:spPr bwMode="auto">
              <a:xfrm>
                <a:off x="768927" y="4852676"/>
                <a:ext cx="3066653" cy="987015"/>
              </a:xfrm>
              <a:prstGeom prst="roundRect">
                <a:avLst>
                  <a:gd name="adj" fmla="val 6902"/>
                </a:avLst>
              </a:prstGeom>
              <a:noFill/>
              <a:ln w="28575" cap="flat" cmpd="sng" algn="ctr">
                <a:solidFill>
                  <a:srgbClr val="FD780B"/>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eaLnBrk="1" hangingPunct="1"/>
                <a:endParaRPr lang="en-US" dirty="0">
                  <a:latin typeface="Arial" charset="0"/>
                </a:endParaRPr>
              </a:p>
            </p:txBody>
          </p:sp>
        </p:grpSp>
        <p:sp>
          <p:nvSpPr>
            <p:cNvPr id="18" name="Rounded Rectangle 17"/>
            <p:cNvSpPr/>
            <p:nvPr/>
          </p:nvSpPr>
          <p:spPr>
            <a:xfrm>
              <a:off x="1322819" y="2545455"/>
              <a:ext cx="1894831" cy="2377439"/>
            </a:xfrm>
            <a:prstGeom prst="roundRect">
              <a:avLst>
                <a:gd name="adj" fmla="val 369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7" name="Straight Arrow Connector 16"/>
          <p:cNvCxnSpPr/>
          <p:nvPr/>
        </p:nvCxnSpPr>
        <p:spPr bwMode="auto">
          <a:xfrm>
            <a:off x="5474894" y="3432071"/>
            <a:ext cx="365760" cy="641"/>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3498793" y="3432071"/>
            <a:ext cx="365760" cy="641"/>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grpSp>
        <p:nvGrpSpPr>
          <p:cNvPr id="22" name="Group 21"/>
          <p:cNvGrpSpPr/>
          <p:nvPr/>
        </p:nvGrpSpPr>
        <p:grpSpPr>
          <a:xfrm>
            <a:off x="1690138" y="5340454"/>
            <a:ext cx="5763725" cy="1237680"/>
            <a:chOff x="1433753" y="5273773"/>
            <a:chExt cx="6387372" cy="1371600"/>
          </a:xfrm>
        </p:grpSpPr>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3753" y="5273773"/>
              <a:ext cx="1371600" cy="1371600"/>
            </a:xfrm>
            <a:prstGeom prst="rect">
              <a:avLst/>
            </a:prstGeom>
          </p:spPr>
        </p:pic>
        <p:pic>
          <p:nvPicPr>
            <p:cNvPr id="1030" name="Picture 6" descr="https://upload.wikimedia.org/wikipedia/commons/thumb/7/7b/Adobe_Systems_logo_and_wordmark.svg/2000px-Adobe_Systems_logo_and_wordmark.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9600" y="5366442"/>
              <a:ext cx="1186263" cy="11862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en/thumb/c/c9/Max-Planck-Gesellschaft.svg/1261px-Max-Planck-Gesellschaft.sv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77399" y="5332779"/>
              <a:ext cx="1543726" cy="12535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3094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7" y="1916138"/>
            <a:ext cx="3909061" cy="4937760"/>
          </a:xfrm>
          <a:prstGeom prst="rect">
            <a:avLst/>
          </a:prstGeom>
        </p:spPr>
      </p:pic>
      <p:sp>
        <p:nvSpPr>
          <p:cNvPr id="6" name="Title 5"/>
          <p:cNvSpPr>
            <a:spLocks noGrp="1"/>
          </p:cNvSpPr>
          <p:nvPr>
            <p:ph type="title"/>
          </p:nvPr>
        </p:nvSpPr>
        <p:spPr/>
        <p:txBody>
          <a:bodyPr>
            <a:normAutofit/>
          </a:bodyPr>
          <a:lstStyle/>
          <a:p>
            <a:r>
              <a:rPr lang="en-US" dirty="0" smtClean="0"/>
              <a:t>Our Approach</a:t>
            </a:r>
            <a:endParaRPr lang="en-US" dirty="0"/>
          </a:p>
        </p:txBody>
      </p:sp>
      <p:sp>
        <p:nvSpPr>
          <p:cNvPr id="7" name="Content Placeholder 6"/>
          <p:cNvSpPr>
            <a:spLocks noGrp="1"/>
          </p:cNvSpPr>
          <p:nvPr>
            <p:ph sz="quarter" idx="10"/>
          </p:nvPr>
        </p:nvSpPr>
        <p:spPr/>
        <p:txBody>
          <a:bodyPr>
            <a:normAutofit/>
          </a:bodyPr>
          <a:lstStyle/>
          <a:p>
            <a:r>
              <a:rPr lang="en-US" dirty="0"/>
              <a:t>Estimate </a:t>
            </a:r>
            <a:r>
              <a:rPr lang="en-US" dirty="0" smtClean="0"/>
              <a:t>part and symmetry structure </a:t>
            </a:r>
            <a:r>
              <a:rPr lang="en-US" dirty="0"/>
              <a:t>from the </a:t>
            </a:r>
            <a:r>
              <a:rPr lang="en-US" i="1" dirty="0" smtClean="0"/>
              <a:t>partial</a:t>
            </a:r>
            <a:r>
              <a:rPr lang="en-US" dirty="0" smtClean="0"/>
              <a:t> </a:t>
            </a:r>
            <a:r>
              <a:rPr lang="en-US" dirty="0"/>
              <a:t>scan </a:t>
            </a:r>
            <a:r>
              <a:rPr lang="en-US" dirty="0" smtClean="0"/>
              <a:t>data using data-driven </a:t>
            </a:r>
            <a:r>
              <a:rPr lang="en-US" i="1" dirty="0" smtClean="0"/>
              <a:t>priors</a:t>
            </a:r>
            <a:r>
              <a:rPr lang="en-US" dirty="0" smtClean="0"/>
              <a:t>.</a:t>
            </a:r>
            <a:endParaRPr lang="en-US" dirty="0"/>
          </a:p>
        </p:txBody>
      </p:sp>
      <p:grpSp>
        <p:nvGrpSpPr>
          <p:cNvPr id="4" name="Group 3"/>
          <p:cNvGrpSpPr/>
          <p:nvPr/>
        </p:nvGrpSpPr>
        <p:grpSpPr>
          <a:xfrm>
            <a:off x="5130842" y="2065028"/>
            <a:ext cx="3429002" cy="4627509"/>
            <a:chOff x="5245154" y="2479010"/>
            <a:chExt cx="2743200" cy="3702005"/>
          </a:xfrm>
        </p:grpSpPr>
        <p:cxnSp>
          <p:nvCxnSpPr>
            <p:cNvPr id="24" name="Straight Connector 23"/>
            <p:cNvCxnSpPr/>
            <p:nvPr/>
          </p:nvCxnSpPr>
          <p:spPr>
            <a:xfrm flipH="1">
              <a:off x="6419559" y="5541306"/>
              <a:ext cx="9114" cy="255950"/>
            </a:xfrm>
            <a:prstGeom prst="line">
              <a:avLst/>
            </a:prstGeom>
            <a:ln w="76200">
              <a:solidFill>
                <a:srgbClr val="C40000"/>
              </a:solidFill>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154" y="2479010"/>
              <a:ext cx="2743200" cy="3465094"/>
            </a:xfrm>
            <a:prstGeom prst="rect">
              <a:avLst/>
            </a:prstGeom>
          </p:spPr>
        </p:pic>
        <p:sp>
          <p:nvSpPr>
            <p:cNvPr id="25" name="TextBox 24"/>
            <p:cNvSpPr txBox="1"/>
            <p:nvPr/>
          </p:nvSpPr>
          <p:spPr>
            <a:xfrm>
              <a:off x="7146900" y="4220896"/>
              <a:ext cx="566781" cy="315243"/>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Seat</a:t>
              </a:r>
              <a:endParaRPr lang="en-US" sz="1400" dirty="0">
                <a:latin typeface="Arial" panose="020B0604020202020204" pitchFamily="34" charset="0"/>
                <a:cs typeface="Arial" panose="020B0604020202020204" pitchFamily="34" charset="0"/>
              </a:endParaRPr>
            </a:p>
          </p:txBody>
        </p:sp>
        <p:sp>
          <p:nvSpPr>
            <p:cNvPr id="26" name="TextBox 25"/>
            <p:cNvSpPr txBox="1"/>
            <p:nvPr/>
          </p:nvSpPr>
          <p:spPr>
            <a:xfrm>
              <a:off x="5343539" y="5313473"/>
              <a:ext cx="586484" cy="31524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Legs</a:t>
              </a:r>
              <a:endParaRPr lang="en-US" sz="1400" dirty="0">
                <a:latin typeface="Arial" panose="020B0604020202020204" pitchFamily="34" charset="0"/>
                <a:cs typeface="Arial" panose="020B0604020202020204" pitchFamily="34" charset="0"/>
              </a:endParaRPr>
            </a:p>
          </p:txBody>
        </p:sp>
        <p:sp>
          <p:nvSpPr>
            <p:cNvPr id="27" name="TextBox 26"/>
            <p:cNvSpPr txBox="1"/>
            <p:nvPr/>
          </p:nvSpPr>
          <p:spPr>
            <a:xfrm>
              <a:off x="6508833" y="4445277"/>
              <a:ext cx="729328" cy="28371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Column</a:t>
              </a:r>
              <a:endParaRPr lang="en-US" sz="1200" dirty="0">
                <a:latin typeface="Arial" panose="020B0604020202020204" pitchFamily="34" charset="0"/>
                <a:cs typeface="Arial" panose="020B0604020202020204" pitchFamily="34" charset="0"/>
              </a:endParaRPr>
            </a:p>
          </p:txBody>
        </p:sp>
        <p:sp>
          <p:nvSpPr>
            <p:cNvPr id="28" name="TextBox 27"/>
            <p:cNvSpPr txBox="1"/>
            <p:nvPr/>
          </p:nvSpPr>
          <p:spPr>
            <a:xfrm>
              <a:off x="6873497" y="2515474"/>
              <a:ext cx="985464" cy="315163"/>
            </a:xfrm>
            <a:prstGeom prst="rect">
              <a:avLst/>
            </a:prstGeom>
            <a:noFill/>
          </p:spPr>
          <p:txBody>
            <a:bodyPr wrap="square" rtlCol="0">
              <a:spAutoFit/>
            </a:bodyPr>
            <a:lstStyle/>
            <a:p>
              <a:pPr algn="ctr">
                <a:lnSpc>
                  <a:spcPct val="80000"/>
                </a:lnSpc>
              </a:pPr>
              <a:r>
                <a:rPr lang="en-US" sz="1200" b="1" dirty="0" err="1" smtClean="0">
                  <a:latin typeface="Arial" panose="020B0604020202020204" pitchFamily="34" charset="0"/>
                  <a:cs typeface="Arial" panose="020B0604020202020204" pitchFamily="34" charset="0"/>
                </a:rPr>
                <a:t>Reflectional</a:t>
              </a:r>
              <a:r>
                <a:rPr lang="en-US" sz="1200" b="1" dirty="0" smtClean="0">
                  <a:latin typeface="Arial" panose="020B0604020202020204" pitchFamily="34" charset="0"/>
                  <a:cs typeface="Arial" panose="020B0604020202020204" pitchFamily="34" charset="0"/>
                </a:rPr>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Symmetry</a:t>
              </a:r>
              <a:endParaRPr lang="en-US" sz="1200" b="1" dirty="0">
                <a:latin typeface="Arial" panose="020B0604020202020204" pitchFamily="34" charset="0"/>
                <a:cs typeface="Arial" panose="020B0604020202020204" pitchFamily="34" charset="0"/>
              </a:endParaRPr>
            </a:p>
          </p:txBody>
        </p:sp>
        <p:sp>
          <p:nvSpPr>
            <p:cNvPr id="32" name="TextBox 31"/>
            <p:cNvSpPr txBox="1"/>
            <p:nvPr/>
          </p:nvSpPr>
          <p:spPr>
            <a:xfrm>
              <a:off x="5874171" y="5783809"/>
              <a:ext cx="960836" cy="397206"/>
            </a:xfrm>
            <a:prstGeom prst="rect">
              <a:avLst/>
            </a:prstGeom>
            <a:noFill/>
          </p:spPr>
          <p:txBody>
            <a:bodyPr wrap="square" rtlCol="0">
              <a:spAutoFit/>
            </a:bodyPr>
            <a:lstStyle/>
            <a:p>
              <a:pPr algn="ctr">
                <a:lnSpc>
                  <a:spcPct val="80000"/>
                </a:lnSpc>
              </a:pPr>
              <a:r>
                <a:rPr lang="en-US" sz="1200" b="1" dirty="0" smtClean="0">
                  <a:latin typeface="Arial" panose="020B0604020202020204" pitchFamily="34" charset="0"/>
                  <a:cs typeface="Arial" panose="020B0604020202020204" pitchFamily="34" charset="0"/>
                </a:rPr>
                <a:t>Rotational</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Symmetry</a:t>
              </a:r>
              <a:endParaRPr lang="en-US" sz="1200" b="1" dirty="0">
                <a:latin typeface="Arial" panose="020B0604020202020204" pitchFamily="34" charset="0"/>
                <a:cs typeface="Arial" panose="020B0604020202020204" pitchFamily="34" charset="0"/>
              </a:endParaRPr>
            </a:p>
          </p:txBody>
        </p:sp>
        <p:sp>
          <p:nvSpPr>
            <p:cNvPr id="33" name="TextBox 32"/>
            <p:cNvSpPr txBox="1"/>
            <p:nvPr/>
          </p:nvSpPr>
          <p:spPr>
            <a:xfrm>
              <a:off x="5279112" y="2555655"/>
              <a:ext cx="597977" cy="31524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Back</a:t>
              </a:r>
            </a:p>
          </p:txBody>
        </p:sp>
        <p:sp>
          <p:nvSpPr>
            <p:cNvPr id="34" name="TextBox 33"/>
            <p:cNvSpPr txBox="1"/>
            <p:nvPr/>
          </p:nvSpPr>
          <p:spPr>
            <a:xfrm>
              <a:off x="6873497" y="3079639"/>
              <a:ext cx="831127" cy="31524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Armrest</a:t>
              </a:r>
              <a:endParaRPr lang="en-US" sz="1400" dirty="0">
                <a:latin typeface="Arial" panose="020B0604020202020204" pitchFamily="34" charset="0"/>
                <a:cs typeface="Arial" panose="020B0604020202020204" pitchFamily="34" charset="0"/>
              </a:endParaRPr>
            </a:p>
          </p:txBody>
        </p:sp>
      </p:grpSp>
      <p:grpSp>
        <p:nvGrpSpPr>
          <p:cNvPr id="8" name="Group 7"/>
          <p:cNvGrpSpPr/>
          <p:nvPr/>
        </p:nvGrpSpPr>
        <p:grpSpPr>
          <a:xfrm>
            <a:off x="582569" y="5657743"/>
            <a:ext cx="3901459" cy="969457"/>
            <a:chOff x="404250" y="5556909"/>
            <a:chExt cx="3901459" cy="969457"/>
          </a:xfrm>
        </p:grpSpPr>
        <p:pic>
          <p:nvPicPr>
            <p:cNvPr id="52" name="Picture 5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79" r="25584"/>
            <a:stretch/>
          </p:blipFill>
          <p:spPr>
            <a:xfrm>
              <a:off x="2642929" y="5593711"/>
              <a:ext cx="560445" cy="932655"/>
            </a:xfrm>
            <a:prstGeom prst="rect">
              <a:avLst/>
            </a:prstGeom>
          </p:spPr>
        </p:pic>
        <p:pic>
          <p:nvPicPr>
            <p:cNvPr id="53" name="Picture 5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711" r="20241"/>
            <a:stretch/>
          </p:blipFill>
          <p:spPr>
            <a:xfrm>
              <a:off x="1260864" y="5556909"/>
              <a:ext cx="688072" cy="932655"/>
            </a:xfrm>
            <a:prstGeom prst="rect">
              <a:avLst/>
            </a:prstGeom>
          </p:spPr>
        </p:pic>
        <p:pic>
          <p:nvPicPr>
            <p:cNvPr id="54" name="Picture 53"/>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57" r="22803"/>
            <a:stretch/>
          </p:blipFill>
          <p:spPr>
            <a:xfrm>
              <a:off x="3242403" y="5593711"/>
              <a:ext cx="649229" cy="932655"/>
            </a:xfrm>
            <a:prstGeom prst="rect">
              <a:avLst/>
            </a:prstGeom>
          </p:spPr>
        </p:pic>
        <p:pic>
          <p:nvPicPr>
            <p:cNvPr id="55" name="Picture 54"/>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5372" r="25352"/>
            <a:stretch/>
          </p:blipFill>
          <p:spPr>
            <a:xfrm>
              <a:off x="1987965" y="5593711"/>
              <a:ext cx="615934" cy="932655"/>
            </a:xfrm>
            <a:prstGeom prst="rect">
              <a:avLst/>
            </a:prstGeom>
          </p:spPr>
        </p:pic>
        <mc:AlternateContent xmlns:mc="http://schemas.openxmlformats.org/markup-compatibility/2006" xmlns:a14="http://schemas.microsoft.com/office/drawing/2010/main">
          <mc:Choice Requires="a14">
            <p:sp>
              <p:nvSpPr>
                <p:cNvPr id="56" name="TextBox 55"/>
                <p:cNvSpPr txBox="1"/>
                <p:nvPr/>
              </p:nvSpPr>
              <p:spPr>
                <a:xfrm>
                  <a:off x="3768305" y="5803308"/>
                  <a:ext cx="537404" cy="490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cs typeface="Times" panose="02020603050405020304" pitchFamily="18" charset="0"/>
                          </a:rPr>
                          <m:t>⋯</m:t>
                        </m:r>
                      </m:oMath>
                    </m:oMathPara>
                  </a14:m>
                  <a:endParaRPr lang="en-US" dirty="0">
                    <a:latin typeface="Times" panose="02020603050405020304" pitchFamily="18" charset="0"/>
                    <a:cs typeface="Times" panose="02020603050405020304" pitchFamily="18"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3768305" y="5803308"/>
                  <a:ext cx="537404" cy="490542"/>
                </a:xfrm>
                <a:prstGeom prst="rect">
                  <a:avLst/>
                </a:prstGeom>
                <a:blipFill rotWithShape="0">
                  <a:blip r:embed="rId12"/>
                  <a:stretch>
                    <a:fillRect/>
                  </a:stretch>
                </a:blipFill>
              </p:spPr>
              <p:txBody>
                <a:bodyPr/>
                <a:lstStyle/>
                <a:p>
                  <a:r>
                    <a:rPr lang="en-US">
                      <a:noFill/>
                    </a:rPr>
                    <a:t> </a:t>
                  </a:r>
                </a:p>
              </p:txBody>
            </p:sp>
          </mc:Fallback>
        </mc:AlternateContent>
        <p:sp>
          <p:nvSpPr>
            <p:cNvPr id="57" name="Rounded Rectangle 56"/>
            <p:cNvSpPr/>
            <p:nvPr/>
          </p:nvSpPr>
          <p:spPr bwMode="auto">
            <a:xfrm>
              <a:off x="1169893" y="5593711"/>
              <a:ext cx="3070427" cy="895853"/>
            </a:xfrm>
            <a:prstGeom prst="roundRect">
              <a:avLst>
                <a:gd name="adj" fmla="val 6902"/>
              </a:avLst>
            </a:prstGeom>
            <a:noFill/>
            <a:ln w="28575" cap="flat" cmpd="sng" algn="ctr">
              <a:solidFill>
                <a:srgbClr val="FD780B"/>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eaLnBrk="1" hangingPunct="1"/>
              <a:endParaRPr lang="en-US" dirty="0">
                <a:latin typeface="Arial" charset="0"/>
              </a:endParaRPr>
            </a:p>
          </p:txBody>
        </p:sp>
        <p:sp>
          <p:nvSpPr>
            <p:cNvPr id="58" name="TextBox 57"/>
            <p:cNvSpPr txBox="1"/>
            <p:nvPr/>
          </p:nvSpPr>
          <p:spPr>
            <a:xfrm>
              <a:off x="404250" y="5598373"/>
              <a:ext cx="785343" cy="461665"/>
            </a:xfrm>
            <a:prstGeom prst="rect">
              <a:avLst/>
            </a:prstGeom>
            <a:noFill/>
          </p:spPr>
          <p:txBody>
            <a:bodyPr wrap="none" rtlCol="0">
              <a:spAutoFit/>
            </a:bodyPr>
            <a:lstStyle/>
            <a:p>
              <a:pPr algn="r"/>
              <a:r>
                <a:rPr lang="en-US" sz="1200" b="1" dirty="0" smtClean="0">
                  <a:latin typeface="Arial" panose="020B0604020202020204" pitchFamily="34" charset="0"/>
                  <a:cs typeface="Arial" panose="020B0604020202020204" pitchFamily="34" charset="0"/>
                </a:rPr>
                <a:t>Training</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Data</a:t>
              </a:r>
              <a:endParaRPr lang="en-US" sz="1200" b="1" dirty="0">
                <a:latin typeface="Arial" panose="020B0604020202020204" pitchFamily="34" charset="0"/>
                <a:cs typeface="Arial" panose="020B0604020202020204" pitchFamily="34" charset="0"/>
              </a:endParaRPr>
            </a:p>
          </p:txBody>
        </p:sp>
      </p:grpSp>
      <p:cxnSp>
        <p:nvCxnSpPr>
          <p:cNvPr id="30" name="Straight Arrow Connector 29"/>
          <p:cNvCxnSpPr/>
          <p:nvPr/>
        </p:nvCxnSpPr>
        <p:spPr>
          <a:xfrm>
            <a:off x="4145226" y="4111757"/>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5670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sz="quarter" idx="10"/>
          </p:nvPr>
        </p:nvSpPr>
        <p:spPr/>
        <p:txBody>
          <a:bodyPr/>
          <a:lstStyle/>
          <a:p>
            <a:r>
              <a:rPr lang="en-US" dirty="0" smtClean="0"/>
              <a:t>Predict </a:t>
            </a:r>
            <a:r>
              <a:rPr lang="en-US" i="1" dirty="0" smtClean="0"/>
              <a:t>missing</a:t>
            </a:r>
            <a:r>
              <a:rPr lang="en-US" dirty="0" smtClean="0"/>
              <a:t> parts based on </a:t>
            </a:r>
            <a:r>
              <a:rPr lang="en-US" i="1" dirty="0" smtClean="0"/>
              <a:t>part relations</a:t>
            </a:r>
            <a:r>
              <a:rPr lang="en-US" dirty="0" smtClean="0"/>
              <a:t>.</a:t>
            </a:r>
            <a:endParaRPr lang="en-US" dirty="0"/>
          </a:p>
        </p:txBody>
      </p:sp>
      <p:grpSp>
        <p:nvGrpSpPr>
          <p:cNvPr id="17" name="Group 16"/>
          <p:cNvGrpSpPr/>
          <p:nvPr/>
        </p:nvGrpSpPr>
        <p:grpSpPr>
          <a:xfrm>
            <a:off x="1484295" y="4776697"/>
            <a:ext cx="6126740" cy="1707580"/>
            <a:chOff x="1484295" y="4722905"/>
            <a:chExt cx="6126740" cy="1707580"/>
          </a:xfrm>
        </p:grpSpPr>
        <p:pic>
          <p:nvPicPr>
            <p:cNvPr id="4" name="Picture 3"/>
            <p:cNvPicPr>
              <a:picLocks noChangeAspect="1"/>
            </p:cNvPicPr>
            <p:nvPr/>
          </p:nvPicPr>
          <p:blipFill>
            <a:blip r:embed="rId4"/>
            <a:stretch>
              <a:fillRect/>
            </a:stretch>
          </p:blipFill>
          <p:spPr>
            <a:xfrm>
              <a:off x="1650254" y="5215193"/>
              <a:ext cx="1331414" cy="862211"/>
            </a:xfrm>
            <a:prstGeom prst="rect">
              <a:avLst/>
            </a:prstGeom>
          </p:spPr>
        </p:pic>
        <p:sp>
          <p:nvSpPr>
            <p:cNvPr id="5" name="TextBox 4"/>
            <p:cNvSpPr txBox="1"/>
            <p:nvPr/>
          </p:nvSpPr>
          <p:spPr>
            <a:xfrm>
              <a:off x="1723488" y="6201593"/>
              <a:ext cx="1184940" cy="215444"/>
            </a:xfrm>
            <a:prstGeom prst="rect">
              <a:avLst/>
            </a:prstGeom>
            <a:noFill/>
          </p:spPr>
          <p:txBody>
            <a:bodyPr wrap="none" rtlCol="0">
              <a:spAutoFit/>
            </a:bodyPr>
            <a:lstStyle/>
            <a:p>
              <a:pPr algn="ctr"/>
              <a:r>
                <a:rPr lang="en-US" sz="800" dirty="0" smtClean="0">
                  <a:latin typeface="Source Sans Pro" panose="020B0503030403020204" pitchFamily="34" charset="0"/>
                  <a:cs typeface="Arial" panose="020B0604020202020204" pitchFamily="34" charset="0"/>
                </a:rPr>
                <a:t>[Chaudhuri et. al. 2011]</a:t>
              </a:r>
              <a:endParaRPr lang="en-US" sz="800" dirty="0">
                <a:latin typeface="Source Sans Pro" panose="020B0503030403020204" pitchFamily="34" charset="0"/>
                <a:cs typeface="Arial" panose="020B0604020202020204" pitchFamily="34" charset="0"/>
              </a:endParaRPr>
            </a:p>
          </p:txBody>
        </p:sp>
        <p:pic>
          <p:nvPicPr>
            <p:cNvPr id="6" name="Picture 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1354" y="4868902"/>
              <a:ext cx="1363277" cy="133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155675" y="6201593"/>
              <a:ext cx="1234632" cy="215444"/>
            </a:xfrm>
            <a:prstGeom prst="rect">
              <a:avLst/>
            </a:prstGeom>
            <a:noFill/>
          </p:spPr>
          <p:txBody>
            <a:bodyPr wrap="none" rtlCol="0">
              <a:spAutoFit/>
            </a:bodyPr>
            <a:lstStyle/>
            <a:p>
              <a:pPr algn="ctr"/>
              <a:r>
                <a:rPr lang="en-US" sz="800" dirty="0" smtClean="0">
                  <a:latin typeface="Source Sans Pro" panose="020B0503030403020204" pitchFamily="34" charset="0"/>
                  <a:cs typeface="Arial" panose="020B0604020202020204" pitchFamily="34" charset="0"/>
                </a:rPr>
                <a:t>[</a:t>
              </a:r>
              <a:r>
                <a:rPr lang="en-US" sz="800" dirty="0" err="1" smtClean="0">
                  <a:latin typeface="Source Sans Pro" panose="020B0503030403020204" pitchFamily="34" charset="0"/>
                  <a:cs typeface="Arial" panose="020B0604020202020204" pitchFamily="34" charset="0"/>
                </a:rPr>
                <a:t>Kalogerakis</a:t>
              </a:r>
              <a:r>
                <a:rPr lang="en-US" sz="800" dirty="0" smtClean="0">
                  <a:latin typeface="Source Sans Pro" panose="020B0503030403020204" pitchFamily="34" charset="0"/>
                  <a:cs typeface="Arial" panose="020B0604020202020204" pitchFamily="34" charset="0"/>
                </a:rPr>
                <a:t> et. al. 2012]</a:t>
              </a:r>
              <a:endParaRPr lang="en-US" sz="800" dirty="0">
                <a:latin typeface="Source Sans Pro" panose="020B0503030403020204" pitchFamily="34" charset="0"/>
                <a:cs typeface="Arial" panose="020B0604020202020204" pitchFamily="34" charset="0"/>
              </a:endParaRPr>
            </a:p>
          </p:txBody>
        </p:sp>
        <p:grpSp>
          <p:nvGrpSpPr>
            <p:cNvPr id="8" name="Group 7"/>
            <p:cNvGrpSpPr>
              <a:grpSpLocks noChangeAspect="1"/>
            </p:cNvGrpSpPr>
            <p:nvPr/>
          </p:nvGrpSpPr>
          <p:grpSpPr>
            <a:xfrm>
              <a:off x="4454630" y="4744538"/>
              <a:ext cx="1414842" cy="1495757"/>
              <a:chOff x="4688594" y="1839957"/>
              <a:chExt cx="3601407" cy="3807368"/>
            </a:xfrm>
          </p:grpSpPr>
          <p:pic>
            <p:nvPicPr>
              <p:cNvPr id="9" name="Picture 8"/>
              <p:cNvPicPr>
                <a:picLocks noChangeAspect="1"/>
              </p:cNvPicPr>
              <p:nvPr/>
            </p:nvPicPr>
            <p:blipFill>
              <a:blip r:embed="rId6"/>
              <a:stretch>
                <a:fillRect/>
              </a:stretch>
            </p:blipFill>
            <p:spPr>
              <a:xfrm>
                <a:off x="4772417" y="1839957"/>
                <a:ext cx="3433763" cy="2381250"/>
              </a:xfrm>
              <a:prstGeom prst="rect">
                <a:avLst/>
              </a:prstGeom>
            </p:spPr>
          </p:pic>
          <p:pic>
            <p:nvPicPr>
              <p:cNvPr id="10" name="Picture 9"/>
              <p:cNvPicPr>
                <a:picLocks noChangeAspect="1"/>
              </p:cNvPicPr>
              <p:nvPr/>
            </p:nvPicPr>
            <p:blipFill>
              <a:blip r:embed="rId7"/>
              <a:stretch>
                <a:fillRect/>
              </a:stretch>
            </p:blipFill>
            <p:spPr>
              <a:xfrm>
                <a:off x="4688594" y="4475750"/>
                <a:ext cx="3601407" cy="1171575"/>
              </a:xfrm>
              <a:prstGeom prst="rect">
                <a:avLst/>
              </a:prstGeom>
            </p:spPr>
          </p:pic>
        </p:grpSp>
        <p:sp>
          <p:nvSpPr>
            <p:cNvPr id="11" name="TextBox 10"/>
            <p:cNvSpPr txBox="1"/>
            <p:nvPr/>
          </p:nvSpPr>
          <p:spPr>
            <a:xfrm>
              <a:off x="4709042" y="6201593"/>
              <a:ext cx="906017" cy="215444"/>
            </a:xfrm>
            <a:prstGeom prst="rect">
              <a:avLst/>
            </a:prstGeom>
            <a:noFill/>
          </p:spPr>
          <p:txBody>
            <a:bodyPr wrap="none" rtlCol="0">
              <a:spAutoFit/>
            </a:bodyPr>
            <a:lstStyle/>
            <a:p>
              <a:pPr algn="ctr"/>
              <a:r>
                <a:rPr lang="en-US" sz="800" dirty="0" smtClean="0">
                  <a:latin typeface="Source Sans Pro" panose="020B0503030403020204" pitchFamily="34" charset="0"/>
                  <a:cs typeface="Arial" panose="020B0604020202020204" pitchFamily="34" charset="0"/>
                </a:rPr>
                <a:t>[Fish et. </a:t>
              </a:r>
              <a:r>
                <a:rPr lang="en-US" sz="800" dirty="0">
                  <a:latin typeface="Source Sans Pro" panose="020B0503030403020204" pitchFamily="34" charset="0"/>
                  <a:cs typeface="Arial" panose="020B0604020202020204" pitchFamily="34" charset="0"/>
                </a:rPr>
                <a:t>al</a:t>
              </a:r>
              <a:r>
                <a:rPr lang="en-US" sz="800" dirty="0" smtClean="0">
                  <a:latin typeface="Source Sans Pro" panose="020B0503030403020204" pitchFamily="34" charset="0"/>
                  <a:cs typeface="Arial" panose="020B0604020202020204" pitchFamily="34" charset="0"/>
                </a:rPr>
                <a:t>. 2014]</a:t>
              </a:r>
              <a:endParaRPr lang="en-US" sz="800" dirty="0">
                <a:latin typeface="Source Sans Pro" panose="020B0503030403020204" pitchFamily="34" charset="0"/>
                <a:cs typeface="Arial" panose="020B0604020202020204" pitchFamily="34" charset="0"/>
              </a:endParaRPr>
            </a:p>
          </p:txBody>
        </p:sp>
        <p:pic>
          <p:nvPicPr>
            <p:cNvPr id="12" name="Picture 11"/>
            <p:cNvPicPr>
              <a:picLocks noChangeAspect="1"/>
            </p:cNvPicPr>
            <p:nvPr/>
          </p:nvPicPr>
          <p:blipFill>
            <a:blip r:embed="rId8"/>
            <a:stretch>
              <a:fillRect/>
            </a:stretch>
          </p:blipFill>
          <p:spPr>
            <a:xfrm>
              <a:off x="5964656" y="4964278"/>
              <a:ext cx="1529092" cy="1193254"/>
            </a:xfrm>
            <a:prstGeom prst="rect">
              <a:avLst/>
            </a:prstGeom>
          </p:spPr>
        </p:pic>
        <p:sp>
          <p:nvSpPr>
            <p:cNvPr id="13" name="TextBox 12"/>
            <p:cNvSpPr txBox="1"/>
            <p:nvPr/>
          </p:nvSpPr>
          <p:spPr>
            <a:xfrm>
              <a:off x="6279399" y="6201593"/>
              <a:ext cx="899605" cy="215444"/>
            </a:xfrm>
            <a:prstGeom prst="rect">
              <a:avLst/>
            </a:prstGeom>
            <a:noFill/>
          </p:spPr>
          <p:txBody>
            <a:bodyPr wrap="none" rtlCol="0">
              <a:spAutoFit/>
            </a:bodyPr>
            <a:lstStyle/>
            <a:p>
              <a:pPr algn="ctr"/>
              <a:r>
                <a:rPr lang="en-US" sz="800" dirty="0" smtClean="0">
                  <a:latin typeface="Source Sans Pro" panose="020B0503030403020204" pitchFamily="34" charset="0"/>
                  <a:cs typeface="Arial" panose="020B0604020202020204" pitchFamily="34" charset="0"/>
                </a:rPr>
                <a:t>[Kim et. </a:t>
              </a:r>
              <a:r>
                <a:rPr lang="en-US" sz="800" dirty="0">
                  <a:latin typeface="Source Sans Pro" panose="020B0503030403020204" pitchFamily="34" charset="0"/>
                  <a:cs typeface="Arial" panose="020B0604020202020204" pitchFamily="34" charset="0"/>
                </a:rPr>
                <a:t>al</a:t>
              </a:r>
              <a:r>
                <a:rPr lang="en-US" sz="800" dirty="0" smtClean="0">
                  <a:latin typeface="Source Sans Pro" panose="020B0503030403020204" pitchFamily="34" charset="0"/>
                  <a:cs typeface="Arial" panose="020B0604020202020204" pitchFamily="34" charset="0"/>
                </a:rPr>
                <a:t>. 2013]</a:t>
              </a:r>
              <a:endParaRPr lang="en-US" sz="800" dirty="0">
                <a:latin typeface="Source Sans Pro" panose="020B0503030403020204" pitchFamily="34" charset="0"/>
                <a:cs typeface="Arial" panose="020B0604020202020204" pitchFamily="34" charset="0"/>
              </a:endParaRPr>
            </a:p>
          </p:txBody>
        </p:sp>
        <p:sp>
          <p:nvSpPr>
            <p:cNvPr id="15" name="Rounded Rectangle 14"/>
            <p:cNvSpPr/>
            <p:nvPr/>
          </p:nvSpPr>
          <p:spPr>
            <a:xfrm>
              <a:off x="1484295" y="4722905"/>
              <a:ext cx="6126740" cy="1707580"/>
            </a:xfrm>
            <a:prstGeom prst="roundRect">
              <a:avLst>
                <a:gd name="adj" fmla="val 3135"/>
              </a:avLst>
            </a:prstGeom>
            <a:noFill/>
            <a:ln w="25400">
              <a:solidFill>
                <a:schemeClr val="tx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3028043" y="4384937"/>
            <a:ext cx="3086679" cy="369332"/>
          </a:xfrm>
          <a:prstGeom prst="rect">
            <a:avLst/>
          </a:prstGeom>
          <a:noFill/>
        </p:spPr>
        <p:txBody>
          <a:bodyPr wrap="none" rtlCol="0">
            <a:spAutoFit/>
          </a:bodyPr>
          <a:lstStyle/>
          <a:p>
            <a:r>
              <a:rPr lang="en-US" i="1" dirty="0" smtClean="0">
                <a:latin typeface="Source Sans Pro" panose="020B0503030403020204" pitchFamily="34" charset="0"/>
              </a:rPr>
              <a:t>Analyze </a:t>
            </a:r>
            <a:r>
              <a:rPr lang="en-US" b="1" i="1" dirty="0" smtClean="0">
                <a:latin typeface="Source Sans Pro" panose="020B0503030403020204" pitchFamily="34" charset="0"/>
              </a:rPr>
              <a:t>complete</a:t>
            </a:r>
            <a:r>
              <a:rPr lang="en-US" i="1" dirty="0" smtClean="0">
                <a:latin typeface="Source Sans Pro" panose="020B0503030403020204" pitchFamily="34" charset="0"/>
              </a:rPr>
              <a:t> shapes only!</a:t>
            </a:r>
            <a:endParaRPr lang="en-US" i="1" dirty="0">
              <a:latin typeface="Source Sans Pro" panose="020B0503030403020204" pitchFamily="34" charset="0"/>
            </a:endParaRPr>
          </a:p>
        </p:txBody>
      </p:sp>
      <p:pic>
        <p:nvPicPr>
          <p:cNvPr id="3074" name="Picture 2" descr="http://web.stanford.edu/~mhsung/structure-completion/final3_shapenet_tables/15_input.png"/>
          <p:cNvPicPr>
            <a:picLocks noChangeAspect="1" noChangeArrowheads="1"/>
          </p:cNvPicPr>
          <p:nvPr/>
        </p:nvPicPr>
        <p:blipFill rotWithShape="1">
          <a:blip r:embed="rId9">
            <a:extLst>
              <a:ext uri="{28A0092B-C50C-407E-A947-70E740481C1C}">
                <a14:useLocalDpi xmlns:a14="http://schemas.microsoft.com/office/drawing/2010/main" val="0"/>
              </a:ext>
            </a:extLst>
          </a:blip>
          <a:srcRect b="16948"/>
          <a:stretch/>
        </p:blipFill>
        <p:spPr bwMode="auto">
          <a:xfrm>
            <a:off x="977887" y="1950829"/>
            <a:ext cx="3657600" cy="22782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eb.stanford.edu/~mhsung/structure-completion/final3_shapenet_tables/15_0.png"/>
          <p:cNvPicPr>
            <a:picLocks noChangeAspect="1" noChangeArrowheads="1"/>
          </p:cNvPicPr>
          <p:nvPr/>
        </p:nvPicPr>
        <p:blipFill rotWithShape="1">
          <a:blip r:embed="rId10">
            <a:extLst>
              <a:ext uri="{28A0092B-C50C-407E-A947-70E740481C1C}">
                <a14:useLocalDpi xmlns:a14="http://schemas.microsoft.com/office/drawing/2010/main" val="0"/>
              </a:ext>
            </a:extLst>
          </a:blip>
          <a:srcRect b="15968"/>
          <a:stretch/>
        </p:blipFill>
        <p:spPr bwMode="auto">
          <a:xfrm>
            <a:off x="4508514" y="1950829"/>
            <a:ext cx="3657600" cy="230517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a:off x="3667844" y="3322429"/>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279399" y="1869148"/>
            <a:ext cx="1472830" cy="2279276"/>
          </a:xfrm>
          <a:prstGeom prst="ellipse">
            <a:avLst/>
          </a:prstGeom>
          <a:noFill/>
          <a:ln w="38100">
            <a:solidFill>
              <a:srgbClr val="C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1779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507" y="3914835"/>
            <a:ext cx="1158239" cy="1463040"/>
          </a:xfrm>
          <a:prstGeom prst="rect">
            <a:avLst/>
          </a:prstGeom>
        </p:spPr>
      </p:pic>
      <p:sp>
        <p:nvSpPr>
          <p:cNvPr id="2" name="Title 1"/>
          <p:cNvSpPr>
            <a:spLocks noGrp="1"/>
          </p:cNvSpPr>
          <p:nvPr>
            <p:ph type="title"/>
          </p:nvPr>
        </p:nvSpPr>
        <p:spPr/>
        <p:txBody>
          <a:bodyPr/>
          <a:lstStyle/>
          <a:p>
            <a:r>
              <a:rPr lang="en-US" dirty="0" smtClean="0"/>
              <a:t>Outline</a:t>
            </a:r>
            <a:endParaRPr lang="en-US" dirty="0"/>
          </a:p>
        </p:txBody>
      </p:sp>
      <p:grpSp>
        <p:nvGrpSpPr>
          <p:cNvPr id="7" name="Group 6"/>
          <p:cNvGrpSpPr/>
          <p:nvPr/>
        </p:nvGrpSpPr>
        <p:grpSpPr>
          <a:xfrm>
            <a:off x="2599317" y="1944407"/>
            <a:ext cx="3945366" cy="1097280"/>
            <a:chOff x="2104465" y="2080259"/>
            <a:chExt cx="3945366" cy="1097280"/>
          </a:xfrm>
        </p:grpSpPr>
        <p:sp>
          <p:nvSpPr>
            <p:cNvPr id="4" name="Rounded Rectangle 3"/>
            <p:cNvSpPr/>
            <p:nvPr/>
          </p:nvSpPr>
          <p:spPr>
            <a:xfrm>
              <a:off x="2796988" y="2080259"/>
              <a:ext cx="2560320" cy="1097280"/>
            </a:xfrm>
            <a:prstGeom prst="roundRect">
              <a:avLst>
                <a:gd name="adj" fmla="val 5638"/>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chemeClr val="tx1"/>
                  </a:solidFill>
                  <a:latin typeface="Source Sans Pro" panose="020B0503030403020204" pitchFamily="34" charset="0"/>
                  <a:cs typeface="Arial" panose="020B0604020202020204" pitchFamily="34" charset="0"/>
                </a:rPr>
                <a:t>Training</a:t>
              </a:r>
              <a:endParaRPr lang="en-US" sz="2600" dirty="0">
                <a:solidFill>
                  <a:schemeClr val="tx1"/>
                </a:solidFill>
                <a:latin typeface="Source Sans Pro" panose="020B0503030403020204" pitchFamily="34" charset="0"/>
                <a:cs typeface="Arial" panose="020B0604020202020204" pitchFamily="34" charset="0"/>
              </a:endParaRPr>
            </a:p>
          </p:txBody>
        </p:sp>
        <p:sp>
          <p:nvSpPr>
            <p:cNvPr id="5" name="Right Arrow 4"/>
            <p:cNvSpPr/>
            <p:nvPr/>
          </p:nvSpPr>
          <p:spPr>
            <a:xfrm>
              <a:off x="2104465"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6" name="Right Arrow 5"/>
            <p:cNvSpPr/>
            <p:nvPr/>
          </p:nvSpPr>
          <p:spPr>
            <a:xfrm>
              <a:off x="5135431"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12" name="TextBox 11"/>
          <p:cNvSpPr txBox="1"/>
          <p:nvPr/>
        </p:nvSpPr>
        <p:spPr>
          <a:xfrm>
            <a:off x="2591857" y="2620798"/>
            <a:ext cx="697627"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Input</a:t>
            </a:r>
            <a:endParaRPr lang="en-US" dirty="0">
              <a:latin typeface="Source Sans Pro" panose="020B0503030403020204" pitchFamily="34" charset="0"/>
              <a:cs typeface="Arial" panose="020B0604020202020204" pitchFamily="34" charset="0"/>
            </a:endParaRPr>
          </a:p>
        </p:txBody>
      </p:sp>
      <p:sp>
        <p:nvSpPr>
          <p:cNvPr id="13" name="TextBox 12"/>
          <p:cNvSpPr txBox="1"/>
          <p:nvPr/>
        </p:nvSpPr>
        <p:spPr>
          <a:xfrm>
            <a:off x="5648081" y="2620798"/>
            <a:ext cx="877163"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Output</a:t>
            </a:r>
            <a:endParaRPr lang="en-US" dirty="0">
              <a:latin typeface="Source Sans Pro" panose="020B0503030403020204" pitchFamily="34" charset="0"/>
              <a:cs typeface="Arial" panose="020B0604020202020204" pitchFamily="34" charset="0"/>
            </a:endParaRPr>
          </a:p>
        </p:txBody>
      </p:sp>
      <p:grpSp>
        <p:nvGrpSpPr>
          <p:cNvPr id="15" name="Group 14"/>
          <p:cNvGrpSpPr/>
          <p:nvPr/>
        </p:nvGrpSpPr>
        <p:grpSpPr>
          <a:xfrm>
            <a:off x="2599317" y="4102670"/>
            <a:ext cx="3945366" cy="1097280"/>
            <a:chOff x="2104465" y="2080259"/>
            <a:chExt cx="3945366" cy="1097280"/>
          </a:xfrm>
        </p:grpSpPr>
        <p:sp>
          <p:nvSpPr>
            <p:cNvPr id="16" name="Rounded Rectangle 15"/>
            <p:cNvSpPr/>
            <p:nvPr/>
          </p:nvSpPr>
          <p:spPr>
            <a:xfrm>
              <a:off x="2796988" y="2080259"/>
              <a:ext cx="2560320" cy="1097280"/>
            </a:xfrm>
            <a:prstGeom prst="roundRect">
              <a:avLst>
                <a:gd name="adj" fmla="val 5638"/>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chemeClr val="tx1"/>
                  </a:solidFill>
                  <a:latin typeface="Source Sans Pro" panose="020B0503030403020204" pitchFamily="34" charset="0"/>
                  <a:cs typeface="Arial" panose="020B0604020202020204" pitchFamily="34" charset="0"/>
                </a:rPr>
                <a:t>Inference</a:t>
              </a:r>
              <a:endParaRPr lang="en-US" sz="2600" dirty="0">
                <a:solidFill>
                  <a:schemeClr val="tx1"/>
                </a:solidFill>
                <a:latin typeface="Source Sans Pro" panose="020B0503030403020204" pitchFamily="34" charset="0"/>
                <a:cs typeface="Arial" panose="020B0604020202020204" pitchFamily="34" charset="0"/>
              </a:endParaRPr>
            </a:p>
          </p:txBody>
        </p:sp>
        <p:sp>
          <p:nvSpPr>
            <p:cNvPr id="17" name="Right Arrow 16"/>
            <p:cNvSpPr/>
            <p:nvPr/>
          </p:nvSpPr>
          <p:spPr>
            <a:xfrm>
              <a:off x="2104465"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8" name="Right Arrow 17"/>
            <p:cNvSpPr/>
            <p:nvPr/>
          </p:nvSpPr>
          <p:spPr>
            <a:xfrm>
              <a:off x="5135431"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19" name="TextBox 18"/>
          <p:cNvSpPr txBox="1"/>
          <p:nvPr/>
        </p:nvSpPr>
        <p:spPr>
          <a:xfrm>
            <a:off x="2591857" y="4779061"/>
            <a:ext cx="697627"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Input</a:t>
            </a:r>
            <a:endParaRPr lang="en-US" dirty="0">
              <a:latin typeface="Source Sans Pro" panose="020B0503030403020204" pitchFamily="34" charset="0"/>
              <a:cs typeface="Arial" panose="020B0604020202020204" pitchFamily="34" charset="0"/>
            </a:endParaRPr>
          </a:p>
        </p:txBody>
      </p:sp>
      <p:sp>
        <p:nvSpPr>
          <p:cNvPr id="20" name="TextBox 19"/>
          <p:cNvSpPr txBox="1"/>
          <p:nvPr/>
        </p:nvSpPr>
        <p:spPr>
          <a:xfrm>
            <a:off x="5648081" y="4779061"/>
            <a:ext cx="877163"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Output</a:t>
            </a:r>
            <a:endParaRPr lang="en-US" dirty="0">
              <a:latin typeface="Source Sans Pro" panose="020B0503030403020204" pitchFamily="34" charset="0"/>
              <a:cs typeface="Arial" panose="020B0604020202020204" pitchFamily="34" charset="0"/>
            </a:endParaRPr>
          </a:p>
        </p:txBody>
      </p:sp>
      <p:grpSp>
        <p:nvGrpSpPr>
          <p:cNvPr id="29" name="Group 28"/>
          <p:cNvGrpSpPr>
            <a:grpSpLocks noChangeAspect="1"/>
          </p:cNvGrpSpPr>
          <p:nvPr/>
        </p:nvGrpSpPr>
        <p:grpSpPr>
          <a:xfrm>
            <a:off x="373059" y="1757398"/>
            <a:ext cx="2584731" cy="822960"/>
            <a:chOff x="1260864" y="5556909"/>
            <a:chExt cx="3044845" cy="969457"/>
          </a:xfrm>
        </p:grpSpPr>
        <p:pic>
          <p:nvPicPr>
            <p:cNvPr id="24" name="Picture 2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79" r="25584"/>
            <a:stretch/>
          </p:blipFill>
          <p:spPr>
            <a:xfrm>
              <a:off x="2642929" y="5593711"/>
              <a:ext cx="560445" cy="932655"/>
            </a:xfrm>
            <a:prstGeom prst="rect">
              <a:avLst/>
            </a:prstGeom>
          </p:spPr>
        </p:pic>
        <p:pic>
          <p:nvPicPr>
            <p:cNvPr id="25" name="Picture 2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711" r="20241"/>
            <a:stretch/>
          </p:blipFill>
          <p:spPr>
            <a:xfrm>
              <a:off x="1260864" y="5556909"/>
              <a:ext cx="688072" cy="932655"/>
            </a:xfrm>
            <a:prstGeom prst="rect">
              <a:avLst/>
            </a:prstGeom>
          </p:spPr>
        </p:pic>
        <p:pic>
          <p:nvPicPr>
            <p:cNvPr id="26" name="Picture 25"/>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57" r="22803"/>
            <a:stretch/>
          </p:blipFill>
          <p:spPr>
            <a:xfrm>
              <a:off x="3242403" y="5593711"/>
              <a:ext cx="649229" cy="932655"/>
            </a:xfrm>
            <a:prstGeom prst="rect">
              <a:avLst/>
            </a:prstGeom>
          </p:spPr>
        </p:pic>
        <p:pic>
          <p:nvPicPr>
            <p:cNvPr id="27" name="Picture 26"/>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5372" r="25352"/>
            <a:stretch/>
          </p:blipFill>
          <p:spPr>
            <a:xfrm>
              <a:off x="1987965" y="5593711"/>
              <a:ext cx="615934" cy="932655"/>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3768305" y="5803308"/>
                  <a:ext cx="537404" cy="490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cs typeface="Times" panose="02020603050405020304" pitchFamily="18" charset="0"/>
                          </a:rPr>
                          <m:t>⋯</m:t>
                        </m:r>
                      </m:oMath>
                    </m:oMathPara>
                  </a14:m>
                  <a:endParaRPr lang="en-US" dirty="0">
                    <a:latin typeface="Times" panose="02020603050405020304" pitchFamily="18" charset="0"/>
                    <a:cs typeface="Times" panose="020206030504050203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68305" y="5803308"/>
                  <a:ext cx="537404" cy="490542"/>
                </a:xfrm>
                <a:prstGeom prst="rect">
                  <a:avLst/>
                </a:prstGeom>
                <a:blipFill rotWithShape="0">
                  <a:blip r:embed="rId11"/>
                  <a:stretch>
                    <a:fillRect/>
                  </a:stretch>
                </a:blipFill>
              </p:spPr>
              <p:txBody>
                <a:bodyPr/>
                <a:lstStyle/>
                <a:p>
                  <a:r>
                    <a:rPr lang="en-US">
                      <a:noFill/>
                    </a:rPr>
                    <a:t> </a:t>
                  </a:r>
                </a:p>
              </p:txBody>
            </p:sp>
          </mc:Fallback>
        </mc:AlternateContent>
      </p:grpSp>
      <p:sp>
        <p:nvSpPr>
          <p:cNvPr id="30" name="TextBox 29"/>
          <p:cNvSpPr txBox="1"/>
          <p:nvPr/>
        </p:nvSpPr>
        <p:spPr>
          <a:xfrm>
            <a:off x="549082" y="2530809"/>
            <a:ext cx="1656224" cy="830997"/>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A collection of</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3D models with</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part annotations</a:t>
            </a:r>
            <a:endParaRPr lang="en-US" sz="1600" dirty="0">
              <a:latin typeface="Source Sans Pro" panose="020B0503030403020204" pitchFamily="34" charset="0"/>
              <a:cs typeface="Arial" panose="020B0604020202020204" pitchFamily="34" charset="0"/>
            </a:endParaRPr>
          </a:p>
        </p:txBody>
      </p:sp>
      <p:sp>
        <p:nvSpPr>
          <p:cNvPr id="32" name="TextBox 31"/>
          <p:cNvSpPr txBox="1"/>
          <p:nvPr/>
        </p:nvSpPr>
        <p:spPr>
          <a:xfrm>
            <a:off x="450950" y="4623735"/>
            <a:ext cx="1012457" cy="584775"/>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Partial</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scan data</a:t>
            </a:r>
            <a:endParaRPr lang="en-US" sz="1600" dirty="0">
              <a:latin typeface="Source Sans Pro" panose="020B0503030403020204" pitchFamily="34" charset="0"/>
              <a:cs typeface="Arial" panose="020B0604020202020204" pitchFamily="34" charset="0"/>
            </a:endParaRPr>
          </a:p>
        </p:txBody>
      </p:sp>
      <p:sp>
        <p:nvSpPr>
          <p:cNvPr id="34" name="TextBox 33"/>
          <p:cNvSpPr txBox="1"/>
          <p:nvPr/>
        </p:nvSpPr>
        <p:spPr>
          <a:xfrm>
            <a:off x="6273973" y="5236261"/>
            <a:ext cx="2367956" cy="584775"/>
          </a:xfrm>
          <a:prstGeom prst="rect">
            <a:avLst/>
          </a:prstGeom>
          <a:noFill/>
        </p:spPr>
        <p:txBody>
          <a:bodyPr wrap="none" rtlCol="0">
            <a:spAutoFit/>
          </a:bodyPr>
          <a:lstStyle>
            <a:defPPr>
              <a:defRPr lang="en-US"/>
            </a:defPPr>
            <a:lvl1pPr algn="ctr">
              <a:defRPr sz="1400">
                <a:latin typeface="Arial" panose="020B0604020202020204" pitchFamily="34" charset="0"/>
                <a:cs typeface="Arial" panose="020B0604020202020204" pitchFamily="34" charset="0"/>
              </a:defRPr>
            </a:lvl1pPr>
          </a:lstStyle>
          <a:p>
            <a:pPr algn="l"/>
            <a:r>
              <a:rPr lang="en-US" sz="1600" dirty="0" smtClean="0">
                <a:latin typeface="Source Sans Pro" panose="020B0503030403020204" pitchFamily="34" charset="0"/>
              </a:rPr>
              <a:t>Part/symmetry structure</a:t>
            </a:r>
            <a:br>
              <a:rPr lang="en-US" sz="1600" dirty="0" smtClean="0">
                <a:latin typeface="Source Sans Pro" panose="020B0503030403020204" pitchFamily="34" charset="0"/>
              </a:rPr>
            </a:br>
            <a:r>
              <a:rPr lang="en-US" sz="1600" dirty="0" smtClean="0">
                <a:latin typeface="Source Sans Pro" panose="020B0503030403020204" pitchFamily="34" charset="0"/>
              </a:rPr>
              <a:t>including </a:t>
            </a:r>
            <a:r>
              <a:rPr lang="en-US" sz="1600" i="1" dirty="0" smtClean="0">
                <a:latin typeface="Source Sans Pro" panose="020B0503030403020204" pitchFamily="34" charset="0"/>
              </a:rPr>
              <a:t>missing </a:t>
            </a:r>
            <a:r>
              <a:rPr lang="en-US" sz="1600" dirty="0" smtClean="0">
                <a:latin typeface="Source Sans Pro" panose="020B0503030403020204" pitchFamily="34" charset="0"/>
              </a:rPr>
              <a:t>parts</a:t>
            </a:r>
            <a:endParaRPr lang="en-US" sz="1600" dirty="0">
              <a:latin typeface="Source Sans Pro" panose="020B0503030403020204" pitchFamily="34" charset="0"/>
            </a:endParaRPr>
          </a:p>
        </p:txBody>
      </p:sp>
      <p:pic>
        <p:nvPicPr>
          <p:cNvPr id="37" name="Picture 36"/>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6093" y="3753963"/>
            <a:ext cx="1158240" cy="1463040"/>
          </a:xfrm>
          <a:prstGeom prst="rect">
            <a:avLst/>
          </a:prstGeom>
        </p:spPr>
      </p:pic>
      <p:sp>
        <p:nvSpPr>
          <p:cNvPr id="33" name="TextBox 32"/>
          <p:cNvSpPr txBox="1"/>
          <p:nvPr/>
        </p:nvSpPr>
        <p:spPr>
          <a:xfrm>
            <a:off x="6175663" y="1496060"/>
            <a:ext cx="2564576" cy="338554"/>
          </a:xfrm>
          <a:prstGeom prst="rect">
            <a:avLst/>
          </a:prstGeom>
          <a:noFill/>
        </p:spPr>
        <p:txBody>
          <a:bodyPr wrap="square" rtlCol="0">
            <a:spAutoFit/>
          </a:bodyPr>
          <a:lstStyle>
            <a:defPPr>
              <a:defRPr lang="en-US"/>
            </a:defPPr>
            <a:lvl1pPr algn="ctr">
              <a:defRPr sz="1400">
                <a:latin typeface="Arial" panose="020B0604020202020204" pitchFamily="34" charset="0"/>
                <a:cs typeface="Arial" panose="020B0604020202020204" pitchFamily="34" charset="0"/>
              </a:defRPr>
            </a:lvl1pPr>
          </a:lstStyle>
          <a:p>
            <a:pPr algn="l"/>
            <a:r>
              <a:rPr lang="en-US" sz="1600" dirty="0">
                <a:latin typeface="Source Sans Pro" panose="020B0503030403020204" pitchFamily="34" charset="0"/>
              </a:rPr>
              <a:t>Probabilistic shape </a:t>
            </a:r>
            <a:r>
              <a:rPr lang="en-US" sz="1600" dirty="0" smtClean="0">
                <a:latin typeface="Source Sans Pro" panose="020B0503030403020204" pitchFamily="34" charset="0"/>
              </a:rPr>
              <a:t>model</a:t>
            </a:r>
            <a:endParaRPr lang="en-US" sz="1600" dirty="0">
              <a:latin typeface="Source Sans Pro" panose="020B0503030403020204" pitchFamily="34" charset="0"/>
            </a:endParaRPr>
          </a:p>
        </p:txBody>
      </p:sp>
      <p:pic>
        <p:nvPicPr>
          <p:cNvPr id="48" name="Picture 47"/>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7014024" y="1816505"/>
            <a:ext cx="902378" cy="1280160"/>
          </a:xfrm>
          <a:prstGeom prst="rect">
            <a:avLst/>
          </a:prstGeom>
        </p:spPr>
      </p:pic>
      <p:cxnSp>
        <p:nvCxnSpPr>
          <p:cNvPr id="38" name="Straight Connector 37"/>
          <p:cNvCxnSpPr/>
          <p:nvPr/>
        </p:nvCxnSpPr>
        <p:spPr>
          <a:xfrm flipH="1">
            <a:off x="4572001" y="3572178"/>
            <a:ext cx="2885950" cy="0"/>
          </a:xfrm>
          <a:prstGeom prst="line">
            <a:avLst/>
          </a:prstGeom>
          <a:ln cap="sq">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7457951" y="3142968"/>
            <a:ext cx="0" cy="429210"/>
          </a:xfrm>
          <a:prstGeom prst="line">
            <a:avLst/>
          </a:prstGeom>
          <a:ln cap="sq">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16" idx="0"/>
          </p:cNvCxnSpPr>
          <p:nvPr/>
        </p:nvCxnSpPr>
        <p:spPr>
          <a:xfrm>
            <a:off x="4572000" y="3572178"/>
            <a:ext cx="0" cy="530492"/>
          </a:xfrm>
          <a:prstGeom prst="straightConnector1">
            <a:avLst/>
          </a:prstGeom>
          <a:ln cap="sq">
            <a:solidFill>
              <a:schemeClr val="tx1"/>
            </a:solidFill>
            <a:round/>
            <a:tailEnd type="triangle"/>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33565" y="1189783"/>
            <a:ext cx="8686800" cy="2377440"/>
          </a:xfrm>
          <a:prstGeom prst="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062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sz="quarter" idx="10"/>
          </p:nvPr>
        </p:nvSpPr>
        <p:spPr/>
        <p:txBody>
          <a:bodyPr/>
          <a:lstStyle/>
          <a:p>
            <a:r>
              <a:rPr lang="en-US" dirty="0"/>
              <a:t>Probabilistic shape </a:t>
            </a:r>
            <a:r>
              <a:rPr lang="en-US" dirty="0" smtClean="0"/>
              <a:t>model</a:t>
            </a:r>
          </a:p>
          <a:p>
            <a:pPr lvl="1"/>
            <a:endParaRPr lang="en-US" sz="2200" dirty="0" smtClean="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 r="54922" b="66592"/>
          <a:stretch/>
        </p:blipFill>
        <p:spPr>
          <a:xfrm>
            <a:off x="4657895" y="2826485"/>
            <a:ext cx="3694752" cy="2425716"/>
          </a:xfrm>
          <a:prstGeom prst="rect">
            <a:avLst/>
          </a:prstGeom>
          <a:noFill/>
        </p:spPr>
      </p:pic>
      <p:sp>
        <p:nvSpPr>
          <p:cNvPr id="12" name="Rectangle 11"/>
          <p:cNvSpPr/>
          <p:nvPr/>
        </p:nvSpPr>
        <p:spPr>
          <a:xfrm>
            <a:off x="4608653" y="2717307"/>
            <a:ext cx="3807796" cy="2662518"/>
          </a:xfrm>
          <a:prstGeom prst="rect">
            <a:avLst/>
          </a:prstGeom>
          <a:gradFill>
            <a:gsLst>
              <a:gs pos="0">
                <a:schemeClr val="bg1"/>
              </a:gs>
              <a:gs pos="75000">
                <a:srgbClr val="FFFFFF">
                  <a:alpha val="0"/>
                </a:srgbClr>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1494"/>
          <a:stretch/>
        </p:blipFill>
        <p:spPr>
          <a:xfrm>
            <a:off x="6062816" y="4048566"/>
            <a:ext cx="1953654" cy="1866405"/>
          </a:xfrm>
          <a:prstGeom prst="rect">
            <a:avLst/>
          </a:prstGeom>
        </p:spPr>
      </p:pic>
      <p:sp>
        <p:nvSpPr>
          <p:cNvPr id="17" name="Content Placeholder 1"/>
          <p:cNvSpPr txBox="1">
            <a:spLocks/>
          </p:cNvSpPr>
          <p:nvPr/>
        </p:nvSpPr>
        <p:spPr>
          <a:xfrm>
            <a:off x="457200" y="1809880"/>
            <a:ext cx="3962400" cy="48195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Per-point classifiers</a:t>
            </a:r>
            <a:endParaRPr lang="en-US" sz="2400" dirty="0" smtClean="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sp>
        <p:nvSpPr>
          <p:cNvPr id="18" name="Content Placeholder 5"/>
          <p:cNvSpPr txBox="1">
            <a:spLocks/>
          </p:cNvSpPr>
          <p:nvPr/>
        </p:nvSpPr>
        <p:spPr>
          <a:xfrm>
            <a:off x="4572000" y="1809880"/>
            <a:ext cx="3962400" cy="48195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Pairwise part relations</a:t>
            </a:r>
            <a:endParaRPr lang="en-US" sz="2400" dirty="0" smtClean="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grpSp>
        <p:nvGrpSpPr>
          <p:cNvPr id="19" name="Group 18"/>
          <p:cNvGrpSpPr/>
          <p:nvPr/>
        </p:nvGrpSpPr>
        <p:grpSpPr>
          <a:xfrm>
            <a:off x="609741" y="3355455"/>
            <a:ext cx="3582778" cy="2392421"/>
            <a:chOff x="609741" y="3355455"/>
            <a:chExt cx="3582778" cy="2392421"/>
          </a:xfrm>
        </p:grpSpPr>
        <p:pic>
          <p:nvPicPr>
            <p:cNvPr id="20" name="Picture 19"/>
            <p:cNvPicPr>
              <a:picLocks noChangeAspect="1"/>
            </p:cNvPicPr>
            <p:nvPr/>
          </p:nvPicPr>
          <p:blipFill rotWithShape="1">
            <a:blip r:embed="rId5">
              <a:clrChange>
                <a:clrFrom>
                  <a:srgbClr val="FFFFFF"/>
                </a:clrFrom>
                <a:clrTo>
                  <a:srgbClr val="FFFFFF">
                    <a:alpha val="0"/>
                  </a:srgbClr>
                </a:clrTo>
              </a:clrChange>
            </a:blip>
            <a:srcRect b="6982"/>
            <a:stretch/>
          </p:blipFill>
          <p:spPr>
            <a:xfrm>
              <a:off x="609741" y="3355456"/>
              <a:ext cx="3582778" cy="2141678"/>
            </a:xfrm>
            <a:prstGeom prst="rect">
              <a:avLst/>
            </a:prstGeom>
          </p:spPr>
        </p:pic>
        <p:sp>
          <p:nvSpPr>
            <p:cNvPr id="21" name="TextBox 20"/>
            <p:cNvSpPr txBox="1"/>
            <p:nvPr/>
          </p:nvSpPr>
          <p:spPr>
            <a:xfrm>
              <a:off x="2751216" y="3355455"/>
              <a:ext cx="416463" cy="251542"/>
            </a:xfrm>
            <a:prstGeom prst="rect">
              <a:avLst/>
            </a:prstGeom>
            <a:noFill/>
          </p:spPr>
          <p:txBody>
            <a:bodyPr wrap="none" rtlCol="0">
              <a:spAutoFit/>
            </a:bodyPr>
            <a:lstStyle/>
            <a:p>
              <a:r>
                <a:rPr lang="en-US" sz="1050" dirty="0" smtClean="0">
                  <a:latin typeface="Calibri" panose="020F0502020204030204" pitchFamily="34" charset="0"/>
                </a:rPr>
                <a:t>Seat</a:t>
              </a:r>
              <a:endParaRPr lang="en-US" sz="1050" dirty="0">
                <a:latin typeface="Calibri" panose="020F0502020204030204" pitchFamily="34" charset="0"/>
              </a:endParaRPr>
            </a:p>
          </p:txBody>
        </p:sp>
        <p:sp>
          <p:nvSpPr>
            <p:cNvPr id="22" name="TextBox 21"/>
            <p:cNvSpPr txBox="1"/>
            <p:nvPr/>
          </p:nvSpPr>
          <p:spPr>
            <a:xfrm>
              <a:off x="2751216" y="3494652"/>
              <a:ext cx="424169" cy="244144"/>
            </a:xfrm>
            <a:prstGeom prst="rect">
              <a:avLst/>
            </a:prstGeom>
            <a:noFill/>
          </p:spPr>
          <p:txBody>
            <a:bodyPr wrap="none" rtlCol="0">
              <a:spAutoFit/>
            </a:bodyPr>
            <a:lstStyle/>
            <a:p>
              <a:r>
                <a:rPr lang="en-US" sz="1050" dirty="0" smtClean="0">
                  <a:latin typeface="Calibri" panose="020F0502020204030204" pitchFamily="34" charset="0"/>
                </a:rPr>
                <a:t>Back</a:t>
              </a:r>
              <a:endParaRPr lang="en-US" sz="1050" dirty="0">
                <a:latin typeface="Calibri" panose="020F0502020204030204" pitchFamily="34" charset="0"/>
              </a:endParaRPr>
            </a:p>
          </p:txBody>
        </p:sp>
        <p:sp>
          <p:nvSpPr>
            <p:cNvPr id="23" name="TextBox 22"/>
            <p:cNvSpPr txBox="1"/>
            <p:nvPr/>
          </p:nvSpPr>
          <p:spPr>
            <a:xfrm>
              <a:off x="2751216" y="3638577"/>
              <a:ext cx="604503" cy="244144"/>
            </a:xfrm>
            <a:prstGeom prst="rect">
              <a:avLst/>
            </a:prstGeom>
            <a:noFill/>
          </p:spPr>
          <p:txBody>
            <a:bodyPr wrap="none" rtlCol="0">
              <a:spAutoFit/>
            </a:bodyPr>
            <a:lstStyle/>
            <a:p>
              <a:r>
                <a:rPr lang="en-US" sz="1050" dirty="0" smtClean="0">
                  <a:latin typeface="Calibri" panose="020F0502020204030204" pitchFamily="34" charset="0"/>
                </a:rPr>
                <a:t>Armrest</a:t>
              </a:r>
              <a:endParaRPr lang="en-US" sz="1050" dirty="0">
                <a:latin typeface="Calibri" panose="020F0502020204030204" pitchFamily="34" charset="0"/>
              </a:endParaRPr>
            </a:p>
          </p:txBody>
        </p:sp>
        <p:sp>
          <p:nvSpPr>
            <p:cNvPr id="24" name="TextBox 23"/>
            <p:cNvSpPr txBox="1"/>
            <p:nvPr/>
          </p:nvSpPr>
          <p:spPr>
            <a:xfrm>
              <a:off x="1785993" y="5493336"/>
              <a:ext cx="1230275" cy="254540"/>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[Kim et. </a:t>
              </a:r>
              <a:r>
                <a:rPr lang="en-US" sz="1200" dirty="0">
                  <a:latin typeface="Arial" panose="020B0604020202020204" pitchFamily="34" charset="0"/>
                  <a:cs typeface="Arial" panose="020B0604020202020204" pitchFamily="34" charset="0"/>
                </a:rPr>
                <a:t>al</a:t>
              </a:r>
              <a:r>
                <a:rPr lang="en-US" sz="1200" dirty="0" smtClean="0">
                  <a:latin typeface="Arial" panose="020B0604020202020204" pitchFamily="34" charset="0"/>
                  <a:cs typeface="Arial" panose="020B0604020202020204" pitchFamily="34" charset="0"/>
                </a:rPr>
                <a:t>. 2014]</a:t>
              </a: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3881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sz="quarter" idx="10"/>
          </p:nvPr>
        </p:nvSpPr>
        <p:spPr/>
        <p:txBody>
          <a:bodyPr/>
          <a:lstStyle/>
          <a:p>
            <a:r>
              <a:rPr lang="en-US" dirty="0"/>
              <a:t>Probabilistic shape </a:t>
            </a:r>
            <a:r>
              <a:rPr lang="en-US" dirty="0" smtClean="0"/>
              <a:t>model</a:t>
            </a:r>
            <a:endParaRPr lang="en-US" b="1" dirty="0" smtClean="0"/>
          </a:p>
          <a:p>
            <a:pPr lvl="1"/>
            <a:endParaRPr lang="en-US" sz="2200" dirty="0" smtClean="0"/>
          </a:p>
        </p:txBody>
      </p:sp>
      <p:grpSp>
        <p:nvGrpSpPr>
          <p:cNvPr id="5" name="Group 4"/>
          <p:cNvGrpSpPr/>
          <p:nvPr/>
        </p:nvGrpSpPr>
        <p:grpSpPr>
          <a:xfrm>
            <a:off x="609741" y="3355455"/>
            <a:ext cx="3582778" cy="2392421"/>
            <a:chOff x="609741" y="3355455"/>
            <a:chExt cx="3582778" cy="2392421"/>
          </a:xfrm>
        </p:grpSpPr>
        <p:pic>
          <p:nvPicPr>
            <p:cNvPr id="8" name="Picture 7"/>
            <p:cNvPicPr>
              <a:picLocks noChangeAspect="1"/>
            </p:cNvPicPr>
            <p:nvPr/>
          </p:nvPicPr>
          <p:blipFill rotWithShape="1">
            <a:blip r:embed="rId3">
              <a:clrChange>
                <a:clrFrom>
                  <a:srgbClr val="FFFFFF"/>
                </a:clrFrom>
                <a:clrTo>
                  <a:srgbClr val="FFFFFF">
                    <a:alpha val="0"/>
                  </a:srgbClr>
                </a:clrTo>
              </a:clrChange>
            </a:blip>
            <a:srcRect b="6982"/>
            <a:stretch/>
          </p:blipFill>
          <p:spPr>
            <a:xfrm>
              <a:off x="609741" y="3355456"/>
              <a:ext cx="3582778" cy="2141678"/>
            </a:xfrm>
            <a:prstGeom prst="rect">
              <a:avLst/>
            </a:prstGeom>
          </p:spPr>
        </p:pic>
        <p:sp>
          <p:nvSpPr>
            <p:cNvPr id="9" name="TextBox 8"/>
            <p:cNvSpPr txBox="1"/>
            <p:nvPr/>
          </p:nvSpPr>
          <p:spPr>
            <a:xfrm>
              <a:off x="2751216" y="3355455"/>
              <a:ext cx="416463" cy="251542"/>
            </a:xfrm>
            <a:prstGeom prst="rect">
              <a:avLst/>
            </a:prstGeom>
            <a:noFill/>
          </p:spPr>
          <p:txBody>
            <a:bodyPr wrap="none" rtlCol="0">
              <a:spAutoFit/>
            </a:bodyPr>
            <a:lstStyle/>
            <a:p>
              <a:r>
                <a:rPr lang="en-US" sz="1050" dirty="0" smtClean="0">
                  <a:latin typeface="Calibri" panose="020F0502020204030204" pitchFamily="34" charset="0"/>
                </a:rPr>
                <a:t>Seat</a:t>
              </a:r>
              <a:endParaRPr lang="en-US" sz="1050" dirty="0">
                <a:latin typeface="Calibri" panose="020F0502020204030204" pitchFamily="34" charset="0"/>
              </a:endParaRPr>
            </a:p>
          </p:txBody>
        </p:sp>
        <p:sp>
          <p:nvSpPr>
            <p:cNvPr id="10" name="TextBox 9"/>
            <p:cNvSpPr txBox="1"/>
            <p:nvPr/>
          </p:nvSpPr>
          <p:spPr>
            <a:xfrm>
              <a:off x="2751216" y="3494652"/>
              <a:ext cx="424169" cy="244144"/>
            </a:xfrm>
            <a:prstGeom prst="rect">
              <a:avLst/>
            </a:prstGeom>
            <a:noFill/>
          </p:spPr>
          <p:txBody>
            <a:bodyPr wrap="none" rtlCol="0">
              <a:spAutoFit/>
            </a:bodyPr>
            <a:lstStyle/>
            <a:p>
              <a:r>
                <a:rPr lang="en-US" sz="1050" dirty="0" smtClean="0">
                  <a:latin typeface="Calibri" panose="020F0502020204030204" pitchFamily="34" charset="0"/>
                </a:rPr>
                <a:t>Back</a:t>
              </a:r>
              <a:endParaRPr lang="en-US" sz="1050" dirty="0">
                <a:latin typeface="Calibri" panose="020F0502020204030204" pitchFamily="34" charset="0"/>
              </a:endParaRPr>
            </a:p>
          </p:txBody>
        </p:sp>
        <p:sp>
          <p:nvSpPr>
            <p:cNvPr id="11" name="TextBox 10"/>
            <p:cNvSpPr txBox="1"/>
            <p:nvPr/>
          </p:nvSpPr>
          <p:spPr>
            <a:xfrm>
              <a:off x="2751216" y="3638577"/>
              <a:ext cx="604503" cy="244144"/>
            </a:xfrm>
            <a:prstGeom prst="rect">
              <a:avLst/>
            </a:prstGeom>
            <a:noFill/>
          </p:spPr>
          <p:txBody>
            <a:bodyPr wrap="none" rtlCol="0">
              <a:spAutoFit/>
            </a:bodyPr>
            <a:lstStyle/>
            <a:p>
              <a:r>
                <a:rPr lang="en-US" sz="1050" dirty="0" smtClean="0">
                  <a:latin typeface="Calibri" panose="020F0502020204030204" pitchFamily="34" charset="0"/>
                </a:rPr>
                <a:t>Armrest</a:t>
              </a:r>
              <a:endParaRPr lang="en-US" sz="1050" dirty="0">
                <a:latin typeface="Calibri" panose="020F0502020204030204" pitchFamily="34" charset="0"/>
              </a:endParaRPr>
            </a:p>
          </p:txBody>
        </p:sp>
        <p:sp>
          <p:nvSpPr>
            <p:cNvPr id="16" name="TextBox 15"/>
            <p:cNvSpPr txBox="1"/>
            <p:nvPr/>
          </p:nvSpPr>
          <p:spPr>
            <a:xfrm>
              <a:off x="1785993" y="5493336"/>
              <a:ext cx="1230275" cy="254540"/>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[Kim et. </a:t>
              </a:r>
              <a:r>
                <a:rPr lang="en-US" sz="1200" dirty="0">
                  <a:latin typeface="Arial" panose="020B0604020202020204" pitchFamily="34" charset="0"/>
                  <a:cs typeface="Arial" panose="020B0604020202020204" pitchFamily="34" charset="0"/>
                </a:rPr>
                <a:t>al</a:t>
              </a:r>
              <a:r>
                <a:rPr lang="en-US" sz="1200" dirty="0" smtClean="0">
                  <a:latin typeface="Arial" panose="020B0604020202020204" pitchFamily="34" charset="0"/>
                  <a:cs typeface="Arial" panose="020B0604020202020204" pitchFamily="34" charset="0"/>
                </a:rPr>
                <a:t>. 2014]</a:t>
              </a:r>
              <a:endParaRPr lang="en-US" sz="1200" dirty="0">
                <a:latin typeface="Arial" panose="020B0604020202020204" pitchFamily="34" charset="0"/>
                <a:cs typeface="Arial" panose="020B0604020202020204" pitchFamily="34" charset="0"/>
              </a:endParaRPr>
            </a:p>
          </p:txBody>
        </p:sp>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 r="54922" b="66592"/>
          <a:stretch/>
        </p:blipFill>
        <p:spPr>
          <a:xfrm>
            <a:off x="4657895" y="2826485"/>
            <a:ext cx="3694752" cy="2425716"/>
          </a:xfrm>
          <a:prstGeom prst="rect">
            <a:avLst/>
          </a:prstGeom>
          <a:noFill/>
        </p:spPr>
      </p:pic>
      <p:sp>
        <p:nvSpPr>
          <p:cNvPr id="12" name="Rectangle 11"/>
          <p:cNvSpPr/>
          <p:nvPr/>
        </p:nvSpPr>
        <p:spPr>
          <a:xfrm>
            <a:off x="4608653" y="2717307"/>
            <a:ext cx="3807796" cy="2662518"/>
          </a:xfrm>
          <a:prstGeom prst="rect">
            <a:avLst/>
          </a:prstGeom>
          <a:gradFill>
            <a:gsLst>
              <a:gs pos="0">
                <a:schemeClr val="bg1"/>
              </a:gs>
              <a:gs pos="75000">
                <a:srgbClr val="FFFFFF">
                  <a:alpha val="0"/>
                </a:srgbClr>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21494"/>
          <a:stretch/>
        </p:blipFill>
        <p:spPr>
          <a:xfrm>
            <a:off x="6062816" y="4048566"/>
            <a:ext cx="1953654" cy="1866405"/>
          </a:xfrm>
          <a:prstGeom prst="rect">
            <a:avLst/>
          </a:prstGeom>
        </p:spPr>
      </p:pic>
      <p:sp>
        <p:nvSpPr>
          <p:cNvPr id="18" name="Content Placeholder 1"/>
          <p:cNvSpPr txBox="1">
            <a:spLocks/>
          </p:cNvSpPr>
          <p:nvPr/>
        </p:nvSpPr>
        <p:spPr>
          <a:xfrm>
            <a:off x="457200" y="1809880"/>
            <a:ext cx="3962400" cy="48195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Per-point classifiers</a:t>
            </a:r>
            <a:endParaRPr lang="en-US" sz="2400" dirty="0" smtClean="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sp>
        <p:nvSpPr>
          <p:cNvPr id="19" name="Content Placeholder 5"/>
          <p:cNvSpPr txBox="1">
            <a:spLocks/>
          </p:cNvSpPr>
          <p:nvPr/>
        </p:nvSpPr>
        <p:spPr>
          <a:xfrm>
            <a:off x="4572000" y="1809880"/>
            <a:ext cx="3962400" cy="48195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Pairwise part relations</a:t>
            </a:r>
            <a:endParaRPr lang="en-US" sz="2400" dirty="0" smtClean="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sp>
        <p:nvSpPr>
          <p:cNvPr id="20" name="Rectangle 19"/>
          <p:cNvSpPr/>
          <p:nvPr/>
        </p:nvSpPr>
        <p:spPr>
          <a:xfrm>
            <a:off x="341121" y="1717804"/>
            <a:ext cx="4120019" cy="4452083"/>
          </a:xfrm>
          <a:prstGeom prst="rect">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05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Content Placeholder 2"/>
          <p:cNvSpPr>
            <a:spLocks noGrp="1"/>
          </p:cNvSpPr>
          <p:nvPr>
            <p:ph sz="quarter" idx="10"/>
          </p:nvPr>
        </p:nvSpPr>
        <p:spPr/>
        <p:txBody>
          <a:bodyPr/>
          <a:lstStyle/>
          <a:p>
            <a:r>
              <a:rPr lang="en-US" dirty="0"/>
              <a:t>Probabilistic shape </a:t>
            </a:r>
            <a:r>
              <a:rPr lang="en-US" dirty="0" smtClean="0"/>
              <a:t>model</a:t>
            </a:r>
            <a:endParaRPr lang="en-US" b="1" dirty="0" smtClean="0"/>
          </a:p>
          <a:p>
            <a:pPr lvl="1"/>
            <a:endParaRPr lang="en-US" sz="2200" dirty="0" smtClean="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 r="54922" b="66592"/>
          <a:stretch/>
        </p:blipFill>
        <p:spPr>
          <a:xfrm>
            <a:off x="4657895" y="2826485"/>
            <a:ext cx="3694752" cy="2425716"/>
          </a:xfrm>
          <a:prstGeom prst="rect">
            <a:avLst/>
          </a:prstGeom>
          <a:noFill/>
        </p:spPr>
      </p:pic>
      <p:sp>
        <p:nvSpPr>
          <p:cNvPr id="12" name="Rectangle 11"/>
          <p:cNvSpPr/>
          <p:nvPr/>
        </p:nvSpPr>
        <p:spPr>
          <a:xfrm>
            <a:off x="4608653" y="2717307"/>
            <a:ext cx="3807796" cy="2662518"/>
          </a:xfrm>
          <a:prstGeom prst="rect">
            <a:avLst/>
          </a:prstGeom>
          <a:gradFill>
            <a:gsLst>
              <a:gs pos="0">
                <a:schemeClr val="bg1"/>
              </a:gs>
              <a:gs pos="75000">
                <a:srgbClr val="FFFFFF">
                  <a:alpha val="0"/>
                </a:srgbClr>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21494"/>
          <a:stretch/>
        </p:blipFill>
        <p:spPr>
          <a:xfrm>
            <a:off x="6062816" y="4048566"/>
            <a:ext cx="1953654" cy="1866405"/>
          </a:xfrm>
          <a:prstGeom prst="rect">
            <a:avLst/>
          </a:prstGeom>
        </p:spPr>
      </p:pic>
      <p:sp>
        <p:nvSpPr>
          <p:cNvPr id="5" name="Rectangle 4"/>
          <p:cNvSpPr/>
          <p:nvPr/>
        </p:nvSpPr>
        <p:spPr>
          <a:xfrm>
            <a:off x="4462728" y="1717804"/>
            <a:ext cx="4120019" cy="4452083"/>
          </a:xfrm>
          <a:prstGeom prst="rect">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txBox="1">
            <a:spLocks/>
          </p:cNvSpPr>
          <p:nvPr/>
        </p:nvSpPr>
        <p:spPr>
          <a:xfrm>
            <a:off x="457200" y="1809880"/>
            <a:ext cx="3962400" cy="48195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Per-point classifiers</a:t>
            </a:r>
            <a:endParaRPr lang="en-US" sz="2400" dirty="0" smtClean="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sp>
        <p:nvSpPr>
          <p:cNvPr id="19" name="Content Placeholder 5"/>
          <p:cNvSpPr txBox="1">
            <a:spLocks/>
          </p:cNvSpPr>
          <p:nvPr/>
        </p:nvSpPr>
        <p:spPr>
          <a:xfrm>
            <a:off x="4572000" y="1809880"/>
            <a:ext cx="3962400" cy="48195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Pairwise part relations</a:t>
            </a:r>
            <a:endParaRPr lang="en-US" sz="2400" dirty="0" smtClean="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grpSp>
        <p:nvGrpSpPr>
          <p:cNvPr id="14" name="Group 13"/>
          <p:cNvGrpSpPr/>
          <p:nvPr/>
        </p:nvGrpSpPr>
        <p:grpSpPr>
          <a:xfrm>
            <a:off x="609741" y="3355455"/>
            <a:ext cx="3582778" cy="2392421"/>
            <a:chOff x="609741" y="3355455"/>
            <a:chExt cx="3582778" cy="2392421"/>
          </a:xfrm>
        </p:grpSpPr>
        <p:pic>
          <p:nvPicPr>
            <p:cNvPr id="16" name="Picture 15"/>
            <p:cNvPicPr>
              <a:picLocks noChangeAspect="1"/>
            </p:cNvPicPr>
            <p:nvPr/>
          </p:nvPicPr>
          <p:blipFill rotWithShape="1">
            <a:blip r:embed="rId5">
              <a:clrChange>
                <a:clrFrom>
                  <a:srgbClr val="FFFFFF"/>
                </a:clrFrom>
                <a:clrTo>
                  <a:srgbClr val="FFFFFF">
                    <a:alpha val="0"/>
                  </a:srgbClr>
                </a:clrTo>
              </a:clrChange>
            </a:blip>
            <a:srcRect b="6982"/>
            <a:stretch/>
          </p:blipFill>
          <p:spPr>
            <a:xfrm>
              <a:off x="609741" y="3355456"/>
              <a:ext cx="3582778" cy="2141678"/>
            </a:xfrm>
            <a:prstGeom prst="rect">
              <a:avLst/>
            </a:prstGeom>
          </p:spPr>
        </p:pic>
        <p:sp>
          <p:nvSpPr>
            <p:cNvPr id="17" name="TextBox 16"/>
            <p:cNvSpPr txBox="1"/>
            <p:nvPr/>
          </p:nvSpPr>
          <p:spPr>
            <a:xfrm>
              <a:off x="2751216" y="3355455"/>
              <a:ext cx="416463" cy="251542"/>
            </a:xfrm>
            <a:prstGeom prst="rect">
              <a:avLst/>
            </a:prstGeom>
            <a:noFill/>
          </p:spPr>
          <p:txBody>
            <a:bodyPr wrap="none" rtlCol="0">
              <a:spAutoFit/>
            </a:bodyPr>
            <a:lstStyle/>
            <a:p>
              <a:r>
                <a:rPr lang="en-US" sz="1050" dirty="0" smtClean="0">
                  <a:latin typeface="Calibri" panose="020F0502020204030204" pitchFamily="34" charset="0"/>
                </a:rPr>
                <a:t>Seat</a:t>
              </a:r>
              <a:endParaRPr lang="en-US" sz="1050" dirty="0">
                <a:latin typeface="Calibri" panose="020F0502020204030204" pitchFamily="34" charset="0"/>
              </a:endParaRPr>
            </a:p>
          </p:txBody>
        </p:sp>
        <p:sp>
          <p:nvSpPr>
            <p:cNvPr id="22" name="TextBox 21"/>
            <p:cNvSpPr txBox="1"/>
            <p:nvPr/>
          </p:nvSpPr>
          <p:spPr>
            <a:xfrm>
              <a:off x="2751216" y="3494652"/>
              <a:ext cx="424169" cy="244144"/>
            </a:xfrm>
            <a:prstGeom prst="rect">
              <a:avLst/>
            </a:prstGeom>
            <a:noFill/>
          </p:spPr>
          <p:txBody>
            <a:bodyPr wrap="none" rtlCol="0">
              <a:spAutoFit/>
            </a:bodyPr>
            <a:lstStyle/>
            <a:p>
              <a:r>
                <a:rPr lang="en-US" sz="1050" dirty="0" smtClean="0">
                  <a:latin typeface="Calibri" panose="020F0502020204030204" pitchFamily="34" charset="0"/>
                </a:rPr>
                <a:t>Back</a:t>
              </a:r>
              <a:endParaRPr lang="en-US" sz="1050" dirty="0">
                <a:latin typeface="Calibri" panose="020F0502020204030204" pitchFamily="34" charset="0"/>
              </a:endParaRPr>
            </a:p>
          </p:txBody>
        </p:sp>
        <p:sp>
          <p:nvSpPr>
            <p:cNvPr id="23" name="TextBox 22"/>
            <p:cNvSpPr txBox="1"/>
            <p:nvPr/>
          </p:nvSpPr>
          <p:spPr>
            <a:xfrm>
              <a:off x="2751216" y="3638577"/>
              <a:ext cx="604503" cy="244144"/>
            </a:xfrm>
            <a:prstGeom prst="rect">
              <a:avLst/>
            </a:prstGeom>
            <a:noFill/>
          </p:spPr>
          <p:txBody>
            <a:bodyPr wrap="none" rtlCol="0">
              <a:spAutoFit/>
            </a:bodyPr>
            <a:lstStyle/>
            <a:p>
              <a:r>
                <a:rPr lang="en-US" sz="1050" dirty="0" smtClean="0">
                  <a:latin typeface="Calibri" panose="020F0502020204030204" pitchFamily="34" charset="0"/>
                </a:rPr>
                <a:t>Armrest</a:t>
              </a:r>
              <a:endParaRPr lang="en-US" sz="1050" dirty="0">
                <a:latin typeface="Calibri" panose="020F0502020204030204" pitchFamily="34" charset="0"/>
              </a:endParaRPr>
            </a:p>
          </p:txBody>
        </p:sp>
        <p:sp>
          <p:nvSpPr>
            <p:cNvPr id="24" name="TextBox 23"/>
            <p:cNvSpPr txBox="1"/>
            <p:nvPr/>
          </p:nvSpPr>
          <p:spPr>
            <a:xfrm>
              <a:off x="1785993" y="5493336"/>
              <a:ext cx="1230275" cy="254540"/>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[Kim et. </a:t>
              </a:r>
              <a:r>
                <a:rPr lang="en-US" sz="1200" dirty="0">
                  <a:latin typeface="Arial" panose="020B0604020202020204" pitchFamily="34" charset="0"/>
                  <a:cs typeface="Arial" panose="020B0604020202020204" pitchFamily="34" charset="0"/>
                </a:rPr>
                <a:t>al</a:t>
              </a:r>
              <a:r>
                <a:rPr lang="en-US" sz="1200" dirty="0" smtClean="0">
                  <a:latin typeface="Arial" panose="020B0604020202020204" pitchFamily="34" charset="0"/>
                  <a:cs typeface="Arial" panose="020B0604020202020204" pitchFamily="34" charset="0"/>
                </a:rPr>
                <a:t>. 2014]</a:t>
              </a: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02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Part </a:t>
            </a:r>
            <a:r>
              <a:rPr lang="en-US" dirty="0" smtClean="0"/>
              <a:t>Relations</a:t>
            </a:r>
            <a:endParaRPr lang="en-US" dirty="0"/>
          </a:p>
        </p:txBody>
      </p:sp>
      <p:sp>
        <p:nvSpPr>
          <p:cNvPr id="3" name="Content Placeholder 2"/>
          <p:cNvSpPr>
            <a:spLocks noGrp="1"/>
          </p:cNvSpPr>
          <p:nvPr>
            <p:ph sz="quarter" idx="10"/>
          </p:nvPr>
        </p:nvSpPr>
        <p:spPr/>
        <p:txBody>
          <a:bodyPr/>
          <a:lstStyle/>
          <a:p>
            <a:r>
              <a:rPr lang="en-US" dirty="0" smtClean="0"/>
              <a:t>Part parameters</a:t>
            </a:r>
          </a:p>
          <a:p>
            <a:pPr lvl="1"/>
            <a:r>
              <a:rPr lang="en-US" dirty="0" smtClean="0"/>
              <a:t>Local coordinates + Scale</a:t>
            </a:r>
            <a:r>
              <a:rPr lang="en-US" sz="2200" dirty="0" smtClean="0"/>
              <a:t/>
            </a:r>
            <a:br>
              <a:rPr lang="en-US" sz="2200" dirty="0" smtClean="0"/>
            </a:br>
            <a:r>
              <a:rPr lang="en-US" sz="600" dirty="0" smtClean="0"/>
              <a:t> </a:t>
            </a:r>
          </a:p>
          <a:p>
            <a:r>
              <a:rPr lang="en-US" dirty="0" smtClean="0"/>
              <a:t>Pairwise relations</a:t>
            </a:r>
          </a:p>
          <a:p>
            <a:pPr lvl="1"/>
            <a:r>
              <a:rPr lang="en-US" dirty="0" smtClean="0"/>
              <a:t>Gaussian</a:t>
            </a:r>
            <a:r>
              <a:rPr lang="en-US" i="1" dirty="0" smtClean="0"/>
              <a:t> </a:t>
            </a:r>
            <a:r>
              <a:rPr lang="en-US" dirty="0" smtClean="0"/>
              <a:t>distributions of </a:t>
            </a:r>
            <a:r>
              <a:rPr lang="en-US" b="1" i="1" dirty="0" smtClean="0"/>
              <a:t>relative</a:t>
            </a:r>
            <a:r>
              <a:rPr lang="en-US" dirty="0" smtClean="0"/>
              <a:t/>
            </a:r>
            <a:br>
              <a:rPr lang="en-US" dirty="0" smtClean="0"/>
            </a:br>
            <a:r>
              <a:rPr lang="en-US" dirty="0" smtClean="0"/>
              <a:t>pose, height, and scale</a:t>
            </a:r>
            <a:endParaRPr lang="en-US" dirty="0"/>
          </a:p>
        </p:txBody>
      </p:sp>
      <p:pic>
        <p:nvPicPr>
          <p:cNvPr id="5" name="Picture 4"/>
          <p:cNvPicPr>
            <a:picLocks noChangeAspect="1"/>
          </p:cNvPicPr>
          <p:nvPr/>
        </p:nvPicPr>
        <p:blipFill rotWithShape="1">
          <a:blip r:embed="rId4">
            <a:clrChange>
              <a:clrFrom>
                <a:srgbClr val="FFFFFF"/>
              </a:clrFrom>
              <a:clrTo>
                <a:srgbClr val="FFFFFF">
                  <a:alpha val="0"/>
                </a:srgbClr>
              </a:clrTo>
            </a:clrChange>
          </a:blip>
          <a:srcRect l="29319" r="21988"/>
          <a:stretch/>
        </p:blipFill>
        <p:spPr>
          <a:xfrm>
            <a:off x="6070641" y="1179790"/>
            <a:ext cx="1918253" cy="2952750"/>
          </a:xfrm>
          <a:prstGeom prst="rect">
            <a:avLst/>
          </a:prstGeom>
        </p:spPr>
      </p:pic>
      <p:grpSp>
        <p:nvGrpSpPr>
          <p:cNvPr id="10" name="Group 9"/>
          <p:cNvGrpSpPr/>
          <p:nvPr/>
        </p:nvGrpSpPr>
        <p:grpSpPr>
          <a:xfrm>
            <a:off x="130626" y="4085629"/>
            <a:ext cx="8382000" cy="1866405"/>
            <a:chOff x="-646266" y="2208402"/>
            <a:chExt cx="12831390" cy="2857143"/>
          </a:xfrm>
        </p:grpSpPr>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5756" y="2208402"/>
              <a:ext cx="3809524" cy="2857143"/>
            </a:xfrm>
            <a:prstGeom prst="rect">
              <a:avLst/>
            </a:prstGeom>
          </p:spPr>
        </p:pic>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7175" y="2208402"/>
              <a:ext cx="3809524" cy="2857143"/>
            </a:xfrm>
            <a:prstGeom prst="rect">
              <a:avLst/>
            </a:prstGeom>
          </p:spPr>
        </p:pic>
        <p:pic>
          <p:nvPicPr>
            <p:cNvPr id="13" name="Picture 1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0"/>
            <a:stretch/>
          </p:blipFill>
          <p:spPr>
            <a:xfrm>
              <a:off x="8566483" y="2208402"/>
              <a:ext cx="3618641" cy="2857143"/>
            </a:xfrm>
            <a:prstGeom prst="rect">
              <a:avLst/>
            </a:prstGeom>
          </p:spPr>
        </p:pic>
        <p:pic>
          <p:nvPicPr>
            <p:cNvPr id="14" name="Picture 13"/>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r="21494"/>
            <a:stretch/>
          </p:blipFill>
          <p:spPr>
            <a:xfrm>
              <a:off x="-646266" y="2208402"/>
              <a:ext cx="2990706" cy="2857143"/>
            </a:xfrm>
            <a:prstGeom prst="rect">
              <a:avLst/>
            </a:prstGeom>
          </p:spPr>
        </p:pic>
      </p:grpSp>
      <p:grpSp>
        <p:nvGrpSpPr>
          <p:cNvPr id="25" name="Group 24"/>
          <p:cNvGrpSpPr/>
          <p:nvPr/>
        </p:nvGrpSpPr>
        <p:grpSpPr>
          <a:xfrm>
            <a:off x="1519796" y="4830554"/>
            <a:ext cx="6123327" cy="1699765"/>
            <a:chOff x="1519796" y="4830554"/>
            <a:chExt cx="6123327" cy="1699765"/>
          </a:xfrm>
        </p:grpSpPr>
        <p:cxnSp>
          <p:nvCxnSpPr>
            <p:cNvPr id="8" name="Straight Arrow Connector 7"/>
            <p:cNvCxnSpPr/>
            <p:nvPr/>
          </p:nvCxnSpPr>
          <p:spPr>
            <a:xfrm>
              <a:off x="1519796" y="5133252"/>
              <a:ext cx="3052204" cy="1059443"/>
            </a:xfrm>
            <a:prstGeom prst="straightConnector1">
              <a:avLst/>
            </a:prstGeom>
            <a:ln w="12700">
              <a:solidFill>
                <a:srgbClr val="5412B2"/>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235084" y="5133252"/>
              <a:ext cx="1336916" cy="1059443"/>
            </a:xfrm>
            <a:prstGeom prst="straightConnector1">
              <a:avLst/>
            </a:prstGeom>
            <a:ln w="12700">
              <a:solidFill>
                <a:srgbClr val="5412B2"/>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572000" y="4830554"/>
              <a:ext cx="800888" cy="1362141"/>
            </a:xfrm>
            <a:prstGeom prst="straightConnector1">
              <a:avLst/>
            </a:prstGeom>
            <a:ln w="12700">
              <a:solidFill>
                <a:srgbClr val="5412B2"/>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4572000" y="5417032"/>
              <a:ext cx="3071123" cy="775663"/>
            </a:xfrm>
            <a:prstGeom prst="straightConnector1">
              <a:avLst/>
            </a:prstGeom>
            <a:ln w="12700">
              <a:solidFill>
                <a:srgbClr val="5412B2"/>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216582" y="6160987"/>
              <a:ext cx="710836" cy="369332"/>
            </a:xfrm>
            <a:prstGeom prst="rect">
              <a:avLst/>
            </a:prstGeom>
            <a:noFill/>
          </p:spPr>
          <p:txBody>
            <a:bodyPr wrap="none" rtlCol="0">
              <a:spAutoFit/>
            </a:bodyPr>
            <a:lstStyle/>
            <a:p>
              <a:r>
                <a:rPr lang="en-US" b="1" i="1" dirty="0" smtClean="0">
                  <a:solidFill>
                    <a:srgbClr val="5412B2"/>
                  </a:solidFill>
                  <a:latin typeface="Source Sans Pro" panose="020B0503030403020204" pitchFamily="34" charset="0"/>
                </a:rPr>
                <a:t>Fixed</a:t>
              </a:r>
              <a:endParaRPr lang="en-US" b="1" i="1" dirty="0">
                <a:solidFill>
                  <a:srgbClr val="5412B2"/>
                </a:solidFill>
                <a:latin typeface="Source Sans Pro" panose="020B0503030403020204" pitchFamily="34" charset="0"/>
              </a:endParaRPr>
            </a:p>
          </p:txBody>
        </p:sp>
      </p:grpSp>
    </p:spTree>
    <p:custDataLst>
      <p:tags r:id="rId1"/>
    </p:custDataLst>
    <p:extLst>
      <p:ext uri="{BB962C8B-B14F-4D97-AF65-F5344CB8AC3E}">
        <p14:creationId xmlns:p14="http://schemas.microsoft.com/office/powerpoint/2010/main" val="4020456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Part </a:t>
            </a:r>
            <a:r>
              <a:rPr lang="en-US" dirty="0" smtClean="0"/>
              <a:t>Relations</a:t>
            </a:r>
            <a:endParaRPr lang="en-US" dirty="0"/>
          </a:p>
        </p:txBody>
      </p:sp>
      <p:sp>
        <p:nvSpPr>
          <p:cNvPr id="3" name="Content Placeholder 2"/>
          <p:cNvSpPr>
            <a:spLocks noGrp="1"/>
          </p:cNvSpPr>
          <p:nvPr>
            <p:ph sz="quarter" idx="10"/>
          </p:nvPr>
        </p:nvSpPr>
        <p:spPr/>
        <p:txBody>
          <a:bodyPr/>
          <a:lstStyle/>
          <a:p>
            <a:r>
              <a:rPr lang="en-US" dirty="0" smtClean="0"/>
              <a:t>Part parameters</a:t>
            </a:r>
          </a:p>
          <a:p>
            <a:pPr lvl="1"/>
            <a:r>
              <a:rPr lang="en-US" dirty="0" smtClean="0"/>
              <a:t>Local coordinates + Scale</a:t>
            </a:r>
            <a:r>
              <a:rPr lang="en-US" sz="2200" dirty="0" smtClean="0"/>
              <a:t/>
            </a:r>
            <a:br>
              <a:rPr lang="en-US" sz="2200" dirty="0" smtClean="0"/>
            </a:br>
            <a:r>
              <a:rPr lang="en-US" sz="600" dirty="0" smtClean="0"/>
              <a:t> </a:t>
            </a:r>
          </a:p>
          <a:p>
            <a:r>
              <a:rPr lang="en-US" dirty="0" err="1"/>
              <a:t>Reflectional</a:t>
            </a:r>
            <a:r>
              <a:rPr lang="en-US" dirty="0"/>
              <a:t> and rotational partial symmetries</a:t>
            </a:r>
          </a:p>
          <a:p>
            <a:pPr lvl="1"/>
            <a:r>
              <a:rPr lang="en-US" sz="2430" dirty="0"/>
              <a:t>On either a </a:t>
            </a:r>
            <a:r>
              <a:rPr lang="en-US" sz="2430" i="1" dirty="0"/>
              <a:t>single</a:t>
            </a:r>
            <a:r>
              <a:rPr lang="en-US" sz="2430" dirty="0"/>
              <a:t> part and/or </a:t>
            </a:r>
            <a:r>
              <a:rPr lang="en-US" sz="2430" i="1" dirty="0"/>
              <a:t>pairs</a:t>
            </a:r>
            <a:r>
              <a:rPr lang="en-US" sz="2430" dirty="0"/>
              <a:t> of parts.</a:t>
            </a:r>
          </a:p>
        </p:txBody>
      </p:sp>
      <p:grpSp>
        <p:nvGrpSpPr>
          <p:cNvPr id="16" name="Group 15"/>
          <p:cNvGrpSpPr/>
          <p:nvPr/>
        </p:nvGrpSpPr>
        <p:grpSpPr>
          <a:xfrm>
            <a:off x="696560" y="4310873"/>
            <a:ext cx="8135882" cy="1946685"/>
            <a:chOff x="-1" y="871117"/>
            <a:chExt cx="11572148" cy="2969263"/>
          </a:xfrm>
        </p:grpSpPr>
        <p:pic>
          <p:nvPicPr>
            <p:cNvPr id="17" name="Picture 1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287" t="9611" r="6182" b="9669"/>
            <a:stretch/>
          </p:blipFill>
          <p:spPr>
            <a:xfrm>
              <a:off x="8298595" y="981178"/>
              <a:ext cx="3273552" cy="2258568"/>
            </a:xfrm>
            <a:prstGeom prst="rect">
              <a:avLst/>
            </a:prstGeom>
          </p:spPr>
        </p:pic>
        <p:pic>
          <p:nvPicPr>
            <p:cNvPr id="18" name="Picture 17" descr="023_optimized.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524" b="32333"/>
            <a:stretch/>
          </p:blipFill>
          <p:spPr>
            <a:xfrm>
              <a:off x="4425584" y="1312781"/>
              <a:ext cx="4120625" cy="1889634"/>
            </a:xfrm>
            <a:prstGeom prst="rect">
              <a:avLst/>
            </a:prstGeom>
          </p:spPr>
        </p:pic>
        <p:sp>
          <p:nvSpPr>
            <p:cNvPr id="19" name="Curved Right Arrow 18"/>
            <p:cNvSpPr/>
            <p:nvPr/>
          </p:nvSpPr>
          <p:spPr>
            <a:xfrm>
              <a:off x="550222" y="3470743"/>
              <a:ext cx="408056" cy="369637"/>
            </a:xfrm>
            <a:prstGeom prst="curvedRightArrow">
              <a:avLst>
                <a:gd name="adj1" fmla="val 25000"/>
                <a:gd name="adj2" fmla="val 83958"/>
                <a:gd name="adj3" fmla="val 17308"/>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cxnSp>
          <p:nvCxnSpPr>
            <p:cNvPr id="20" name="Straight Connector 19"/>
            <p:cNvCxnSpPr/>
            <p:nvPr/>
          </p:nvCxnSpPr>
          <p:spPr>
            <a:xfrm flipH="1">
              <a:off x="754252" y="3239746"/>
              <a:ext cx="26042" cy="375229"/>
            </a:xfrm>
            <a:prstGeom prst="line">
              <a:avLst/>
            </a:prstGeom>
            <a:ln w="47625">
              <a:solidFill>
                <a:srgbClr val="C31414"/>
              </a:solidFill>
            </a:ln>
          </p:spPr>
          <p:style>
            <a:lnRef idx="2">
              <a:schemeClr val="accent1"/>
            </a:lnRef>
            <a:fillRef idx="0">
              <a:schemeClr val="accent1"/>
            </a:fillRef>
            <a:effectRef idx="1">
              <a:schemeClr val="accent1"/>
            </a:effectRef>
            <a:fontRef idx="minor">
              <a:schemeClr val="tx1"/>
            </a:fontRef>
          </p:style>
        </p:cxnSp>
        <p:pic>
          <p:nvPicPr>
            <p:cNvPr id="21" name="Picture 20" descr="4135_optimized.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162" r="16887" b="5147"/>
            <a:stretch/>
          </p:blipFill>
          <p:spPr>
            <a:xfrm>
              <a:off x="2484875" y="871117"/>
              <a:ext cx="2063758" cy="2785199"/>
            </a:xfrm>
            <a:prstGeom prst="rect">
              <a:avLst/>
            </a:prstGeom>
          </p:spPr>
        </p:pic>
        <p:sp>
          <p:nvSpPr>
            <p:cNvPr id="22" name="Curved Right Arrow 21"/>
            <p:cNvSpPr/>
            <p:nvPr/>
          </p:nvSpPr>
          <p:spPr>
            <a:xfrm rot="16200000">
              <a:off x="8245093" y="2342952"/>
              <a:ext cx="329209" cy="604673"/>
            </a:xfrm>
            <a:prstGeom prst="curvedRightArrow">
              <a:avLst>
                <a:gd name="adj1" fmla="val 25000"/>
                <a:gd name="adj2" fmla="val 85930"/>
                <a:gd name="adj3" fmla="val 2420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3" name="Curved Right Arrow 22"/>
            <p:cNvSpPr/>
            <p:nvPr/>
          </p:nvSpPr>
          <p:spPr>
            <a:xfrm rot="16200000">
              <a:off x="10243116" y="2759123"/>
              <a:ext cx="346511" cy="736292"/>
            </a:xfrm>
            <a:prstGeom prst="curvedRightArrow">
              <a:avLst>
                <a:gd name="adj1" fmla="val 25000"/>
                <a:gd name="adj2" fmla="val 85930"/>
                <a:gd name="adj3" fmla="val 2420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4" name="Left-Right Arrow 23"/>
            <p:cNvSpPr/>
            <p:nvPr/>
          </p:nvSpPr>
          <p:spPr>
            <a:xfrm rot="20789777">
              <a:off x="3919414" y="910766"/>
              <a:ext cx="907489" cy="471109"/>
            </a:xfrm>
            <a:prstGeom prst="leftRightArrow">
              <a:avLst/>
            </a:prstGeom>
            <a:solidFill>
              <a:srgbClr val="FFFFFF"/>
            </a:solidFill>
            <a:ln w="38100" cmpd="sng">
              <a:solidFill>
                <a:srgbClr val="000000"/>
              </a:solidFill>
            </a:ln>
            <a:effectLst>
              <a:outerShdw blurRad="358775" dist="330200" dir="5400000" sx="109000" sy="109000" rotWithShape="0">
                <a:srgbClr val="000000">
                  <a:alpha val="37000"/>
                </a:srgbClr>
              </a:outerShdw>
            </a:effectLst>
            <a:scene3d>
              <a:camera prst="obliqueTopRight">
                <a:rot lat="3720000" lon="480000" rev="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Left-Right Arrow 24"/>
            <p:cNvSpPr/>
            <p:nvPr/>
          </p:nvSpPr>
          <p:spPr>
            <a:xfrm rot="20789777">
              <a:off x="7495422" y="1357639"/>
              <a:ext cx="907489" cy="471109"/>
            </a:xfrm>
            <a:prstGeom prst="leftRightArrow">
              <a:avLst/>
            </a:prstGeom>
            <a:solidFill>
              <a:srgbClr val="FFFFFF"/>
            </a:solidFill>
            <a:ln w="38100" cmpd="sng">
              <a:solidFill>
                <a:srgbClr val="000000"/>
              </a:solidFill>
            </a:ln>
            <a:effectLst>
              <a:outerShdw blurRad="358775" dist="330200" dir="5400000" sx="109000" sy="109000" rotWithShape="0">
                <a:srgbClr val="000000">
                  <a:alpha val="37000"/>
                </a:srgbClr>
              </a:outerShdw>
            </a:effectLst>
            <a:scene3d>
              <a:camera prst="obliqueTopRight">
                <a:rot lat="3720000" lon="480000" rev="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4051_optimized.png"/>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58" r="18024"/>
            <a:stretch/>
          </p:blipFill>
          <p:spPr>
            <a:xfrm>
              <a:off x="-1" y="963533"/>
              <a:ext cx="1924168" cy="2623024"/>
            </a:xfrm>
            <a:prstGeom prst="rect">
              <a:avLst/>
            </a:prstGeom>
          </p:spPr>
        </p:pic>
        <p:sp>
          <p:nvSpPr>
            <p:cNvPr id="27" name="Left-Right Arrow 26"/>
            <p:cNvSpPr/>
            <p:nvPr/>
          </p:nvSpPr>
          <p:spPr>
            <a:xfrm rot="20789777">
              <a:off x="1337357" y="905601"/>
              <a:ext cx="907489" cy="471109"/>
            </a:xfrm>
            <a:prstGeom prst="leftRightArrow">
              <a:avLst/>
            </a:prstGeom>
            <a:solidFill>
              <a:srgbClr val="FFFFFF"/>
            </a:solidFill>
            <a:ln w="38100" cmpd="sng">
              <a:solidFill>
                <a:srgbClr val="000000"/>
              </a:solidFill>
            </a:ln>
            <a:effectLst>
              <a:outerShdw blurRad="358775" dist="330200" dir="5400000" sx="109000" sy="109000" rotWithShape="0">
                <a:srgbClr val="000000">
                  <a:alpha val="37000"/>
                </a:srgbClr>
              </a:outerShdw>
            </a:effectLst>
            <a:scene3d>
              <a:camera prst="obliqueTopRight">
                <a:rot lat="3720000" lon="480000" rev="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9" name="TextBox 28"/>
          <p:cNvSpPr txBox="1"/>
          <p:nvPr/>
        </p:nvSpPr>
        <p:spPr>
          <a:xfrm>
            <a:off x="907383" y="3505760"/>
            <a:ext cx="5607817" cy="723916"/>
          </a:xfrm>
          <a:prstGeom prst="rect">
            <a:avLst/>
          </a:prstGeom>
          <a:noFill/>
        </p:spPr>
        <p:txBody>
          <a:bodyPr wrap="none" rtlCol="0">
            <a:spAutoFit/>
          </a:bodyPr>
          <a:lstStyle/>
          <a:p>
            <a:pPr>
              <a:lnSpc>
                <a:spcPct val="114000"/>
              </a:lnSpc>
            </a:pPr>
            <a:r>
              <a:rPr lang="en-US" dirty="0" smtClean="0">
                <a:latin typeface="Source Sans Pro" panose="020B0503030403020204" pitchFamily="34" charset="0"/>
                <a:cs typeface="Arial" panose="020B0604020202020204" pitchFamily="34" charset="0"/>
              </a:rPr>
              <a:t>e.g.	</a:t>
            </a:r>
            <a:r>
              <a:rPr lang="en-US" dirty="0" err="1" smtClean="0">
                <a:latin typeface="Source Sans Pro" panose="020B0503030403020204" pitchFamily="34" charset="0"/>
                <a:cs typeface="Arial" panose="020B0604020202020204" pitchFamily="34" charset="0"/>
              </a:rPr>
              <a:t>Reflectional</a:t>
            </a:r>
            <a:r>
              <a:rPr lang="en-US" dirty="0" smtClean="0">
                <a:latin typeface="Source Sans Pro" panose="020B0503030403020204" pitchFamily="34" charset="0"/>
                <a:cs typeface="Arial" panose="020B0604020202020204" pitchFamily="34" charset="0"/>
              </a:rPr>
              <a:t> symmetry:	back, seat, armrests (pairs).</a:t>
            </a:r>
            <a:r>
              <a:rPr lang="en-US" dirty="0">
                <a:latin typeface="Source Sans Pro" panose="020B0503030403020204" pitchFamily="34" charset="0"/>
                <a:cs typeface="Arial" panose="020B0604020202020204" pitchFamily="34" charset="0"/>
              </a:rPr>
              <a:t/>
            </a:r>
            <a:br>
              <a:rPr lang="en-US" dirty="0">
                <a:latin typeface="Source Sans Pro" panose="020B0503030403020204" pitchFamily="34" charset="0"/>
                <a:cs typeface="Arial" panose="020B0604020202020204" pitchFamily="34" charset="0"/>
              </a:rPr>
            </a:br>
            <a:r>
              <a:rPr lang="en-US" dirty="0" smtClean="0">
                <a:latin typeface="Source Sans Pro" panose="020B0503030403020204" pitchFamily="34" charset="0"/>
                <a:cs typeface="Arial" panose="020B0604020202020204" pitchFamily="34" charset="0"/>
              </a:rPr>
              <a:t>	Rotational symmetry:	column, legs.</a:t>
            </a:r>
            <a:endParaRPr lang="en-US" dirty="0">
              <a:latin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73717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507" y="3914835"/>
            <a:ext cx="1158239" cy="1463040"/>
          </a:xfrm>
          <a:prstGeom prst="rect">
            <a:avLst/>
          </a:prstGeom>
        </p:spPr>
      </p:pic>
      <p:sp>
        <p:nvSpPr>
          <p:cNvPr id="2" name="Title 1"/>
          <p:cNvSpPr>
            <a:spLocks noGrp="1"/>
          </p:cNvSpPr>
          <p:nvPr>
            <p:ph type="title"/>
          </p:nvPr>
        </p:nvSpPr>
        <p:spPr/>
        <p:txBody>
          <a:bodyPr/>
          <a:lstStyle/>
          <a:p>
            <a:r>
              <a:rPr lang="en-US" dirty="0" smtClean="0"/>
              <a:t>Outline</a:t>
            </a:r>
            <a:endParaRPr lang="en-US" dirty="0"/>
          </a:p>
        </p:txBody>
      </p:sp>
      <p:grpSp>
        <p:nvGrpSpPr>
          <p:cNvPr id="7" name="Group 6"/>
          <p:cNvGrpSpPr/>
          <p:nvPr/>
        </p:nvGrpSpPr>
        <p:grpSpPr>
          <a:xfrm>
            <a:off x="2599317" y="1944407"/>
            <a:ext cx="3945366" cy="1097280"/>
            <a:chOff x="2104465" y="2080259"/>
            <a:chExt cx="3945366" cy="1097280"/>
          </a:xfrm>
        </p:grpSpPr>
        <p:sp>
          <p:nvSpPr>
            <p:cNvPr id="4" name="Rounded Rectangle 3"/>
            <p:cNvSpPr/>
            <p:nvPr/>
          </p:nvSpPr>
          <p:spPr>
            <a:xfrm>
              <a:off x="2796988" y="2080259"/>
              <a:ext cx="2560320" cy="1097280"/>
            </a:xfrm>
            <a:prstGeom prst="roundRect">
              <a:avLst>
                <a:gd name="adj" fmla="val 5638"/>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dirty="0" smtClean="0">
                  <a:solidFill>
                    <a:schemeClr val="tx1"/>
                  </a:solidFill>
                  <a:latin typeface="Source Sans Pro" panose="020B0503030403020204" pitchFamily="34" charset="0"/>
                  <a:cs typeface="Arial" panose="020B0604020202020204" pitchFamily="34" charset="0"/>
                </a:rPr>
                <a:t>Training</a:t>
              </a:r>
              <a:endParaRPr lang="en-US" sz="2600" dirty="0">
                <a:solidFill>
                  <a:schemeClr val="tx1"/>
                </a:solidFill>
                <a:latin typeface="Source Sans Pro" panose="020B0503030403020204" pitchFamily="34" charset="0"/>
                <a:cs typeface="Arial" panose="020B0604020202020204" pitchFamily="34" charset="0"/>
              </a:endParaRPr>
            </a:p>
          </p:txBody>
        </p:sp>
        <p:sp>
          <p:nvSpPr>
            <p:cNvPr id="5" name="Right Arrow 4"/>
            <p:cNvSpPr/>
            <p:nvPr/>
          </p:nvSpPr>
          <p:spPr>
            <a:xfrm>
              <a:off x="2104465"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6" name="Right Arrow 5"/>
            <p:cNvSpPr/>
            <p:nvPr/>
          </p:nvSpPr>
          <p:spPr>
            <a:xfrm>
              <a:off x="5135431"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12" name="TextBox 11"/>
          <p:cNvSpPr txBox="1"/>
          <p:nvPr/>
        </p:nvSpPr>
        <p:spPr>
          <a:xfrm>
            <a:off x="2591857" y="2620798"/>
            <a:ext cx="697627"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Input</a:t>
            </a:r>
            <a:endParaRPr lang="en-US" dirty="0">
              <a:latin typeface="Source Sans Pro" panose="020B0503030403020204" pitchFamily="34" charset="0"/>
              <a:cs typeface="Arial" panose="020B0604020202020204" pitchFamily="34" charset="0"/>
            </a:endParaRPr>
          </a:p>
        </p:txBody>
      </p:sp>
      <p:sp>
        <p:nvSpPr>
          <p:cNvPr id="13" name="TextBox 12"/>
          <p:cNvSpPr txBox="1"/>
          <p:nvPr/>
        </p:nvSpPr>
        <p:spPr>
          <a:xfrm>
            <a:off x="5648081" y="2620798"/>
            <a:ext cx="877163"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Output</a:t>
            </a:r>
            <a:endParaRPr lang="en-US" dirty="0">
              <a:latin typeface="Source Sans Pro" panose="020B0503030403020204" pitchFamily="34" charset="0"/>
              <a:cs typeface="Arial" panose="020B0604020202020204" pitchFamily="34" charset="0"/>
            </a:endParaRPr>
          </a:p>
        </p:txBody>
      </p:sp>
      <p:grpSp>
        <p:nvGrpSpPr>
          <p:cNvPr id="15" name="Group 14"/>
          <p:cNvGrpSpPr/>
          <p:nvPr/>
        </p:nvGrpSpPr>
        <p:grpSpPr>
          <a:xfrm>
            <a:off x="2599317" y="4102670"/>
            <a:ext cx="3945366" cy="1097280"/>
            <a:chOff x="2104465" y="2080259"/>
            <a:chExt cx="3945366" cy="1097280"/>
          </a:xfrm>
        </p:grpSpPr>
        <p:sp>
          <p:nvSpPr>
            <p:cNvPr id="16" name="Rounded Rectangle 15"/>
            <p:cNvSpPr/>
            <p:nvPr/>
          </p:nvSpPr>
          <p:spPr>
            <a:xfrm>
              <a:off x="2796988" y="2080259"/>
              <a:ext cx="2560320" cy="1097280"/>
            </a:xfrm>
            <a:prstGeom prst="roundRect">
              <a:avLst>
                <a:gd name="adj" fmla="val 5638"/>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smtClean="0">
                  <a:solidFill>
                    <a:schemeClr val="tx1"/>
                  </a:solidFill>
                  <a:latin typeface="Source Sans Pro" panose="020B0503030403020204" pitchFamily="34" charset="0"/>
                  <a:cs typeface="Arial" panose="020B0604020202020204" pitchFamily="34" charset="0"/>
                </a:rPr>
                <a:t>Inference</a:t>
              </a:r>
              <a:endParaRPr lang="en-US" sz="2600" b="1" dirty="0">
                <a:solidFill>
                  <a:schemeClr val="tx1"/>
                </a:solidFill>
                <a:latin typeface="Source Sans Pro" panose="020B0503030403020204" pitchFamily="34" charset="0"/>
                <a:cs typeface="Arial" panose="020B0604020202020204" pitchFamily="34" charset="0"/>
              </a:endParaRPr>
            </a:p>
          </p:txBody>
        </p:sp>
        <p:sp>
          <p:nvSpPr>
            <p:cNvPr id="17" name="Right Arrow 16"/>
            <p:cNvSpPr/>
            <p:nvPr/>
          </p:nvSpPr>
          <p:spPr>
            <a:xfrm>
              <a:off x="2104465"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8" name="Right Arrow 17"/>
            <p:cNvSpPr/>
            <p:nvPr/>
          </p:nvSpPr>
          <p:spPr>
            <a:xfrm>
              <a:off x="5135431" y="2400299"/>
              <a:ext cx="914400" cy="4572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19" name="TextBox 18"/>
          <p:cNvSpPr txBox="1"/>
          <p:nvPr/>
        </p:nvSpPr>
        <p:spPr>
          <a:xfrm>
            <a:off x="2591857" y="4779061"/>
            <a:ext cx="697627"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Input</a:t>
            </a:r>
            <a:endParaRPr lang="en-US" dirty="0">
              <a:latin typeface="Source Sans Pro" panose="020B0503030403020204" pitchFamily="34" charset="0"/>
              <a:cs typeface="Arial" panose="020B0604020202020204" pitchFamily="34" charset="0"/>
            </a:endParaRPr>
          </a:p>
        </p:txBody>
      </p:sp>
      <p:sp>
        <p:nvSpPr>
          <p:cNvPr id="20" name="TextBox 19"/>
          <p:cNvSpPr txBox="1"/>
          <p:nvPr/>
        </p:nvSpPr>
        <p:spPr>
          <a:xfrm>
            <a:off x="5648081" y="4779061"/>
            <a:ext cx="877163" cy="369332"/>
          </a:xfrm>
          <a:prstGeom prst="rect">
            <a:avLst/>
          </a:prstGeom>
          <a:noFill/>
        </p:spPr>
        <p:txBody>
          <a:bodyPr wrap="none" rtlCol="0">
            <a:spAutoFit/>
          </a:bodyPr>
          <a:lstStyle/>
          <a:p>
            <a:r>
              <a:rPr lang="en-US" dirty="0" smtClean="0">
                <a:latin typeface="Source Sans Pro" panose="020B0503030403020204" pitchFamily="34" charset="0"/>
                <a:cs typeface="Arial" panose="020B0604020202020204" pitchFamily="34" charset="0"/>
              </a:rPr>
              <a:t>Output</a:t>
            </a:r>
            <a:endParaRPr lang="en-US" dirty="0">
              <a:latin typeface="Source Sans Pro" panose="020B0503030403020204" pitchFamily="34" charset="0"/>
              <a:cs typeface="Arial" panose="020B0604020202020204" pitchFamily="34" charset="0"/>
            </a:endParaRPr>
          </a:p>
        </p:txBody>
      </p:sp>
      <p:grpSp>
        <p:nvGrpSpPr>
          <p:cNvPr id="29" name="Group 28"/>
          <p:cNvGrpSpPr>
            <a:grpSpLocks noChangeAspect="1"/>
          </p:cNvGrpSpPr>
          <p:nvPr/>
        </p:nvGrpSpPr>
        <p:grpSpPr>
          <a:xfrm>
            <a:off x="373059" y="1757398"/>
            <a:ext cx="2584731" cy="822960"/>
            <a:chOff x="1260864" y="5556909"/>
            <a:chExt cx="3044845" cy="969457"/>
          </a:xfrm>
        </p:grpSpPr>
        <p:pic>
          <p:nvPicPr>
            <p:cNvPr id="24" name="Picture 2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79" r="25584"/>
            <a:stretch/>
          </p:blipFill>
          <p:spPr>
            <a:xfrm>
              <a:off x="2642929" y="5593711"/>
              <a:ext cx="560445" cy="932655"/>
            </a:xfrm>
            <a:prstGeom prst="rect">
              <a:avLst/>
            </a:prstGeom>
          </p:spPr>
        </p:pic>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711" r="20241"/>
            <a:stretch/>
          </p:blipFill>
          <p:spPr>
            <a:xfrm>
              <a:off x="1260864" y="5556909"/>
              <a:ext cx="688072" cy="932655"/>
            </a:xfrm>
            <a:prstGeom prst="rect">
              <a:avLst/>
            </a:prstGeom>
          </p:spPr>
        </p:pic>
        <p:pic>
          <p:nvPicPr>
            <p:cNvPr id="26" name="Picture 2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5257" r="22803"/>
            <a:stretch/>
          </p:blipFill>
          <p:spPr>
            <a:xfrm>
              <a:off x="3242403" y="5593711"/>
              <a:ext cx="649229" cy="932655"/>
            </a:xfrm>
            <a:prstGeom prst="rect">
              <a:avLst/>
            </a:prstGeom>
          </p:spPr>
        </p:pic>
        <p:pic>
          <p:nvPicPr>
            <p:cNvPr id="27" name="Picture 26"/>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5372" r="25352"/>
            <a:stretch/>
          </p:blipFill>
          <p:spPr>
            <a:xfrm>
              <a:off x="1987965" y="5593711"/>
              <a:ext cx="615934" cy="932655"/>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3768305" y="5803308"/>
                  <a:ext cx="537404" cy="490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cs typeface="Times" panose="02020603050405020304" pitchFamily="18" charset="0"/>
                          </a:rPr>
                          <m:t>⋯</m:t>
                        </m:r>
                      </m:oMath>
                    </m:oMathPara>
                  </a14:m>
                  <a:endParaRPr lang="en-US" dirty="0">
                    <a:latin typeface="Times" panose="02020603050405020304" pitchFamily="18" charset="0"/>
                    <a:cs typeface="Times" panose="020206030504050203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768305" y="5803308"/>
                  <a:ext cx="537404" cy="490542"/>
                </a:xfrm>
                <a:prstGeom prst="rect">
                  <a:avLst/>
                </a:prstGeom>
                <a:blipFill rotWithShape="0">
                  <a:blip r:embed="rId10"/>
                  <a:stretch>
                    <a:fillRect/>
                  </a:stretch>
                </a:blipFill>
              </p:spPr>
              <p:txBody>
                <a:bodyPr/>
                <a:lstStyle/>
                <a:p>
                  <a:r>
                    <a:rPr lang="en-US">
                      <a:noFill/>
                    </a:rPr>
                    <a:t> </a:t>
                  </a:r>
                </a:p>
              </p:txBody>
            </p:sp>
          </mc:Fallback>
        </mc:AlternateContent>
      </p:grpSp>
      <p:sp>
        <p:nvSpPr>
          <p:cNvPr id="30" name="TextBox 29"/>
          <p:cNvSpPr txBox="1"/>
          <p:nvPr/>
        </p:nvSpPr>
        <p:spPr>
          <a:xfrm>
            <a:off x="549082" y="2530809"/>
            <a:ext cx="1656224" cy="830997"/>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A collection of</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3D models with</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part annotations</a:t>
            </a:r>
            <a:endParaRPr lang="en-US" sz="1600" dirty="0">
              <a:latin typeface="Source Sans Pro" panose="020B0503030403020204" pitchFamily="34" charset="0"/>
              <a:cs typeface="Arial" panose="020B0604020202020204" pitchFamily="34" charset="0"/>
            </a:endParaRPr>
          </a:p>
        </p:txBody>
      </p:sp>
      <p:sp>
        <p:nvSpPr>
          <p:cNvPr id="32" name="TextBox 31"/>
          <p:cNvSpPr txBox="1"/>
          <p:nvPr/>
        </p:nvSpPr>
        <p:spPr>
          <a:xfrm>
            <a:off x="450950" y="4623735"/>
            <a:ext cx="1012457" cy="584775"/>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Partial</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scan data</a:t>
            </a:r>
            <a:endParaRPr lang="en-US" sz="1600" dirty="0">
              <a:latin typeface="Source Sans Pro" panose="020B0503030403020204" pitchFamily="34" charset="0"/>
              <a:cs typeface="Arial" panose="020B0604020202020204" pitchFamily="34" charset="0"/>
            </a:endParaRPr>
          </a:p>
        </p:txBody>
      </p:sp>
      <p:sp>
        <p:nvSpPr>
          <p:cNvPr id="34" name="TextBox 33"/>
          <p:cNvSpPr txBox="1"/>
          <p:nvPr/>
        </p:nvSpPr>
        <p:spPr>
          <a:xfrm>
            <a:off x="6273973" y="5236261"/>
            <a:ext cx="2367956" cy="584775"/>
          </a:xfrm>
          <a:prstGeom prst="rect">
            <a:avLst/>
          </a:prstGeom>
          <a:noFill/>
        </p:spPr>
        <p:txBody>
          <a:bodyPr wrap="none" rtlCol="0">
            <a:spAutoFit/>
          </a:bodyPr>
          <a:lstStyle>
            <a:defPPr>
              <a:defRPr lang="en-US"/>
            </a:defPPr>
            <a:lvl1pPr algn="ctr">
              <a:defRPr sz="1400">
                <a:latin typeface="Arial" panose="020B0604020202020204" pitchFamily="34" charset="0"/>
                <a:cs typeface="Arial" panose="020B0604020202020204" pitchFamily="34" charset="0"/>
              </a:defRPr>
            </a:lvl1pPr>
          </a:lstStyle>
          <a:p>
            <a:pPr algn="l"/>
            <a:r>
              <a:rPr lang="en-US" sz="1600" dirty="0" smtClean="0">
                <a:latin typeface="Source Sans Pro" panose="020B0503030403020204" pitchFamily="34" charset="0"/>
              </a:rPr>
              <a:t>Part/symmetry structure</a:t>
            </a:r>
            <a:br>
              <a:rPr lang="en-US" sz="1600" dirty="0" smtClean="0">
                <a:latin typeface="Source Sans Pro" panose="020B0503030403020204" pitchFamily="34" charset="0"/>
              </a:rPr>
            </a:br>
            <a:r>
              <a:rPr lang="en-US" sz="1600" dirty="0" smtClean="0">
                <a:latin typeface="Source Sans Pro" panose="020B0503030403020204" pitchFamily="34" charset="0"/>
              </a:rPr>
              <a:t>including </a:t>
            </a:r>
            <a:r>
              <a:rPr lang="en-US" sz="1600" i="1" dirty="0" smtClean="0">
                <a:latin typeface="Source Sans Pro" panose="020B0503030403020204" pitchFamily="34" charset="0"/>
              </a:rPr>
              <a:t>missing </a:t>
            </a:r>
            <a:r>
              <a:rPr lang="en-US" sz="1600" dirty="0" smtClean="0">
                <a:latin typeface="Source Sans Pro" panose="020B0503030403020204" pitchFamily="34" charset="0"/>
              </a:rPr>
              <a:t>parts</a:t>
            </a:r>
            <a:endParaRPr lang="en-US" sz="1600" dirty="0">
              <a:latin typeface="Source Sans Pro" panose="020B0503030403020204" pitchFamily="34" charset="0"/>
            </a:endParaRPr>
          </a:p>
        </p:txBody>
      </p:sp>
      <p:pic>
        <p:nvPicPr>
          <p:cNvPr id="37" name="Picture 36"/>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6093" y="3753963"/>
            <a:ext cx="1158240" cy="1463040"/>
          </a:xfrm>
          <a:prstGeom prst="rect">
            <a:avLst/>
          </a:prstGeom>
        </p:spPr>
      </p:pic>
      <p:sp>
        <p:nvSpPr>
          <p:cNvPr id="33" name="TextBox 32"/>
          <p:cNvSpPr txBox="1"/>
          <p:nvPr/>
        </p:nvSpPr>
        <p:spPr>
          <a:xfrm>
            <a:off x="6175663" y="1496060"/>
            <a:ext cx="2564576" cy="338554"/>
          </a:xfrm>
          <a:prstGeom prst="rect">
            <a:avLst/>
          </a:prstGeom>
          <a:noFill/>
        </p:spPr>
        <p:txBody>
          <a:bodyPr wrap="square" rtlCol="0">
            <a:spAutoFit/>
          </a:bodyPr>
          <a:lstStyle>
            <a:defPPr>
              <a:defRPr lang="en-US"/>
            </a:defPPr>
            <a:lvl1pPr algn="ctr">
              <a:defRPr sz="1400">
                <a:latin typeface="Arial" panose="020B0604020202020204" pitchFamily="34" charset="0"/>
                <a:cs typeface="Arial" panose="020B0604020202020204" pitchFamily="34" charset="0"/>
              </a:defRPr>
            </a:lvl1pPr>
          </a:lstStyle>
          <a:p>
            <a:pPr algn="l"/>
            <a:r>
              <a:rPr lang="en-US" sz="1600" dirty="0">
                <a:latin typeface="Source Sans Pro" panose="020B0503030403020204" pitchFamily="34" charset="0"/>
              </a:rPr>
              <a:t>Probabilistic shape </a:t>
            </a:r>
            <a:r>
              <a:rPr lang="en-US" sz="1600" dirty="0" smtClean="0">
                <a:latin typeface="Source Sans Pro" panose="020B0503030403020204" pitchFamily="34" charset="0"/>
              </a:rPr>
              <a:t>model</a:t>
            </a:r>
            <a:endParaRPr lang="en-US" sz="1600" dirty="0">
              <a:latin typeface="Source Sans Pro" panose="020B0503030403020204" pitchFamily="34" charset="0"/>
            </a:endParaRPr>
          </a:p>
        </p:txBody>
      </p:sp>
      <p:pic>
        <p:nvPicPr>
          <p:cNvPr id="48" name="Picture 47"/>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7014024" y="1816505"/>
            <a:ext cx="902378" cy="1280160"/>
          </a:xfrm>
          <a:prstGeom prst="rect">
            <a:avLst/>
          </a:prstGeom>
        </p:spPr>
      </p:pic>
      <p:cxnSp>
        <p:nvCxnSpPr>
          <p:cNvPr id="38" name="Straight Connector 37"/>
          <p:cNvCxnSpPr/>
          <p:nvPr/>
        </p:nvCxnSpPr>
        <p:spPr>
          <a:xfrm flipH="1">
            <a:off x="4572001" y="3572178"/>
            <a:ext cx="2885950" cy="0"/>
          </a:xfrm>
          <a:prstGeom prst="line">
            <a:avLst/>
          </a:prstGeom>
          <a:ln cap="sq">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7457951" y="3142968"/>
            <a:ext cx="0" cy="429210"/>
          </a:xfrm>
          <a:prstGeom prst="line">
            <a:avLst/>
          </a:prstGeom>
          <a:ln cap="sq">
            <a:solidFill>
              <a:schemeClr val="tx1"/>
            </a:solidFill>
            <a:roun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endCxn id="16" idx="0"/>
          </p:cNvCxnSpPr>
          <p:nvPr/>
        </p:nvCxnSpPr>
        <p:spPr>
          <a:xfrm>
            <a:off x="4572000" y="3572178"/>
            <a:ext cx="0" cy="530492"/>
          </a:xfrm>
          <a:prstGeom prst="straightConnector1">
            <a:avLst/>
          </a:prstGeom>
          <a:ln cap="sq">
            <a:solidFill>
              <a:schemeClr val="tx1"/>
            </a:solidFill>
            <a:round/>
            <a:tailEnd type="triangle"/>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233565" y="3566477"/>
            <a:ext cx="8686800" cy="2377440"/>
          </a:xfrm>
          <a:prstGeom prst="rect">
            <a:avLst/>
          </a:prstGeom>
          <a:noFill/>
          <a:ln w="508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80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a:t>
            </a:r>
          </a:p>
        </p:txBody>
      </p:sp>
      <p:grpSp>
        <p:nvGrpSpPr>
          <p:cNvPr id="20" name="Group 19"/>
          <p:cNvGrpSpPr/>
          <p:nvPr/>
        </p:nvGrpSpPr>
        <p:grpSpPr>
          <a:xfrm>
            <a:off x="-606797" y="2004438"/>
            <a:ext cx="3898774" cy="3258486"/>
            <a:chOff x="-606797" y="1547197"/>
            <a:chExt cx="3898774" cy="3258486"/>
          </a:xfrm>
        </p:grpSpPr>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6797" y="1547197"/>
              <a:ext cx="3898774" cy="2924082"/>
            </a:xfrm>
            <a:prstGeom prst="rect">
              <a:avLst/>
            </a:prstGeom>
          </p:spPr>
        </p:pic>
        <p:sp>
          <p:nvSpPr>
            <p:cNvPr id="9" name="TextBox 8"/>
            <p:cNvSpPr txBox="1"/>
            <p:nvPr/>
          </p:nvSpPr>
          <p:spPr>
            <a:xfrm>
              <a:off x="646407" y="4467129"/>
              <a:ext cx="1392368" cy="338554"/>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Segmentation</a:t>
              </a:r>
              <a:endParaRPr lang="en-US" sz="1600" dirty="0">
                <a:latin typeface="Source Sans Pro" panose="020B0503030403020204" pitchFamily="34" charset="0"/>
                <a:cs typeface="Arial" panose="020B0604020202020204" pitchFamily="34" charset="0"/>
              </a:endParaRPr>
            </a:p>
          </p:txBody>
        </p:sp>
      </p:grpSp>
      <p:grpSp>
        <p:nvGrpSpPr>
          <p:cNvPr id="21" name="Group 20"/>
          <p:cNvGrpSpPr/>
          <p:nvPr/>
        </p:nvGrpSpPr>
        <p:grpSpPr>
          <a:xfrm>
            <a:off x="1546143" y="2004438"/>
            <a:ext cx="3898774" cy="3258486"/>
            <a:chOff x="1546143" y="1547197"/>
            <a:chExt cx="3898774" cy="3258486"/>
          </a:xfrm>
        </p:grpSpPr>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6143" y="1547197"/>
              <a:ext cx="3898774" cy="2924082"/>
            </a:xfrm>
            <a:prstGeom prst="rect">
              <a:avLst/>
            </a:prstGeom>
          </p:spPr>
        </p:pic>
        <p:sp>
          <p:nvSpPr>
            <p:cNvPr id="10" name="TextBox 9"/>
            <p:cNvSpPr txBox="1"/>
            <p:nvPr/>
          </p:nvSpPr>
          <p:spPr>
            <a:xfrm>
              <a:off x="3033705" y="4467129"/>
              <a:ext cx="923650" cy="338554"/>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Labeling</a:t>
              </a:r>
              <a:endParaRPr lang="en-US" sz="1600" dirty="0">
                <a:latin typeface="Source Sans Pro" panose="020B0503030403020204" pitchFamily="34" charset="0"/>
                <a:cs typeface="Arial" panose="020B0604020202020204" pitchFamily="34" charset="0"/>
              </a:endParaRPr>
            </a:p>
          </p:txBody>
        </p:sp>
      </p:grpSp>
      <p:grpSp>
        <p:nvGrpSpPr>
          <p:cNvPr id="22" name="Group 21"/>
          <p:cNvGrpSpPr/>
          <p:nvPr/>
        </p:nvGrpSpPr>
        <p:grpSpPr>
          <a:xfrm>
            <a:off x="3699084" y="2004438"/>
            <a:ext cx="3898774" cy="3504707"/>
            <a:chOff x="3699084" y="1547197"/>
            <a:chExt cx="3898774" cy="3504707"/>
          </a:xfrm>
        </p:grpSpPr>
        <p:pic>
          <p:nvPicPr>
            <p:cNvPr id="5" name="Picture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99084" y="1547197"/>
              <a:ext cx="3898774" cy="2924082"/>
            </a:xfrm>
            <a:prstGeom prst="rect">
              <a:avLst/>
            </a:prstGeom>
          </p:spPr>
        </p:pic>
        <p:sp>
          <p:nvSpPr>
            <p:cNvPr id="11" name="TextBox 10"/>
            <p:cNvSpPr txBox="1"/>
            <p:nvPr/>
          </p:nvSpPr>
          <p:spPr>
            <a:xfrm>
              <a:off x="5091268" y="4467129"/>
              <a:ext cx="1114408" cy="584775"/>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Structure</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Estimation</a:t>
              </a:r>
              <a:endParaRPr lang="en-US" sz="1600" dirty="0">
                <a:latin typeface="Source Sans Pro" panose="020B0503030403020204" pitchFamily="34" charset="0"/>
                <a:cs typeface="Arial" panose="020B0604020202020204" pitchFamily="34" charset="0"/>
              </a:endParaRPr>
            </a:p>
          </p:txBody>
        </p:sp>
      </p:grpSp>
      <p:grpSp>
        <p:nvGrpSpPr>
          <p:cNvPr id="23" name="Group 22"/>
          <p:cNvGrpSpPr/>
          <p:nvPr/>
        </p:nvGrpSpPr>
        <p:grpSpPr>
          <a:xfrm>
            <a:off x="5852023" y="2004438"/>
            <a:ext cx="3898774" cy="3504707"/>
            <a:chOff x="5852023" y="1547197"/>
            <a:chExt cx="3898774" cy="3504707"/>
          </a:xfrm>
        </p:grpSpPr>
        <p:pic>
          <p:nvPicPr>
            <p:cNvPr id="6" name="Picture 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2023" y="1547197"/>
              <a:ext cx="3898774" cy="2924082"/>
            </a:xfrm>
            <a:prstGeom prst="rect">
              <a:avLst/>
            </a:prstGeom>
          </p:spPr>
        </p:pic>
        <p:sp>
          <p:nvSpPr>
            <p:cNvPr id="12" name="TextBox 11"/>
            <p:cNvSpPr txBox="1"/>
            <p:nvPr/>
          </p:nvSpPr>
          <p:spPr>
            <a:xfrm>
              <a:off x="7148444" y="4467129"/>
              <a:ext cx="1305934" cy="584775"/>
            </a:xfrm>
            <a:prstGeom prst="rect">
              <a:avLst/>
            </a:prstGeom>
            <a:noFill/>
          </p:spPr>
          <p:txBody>
            <a:bodyPr wrap="none" rtlCol="0">
              <a:spAutoFit/>
            </a:bodyPr>
            <a:lstStyle/>
            <a:p>
              <a:pPr algn="ctr"/>
              <a:r>
                <a:rPr lang="en-US" sz="1600" dirty="0" smtClean="0">
                  <a:latin typeface="Source Sans Pro" panose="020B0503030403020204" pitchFamily="34" charset="0"/>
                  <a:cs typeface="Arial" panose="020B0604020202020204" pitchFamily="34" charset="0"/>
                </a:rPr>
                <a:t>Missing Parts</a:t>
              </a:r>
              <a:br>
                <a:rPr lang="en-US" sz="1600" dirty="0" smtClean="0">
                  <a:latin typeface="Source Sans Pro" panose="020B0503030403020204" pitchFamily="34" charset="0"/>
                  <a:cs typeface="Arial" panose="020B0604020202020204" pitchFamily="34" charset="0"/>
                </a:rPr>
              </a:br>
              <a:r>
                <a:rPr lang="en-US" sz="1600" dirty="0" smtClean="0">
                  <a:latin typeface="Source Sans Pro" panose="020B0503030403020204" pitchFamily="34" charset="0"/>
                  <a:cs typeface="Arial" panose="020B0604020202020204" pitchFamily="34" charset="0"/>
                </a:rPr>
                <a:t>Prediction</a:t>
              </a:r>
              <a:endParaRPr lang="en-US" sz="1600" dirty="0">
                <a:latin typeface="Source Sans Pro" panose="020B0503030403020204" pitchFamily="34" charset="0"/>
                <a:cs typeface="Arial" panose="020B0604020202020204" pitchFamily="34" charset="0"/>
              </a:endParaRPr>
            </a:p>
          </p:txBody>
        </p:sp>
      </p:grpSp>
      <p:grpSp>
        <p:nvGrpSpPr>
          <p:cNvPr id="3" name="Group 2"/>
          <p:cNvGrpSpPr/>
          <p:nvPr/>
        </p:nvGrpSpPr>
        <p:grpSpPr>
          <a:xfrm>
            <a:off x="1280160" y="5509145"/>
            <a:ext cx="6583681" cy="566842"/>
            <a:chOff x="1280160" y="5509145"/>
            <a:chExt cx="6583681" cy="566842"/>
          </a:xfrm>
        </p:grpSpPr>
        <p:sp>
          <p:nvSpPr>
            <p:cNvPr id="26" name="TextBox 25"/>
            <p:cNvSpPr txBox="1"/>
            <p:nvPr/>
          </p:nvSpPr>
          <p:spPr>
            <a:xfrm>
              <a:off x="1887593" y="5706655"/>
              <a:ext cx="979692" cy="369332"/>
            </a:xfrm>
            <a:prstGeom prst="rect">
              <a:avLst/>
            </a:prstGeom>
            <a:noFill/>
          </p:spPr>
          <p:txBody>
            <a:bodyPr wrap="none" rtlCol="0">
              <a:spAutoFit/>
            </a:bodyPr>
            <a:lstStyle/>
            <a:p>
              <a:r>
                <a:rPr lang="en-US" b="1" i="1" dirty="0" smtClean="0">
                  <a:solidFill>
                    <a:srgbClr val="0070C0"/>
                  </a:solidFill>
                  <a:latin typeface="Source Sans Pro" panose="020B0503030403020204" pitchFamily="34" charset="0"/>
                  <a:ea typeface="Source Code Pro" panose="020B0509030403020204" pitchFamily="49" charset="0"/>
                </a:rPr>
                <a:t>Discrete</a:t>
              </a:r>
              <a:endParaRPr lang="en-US" b="1" i="1" dirty="0">
                <a:solidFill>
                  <a:srgbClr val="0070C0"/>
                </a:solidFill>
                <a:latin typeface="Source Sans Pro" panose="020B0503030403020204" pitchFamily="34" charset="0"/>
                <a:ea typeface="Source Code Pro" panose="020B0509030403020204" pitchFamily="49" charset="0"/>
              </a:endParaRPr>
            </a:p>
          </p:txBody>
        </p:sp>
        <p:sp>
          <p:nvSpPr>
            <p:cNvPr id="29" name="Left Bracket 28"/>
            <p:cNvSpPr/>
            <p:nvPr/>
          </p:nvSpPr>
          <p:spPr>
            <a:xfrm rot="16200000">
              <a:off x="2290729" y="4498576"/>
              <a:ext cx="173421" cy="2194560"/>
            </a:xfrm>
            <a:prstGeom prst="leftBracket">
              <a:avLst/>
            </a:prstGeom>
            <a:ln w="19050">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Left Bracket 26"/>
            <p:cNvSpPr/>
            <p:nvPr/>
          </p:nvSpPr>
          <p:spPr>
            <a:xfrm rot="16200000">
              <a:off x="6679850" y="4498576"/>
              <a:ext cx="173421" cy="2194560"/>
            </a:xfrm>
            <a:prstGeom prst="leftBracket">
              <a:avLst/>
            </a:prstGeom>
            <a:ln w="1905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6111573" y="5706655"/>
              <a:ext cx="1309974" cy="369332"/>
            </a:xfrm>
            <a:prstGeom prst="rect">
              <a:avLst/>
            </a:prstGeom>
            <a:noFill/>
          </p:spPr>
          <p:txBody>
            <a:bodyPr wrap="none" rtlCol="0">
              <a:spAutoFit/>
            </a:bodyPr>
            <a:lstStyle/>
            <a:p>
              <a:r>
                <a:rPr lang="en-US" b="1" i="1" dirty="0" smtClean="0">
                  <a:solidFill>
                    <a:srgbClr val="C00000"/>
                  </a:solidFill>
                  <a:latin typeface="Source Sans Pro" panose="020B0503030403020204" pitchFamily="34" charset="0"/>
                  <a:ea typeface="Source Code Pro" panose="020B0509030403020204" pitchFamily="49" charset="0"/>
                </a:rPr>
                <a:t>Continuous</a:t>
              </a:r>
              <a:endParaRPr lang="en-US" b="1" i="1" dirty="0">
                <a:solidFill>
                  <a:srgbClr val="C00000"/>
                </a:solidFill>
                <a:latin typeface="Source Sans Pro" panose="020B0503030403020204" pitchFamily="34" charset="0"/>
                <a:ea typeface="Source Code Pro" panose="020B0509030403020204" pitchFamily="49" charset="0"/>
              </a:endParaRPr>
            </a:p>
          </p:txBody>
        </p:sp>
      </p:grpSp>
    </p:spTree>
    <p:custDataLst>
      <p:tags r:id="rId1"/>
    </p:custDataLst>
    <p:extLst>
      <p:ext uri="{BB962C8B-B14F-4D97-AF65-F5344CB8AC3E}">
        <p14:creationId xmlns:p14="http://schemas.microsoft.com/office/powerpoint/2010/main" val="45367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Motivation</a:t>
            </a:r>
            <a:endParaRPr lang="en-US" dirty="0"/>
          </a:p>
        </p:txBody>
      </p:sp>
      <p:sp>
        <p:nvSpPr>
          <p:cNvPr id="37" name="Content Placeholder 36"/>
          <p:cNvSpPr>
            <a:spLocks noGrp="1"/>
          </p:cNvSpPr>
          <p:nvPr>
            <p:ph sz="quarter" idx="10"/>
          </p:nvPr>
        </p:nvSpPr>
        <p:spPr/>
        <p:txBody>
          <a:bodyPr/>
          <a:lstStyle/>
          <a:p>
            <a:r>
              <a:rPr lang="en-US" smtClean="0"/>
              <a:t>Applications of 3D scanning</a:t>
            </a:r>
            <a:endParaRPr lang="en-US" dirty="0"/>
          </a:p>
        </p:txBody>
      </p:sp>
      <p:sp>
        <p:nvSpPr>
          <p:cNvPr id="20" name="TextBox 19"/>
          <p:cNvSpPr txBox="1"/>
          <p:nvPr/>
        </p:nvSpPr>
        <p:spPr>
          <a:xfrm>
            <a:off x="1554303" y="6080258"/>
            <a:ext cx="182915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Newcombe</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et. al. 2011]</a:t>
            </a:r>
            <a:endParaRPr lang="en-US" sz="12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4706512"/>
            <a:ext cx="3657600" cy="1373747"/>
          </a:xfrm>
          <a:prstGeom prst="rect">
            <a:avLst/>
          </a:prstGeom>
        </p:spPr>
      </p:pic>
      <p:sp>
        <p:nvSpPr>
          <p:cNvPr id="17" name="TextBox 16"/>
          <p:cNvSpPr txBox="1"/>
          <p:nvPr/>
        </p:nvSpPr>
        <p:spPr>
          <a:xfrm>
            <a:off x="1756986" y="4104902"/>
            <a:ext cx="1423788"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[Structure Sensor]</a:t>
            </a:r>
            <a:endParaRPr lang="en-US" sz="1200" dirty="0">
              <a:latin typeface="Arial" panose="020B0604020202020204" pitchFamily="34" charset="0"/>
              <a:cs typeface="Arial" panose="020B0604020202020204" pitchFamily="34" charset="0"/>
            </a:endParaRPr>
          </a:p>
        </p:txBody>
      </p:sp>
      <p:pic>
        <p:nvPicPr>
          <p:cNvPr id="2052" name="Picture 4" descr="http://3d.pro.br/wp-content/uploads/2014/07/structure-sensor-gadg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1862583"/>
            <a:ext cx="3657600" cy="22423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ytimg.com/vi/vDNzTasuYEw/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320" y="1856214"/>
            <a:ext cx="3657600" cy="20574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63977" y="3913615"/>
            <a:ext cx="622286"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[IKEA]</a:t>
            </a:r>
            <a:endParaRPr lang="en-US" sz="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4846320" y="4307292"/>
            <a:ext cx="3657600" cy="2043113"/>
          </a:xfrm>
          <a:prstGeom prst="rect">
            <a:avLst/>
          </a:prstGeom>
        </p:spPr>
      </p:pic>
      <p:sp>
        <p:nvSpPr>
          <p:cNvPr id="21" name="TextBox 20"/>
          <p:cNvSpPr txBox="1"/>
          <p:nvPr/>
        </p:nvSpPr>
        <p:spPr>
          <a:xfrm>
            <a:off x="5977163" y="6358137"/>
            <a:ext cx="1395914"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[Project Tango]</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71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grpSp>
        <p:nvGrpSpPr>
          <p:cNvPr id="3" name="Group 2"/>
          <p:cNvGrpSpPr/>
          <p:nvPr/>
        </p:nvGrpSpPr>
        <p:grpSpPr>
          <a:xfrm>
            <a:off x="-493282" y="1227053"/>
            <a:ext cx="9713482" cy="2581318"/>
            <a:chOff x="-493282" y="2160879"/>
            <a:chExt cx="9713482" cy="2581318"/>
          </a:xfrm>
        </p:grpSpPr>
        <p:sp>
          <p:nvSpPr>
            <p:cNvPr id="6" name="Rounded Rectangle 5"/>
            <p:cNvSpPr/>
            <p:nvPr/>
          </p:nvSpPr>
          <p:spPr bwMode="auto">
            <a:xfrm>
              <a:off x="7772285" y="2362985"/>
              <a:ext cx="1121127" cy="1684905"/>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2709834" y="2362985"/>
              <a:ext cx="4604942" cy="1684906"/>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2575881" y="4095866"/>
              <a:ext cx="1106392" cy="646331"/>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Part Labels &amp;</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Orientations</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Prediction</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6420773" y="4095866"/>
              <a:ext cx="942887" cy="646331"/>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Additional</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Candidate</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Generation</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5109106" y="4095866"/>
              <a:ext cx="1037463" cy="461665"/>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Part Pose</a:t>
              </a:r>
              <a:r>
                <a:rPr lang="en-US" sz="1200" dirty="0">
                  <a:latin typeface="Arial" panose="020B0604020202020204" pitchFamily="34" charset="0"/>
                  <a:cs typeface="Arial" panose="020B0604020202020204" pitchFamily="34" charset="0"/>
                </a:rPr>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Optimization</a:t>
              </a:r>
            </a:p>
          </p:txBody>
        </p:sp>
        <p:sp>
          <p:nvSpPr>
            <p:cNvPr id="11" name="TextBox 10"/>
            <p:cNvSpPr txBox="1"/>
            <p:nvPr/>
          </p:nvSpPr>
          <p:spPr>
            <a:xfrm>
              <a:off x="3798241" y="4095866"/>
              <a:ext cx="1130438" cy="461665"/>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Point</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Segmentation</a:t>
              </a:r>
              <a:endParaRPr lang="en-US" sz="1200" dirty="0">
                <a:latin typeface="Arial" panose="020B0604020202020204" pitchFamily="34" charset="0"/>
                <a:cs typeface="Arial" panose="020B0604020202020204" pitchFamily="34" charset="0"/>
              </a:endParaRPr>
            </a:p>
          </p:txBody>
        </p:sp>
        <p:cxnSp>
          <p:nvCxnSpPr>
            <p:cNvPr id="12" name="Straight Arrow Connector 11"/>
            <p:cNvCxnSpPr/>
            <p:nvPr/>
          </p:nvCxnSpPr>
          <p:spPr>
            <a:xfrm>
              <a:off x="6867019" y="2160879"/>
              <a:ext cx="0" cy="177597"/>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13" name="Straight Arrow Connector 12"/>
            <p:cNvCxnSpPr/>
            <p:nvPr/>
          </p:nvCxnSpPr>
          <p:spPr>
            <a:xfrm flipV="1">
              <a:off x="3119524" y="2160879"/>
              <a:ext cx="0" cy="177597"/>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sp>
          <p:nvSpPr>
            <p:cNvPr id="14" name="TextBox 13"/>
            <p:cNvSpPr txBox="1"/>
            <p:nvPr/>
          </p:nvSpPr>
          <p:spPr>
            <a:xfrm>
              <a:off x="7835761" y="4095866"/>
              <a:ext cx="994182"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Final Result</a:t>
              </a:r>
            </a:p>
          </p:txBody>
        </p:sp>
        <p:sp>
          <p:nvSpPr>
            <p:cNvPr id="15" name="TextBox 14"/>
            <p:cNvSpPr txBox="1"/>
            <p:nvPr/>
          </p:nvSpPr>
          <p:spPr>
            <a:xfrm>
              <a:off x="170327" y="4095866"/>
              <a:ext cx="89319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Input Data</a:t>
              </a:r>
              <a:endParaRPr lang="en-US" sz="1200" dirty="0">
                <a:latin typeface="Arial" panose="020B0604020202020204" pitchFamily="34" charset="0"/>
                <a:cs typeface="Arial" panose="020B0604020202020204" pitchFamily="34" charset="0"/>
              </a:endParaRPr>
            </a:p>
          </p:txBody>
        </p:sp>
        <p:sp>
          <p:nvSpPr>
            <p:cNvPr id="16" name="TextBox 15"/>
            <p:cNvSpPr txBox="1"/>
            <p:nvPr/>
          </p:nvSpPr>
          <p:spPr>
            <a:xfrm>
              <a:off x="1342418" y="4095866"/>
              <a:ext cx="984564" cy="276999"/>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Initialization</a:t>
              </a:r>
              <a:endParaRPr lang="en-US" sz="12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610441" y="3219791"/>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874661" y="3219791"/>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236373" y="3219791"/>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403103" y="3219791"/>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346220" y="3219791"/>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082001" y="3219791"/>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9855" y="2401229"/>
              <a:ext cx="2127207" cy="1595406"/>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4234" y="2401229"/>
              <a:ext cx="2127207" cy="1595406"/>
            </a:xfrm>
            <a:prstGeom prst="rect">
              <a:avLst/>
            </a:prstGeom>
          </p:spPr>
        </p:pic>
        <p:pic>
          <p:nvPicPr>
            <p:cNvPr id="25" name="Picture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82" y="2401229"/>
              <a:ext cx="2127207" cy="1595406"/>
            </a:xfrm>
            <a:prstGeom prst="rect">
              <a:avLst/>
            </a:prstGeom>
          </p:spPr>
        </p:pic>
        <p:pic>
          <p:nvPicPr>
            <p:cNvPr id="26" name="Picture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2993" y="2401229"/>
              <a:ext cx="2127207" cy="1595406"/>
            </a:xfrm>
            <a:prstGeom prst="rect">
              <a:avLst/>
            </a:prstGeom>
          </p:spPr>
        </p:pic>
        <p:pic>
          <p:nvPicPr>
            <p:cNvPr id="27"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8613" y="2401229"/>
              <a:ext cx="2127207" cy="1595406"/>
            </a:xfrm>
            <a:prstGeom prst="rect">
              <a:avLst/>
            </a:prstGeom>
          </p:spPr>
        </p:pic>
        <p:pic>
          <p:nvPicPr>
            <p:cNvPr id="28" name="Picture 2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097" y="2401229"/>
              <a:ext cx="2127207" cy="1595406"/>
            </a:xfrm>
            <a:prstGeom prst="rect">
              <a:avLst/>
            </a:prstGeom>
          </p:spPr>
        </p:pic>
        <p:pic>
          <p:nvPicPr>
            <p:cNvPr id="29" name="Picture 2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476" y="2401229"/>
              <a:ext cx="2127207" cy="1595406"/>
            </a:xfrm>
            <a:prstGeom prst="rect">
              <a:avLst/>
            </a:prstGeom>
          </p:spPr>
        </p:pic>
        <p:cxnSp>
          <p:nvCxnSpPr>
            <p:cNvPr id="30" name="Straight Connector 29"/>
            <p:cNvCxnSpPr/>
            <p:nvPr/>
          </p:nvCxnSpPr>
          <p:spPr>
            <a:xfrm flipH="1">
              <a:off x="3116841" y="2160879"/>
              <a:ext cx="37560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384239" y="3881691"/>
            <a:ext cx="2703112" cy="523220"/>
          </a:xfrm>
          <a:prstGeom prst="rect">
            <a:avLst/>
          </a:prstGeom>
          <a:noFill/>
        </p:spPr>
        <p:txBody>
          <a:bodyPr wrap="none" rtlCol="0">
            <a:spAutoFit/>
          </a:bodyPr>
          <a:lstStyle/>
          <a:p>
            <a:r>
              <a:rPr lang="en-US" sz="2800" b="1" dirty="0" smtClean="0">
                <a:latin typeface="Source Sans Pro" panose="020B0503030403020204" pitchFamily="34" charset="0"/>
              </a:rPr>
              <a:t>Energy function</a:t>
            </a:r>
            <a:endParaRPr lang="en-US" sz="2800" b="1" dirty="0">
              <a:latin typeface="Source Sans Pro" panose="020B0503030403020204" pitchFamily="34" charset="0"/>
            </a:endParaRPr>
          </a:p>
        </p:txBody>
      </p:sp>
      <p:pic>
        <p:nvPicPr>
          <p:cNvPr id="45" name="Picture 44"/>
          <p:cNvPicPr>
            <a:picLocks noChangeAspect="1"/>
          </p:cNvPicPr>
          <p:nvPr/>
        </p:nvPicPr>
        <p:blipFill rotWithShape="1">
          <a:blip r:embed="rId11">
            <a:clrChange>
              <a:clrFrom>
                <a:srgbClr val="FFFFFF"/>
              </a:clrFrom>
              <a:clrTo>
                <a:srgbClr val="FFFFFF">
                  <a:alpha val="0"/>
                </a:srgbClr>
              </a:clrTo>
            </a:clrChange>
          </a:blip>
          <a:srcRect l="61406" t="13902" r="3118" b="10109"/>
          <a:stretch/>
        </p:blipFill>
        <p:spPr>
          <a:xfrm flipH="1">
            <a:off x="1677494" y="5083188"/>
            <a:ext cx="1062840" cy="1463040"/>
          </a:xfrm>
          <a:prstGeom prst="rect">
            <a:avLst/>
          </a:prstGeom>
        </p:spPr>
      </p:pic>
      <p:pic>
        <p:nvPicPr>
          <p:cNvPr id="46" name="Picture 45"/>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5840105" y="5083188"/>
            <a:ext cx="1031289" cy="1463040"/>
          </a:xfrm>
          <a:prstGeom prst="rect">
            <a:avLst/>
          </a:prstGeom>
        </p:spPr>
      </p:pic>
      <p:pic>
        <p:nvPicPr>
          <p:cNvPr id="47" name="Picture 46" descr="4051_optimized.png"/>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58" r="18024"/>
          <a:stretch/>
        </p:blipFill>
        <p:spPr>
          <a:xfrm>
            <a:off x="7216868" y="5083188"/>
            <a:ext cx="1073240" cy="1463040"/>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2862221" y="4503195"/>
                <a:ext cx="1451679"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𝑠𝑚𝑜𝑜𝑡h</m:t>
                          </m:r>
                        </m:sub>
                      </m:sSub>
                    </m:oMath>
                  </m:oMathPara>
                </a14:m>
                <a:endParaRPr lang="en-US" sz="28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862221" y="4503195"/>
                <a:ext cx="1451679"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553011" y="4503195"/>
                <a:ext cx="1045286"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𝑆𝑀𝐷</m:t>
                          </m:r>
                        </m:sub>
                      </m:sSub>
                    </m:oMath>
                  </m:oMathPara>
                </a14:m>
                <a:endParaRPr lang="en-US"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4553011" y="4503195"/>
                <a:ext cx="1045286"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475605" y="450319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2475605" y="4503195"/>
                <a:ext cx="534121"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935204" y="4503195"/>
                <a:ext cx="504882"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𝑬</m:t>
                      </m:r>
                    </m:oMath>
                  </m:oMathPara>
                </a14:m>
                <a:endParaRPr lang="en-US" sz="2800"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935204" y="4503195"/>
                <a:ext cx="504882"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1292581" y="450319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0" name="TextBox 39"/>
              <p:cNvSpPr txBox="1">
                <a:spLocks noRot="1" noChangeAspect="1" noMove="1" noResize="1" noEditPoints="1" noAdjustHandles="1" noChangeArrowheads="1" noChangeShapeType="1" noTextEdit="1"/>
              </p:cNvSpPr>
              <p:nvPr/>
            </p:nvSpPr>
            <p:spPr>
              <a:xfrm>
                <a:off x="1292581" y="4503195"/>
                <a:ext cx="534121"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166395" y="450319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1" name="TextBox 40"/>
              <p:cNvSpPr txBox="1">
                <a:spLocks noRot="1" noChangeAspect="1" noMove="1" noResize="1" noEditPoints="1" noAdjustHandles="1" noChangeArrowheads="1" noChangeShapeType="1" noTextEdit="1"/>
              </p:cNvSpPr>
              <p:nvPr/>
            </p:nvSpPr>
            <p:spPr>
              <a:xfrm>
                <a:off x="4166395" y="4503195"/>
                <a:ext cx="534121"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450792" y="450319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2" name="TextBox 41"/>
              <p:cNvSpPr txBox="1">
                <a:spLocks noRot="1" noChangeAspect="1" noMove="1" noResize="1" noEditPoints="1" noAdjustHandles="1" noChangeArrowheads="1" noChangeShapeType="1" noTextEdit="1"/>
              </p:cNvSpPr>
              <p:nvPr/>
            </p:nvSpPr>
            <p:spPr>
              <a:xfrm>
                <a:off x="5450792" y="4503195"/>
                <a:ext cx="534121" cy="523220"/>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744038" y="4503195"/>
                <a:ext cx="534121" cy="5232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US" sz="2800" dirty="0"/>
              </a:p>
            </p:txBody>
          </p:sp>
        </mc:Choice>
        <mc:Fallback xmlns="">
          <p:sp>
            <p:nvSpPr>
              <p:cNvPr id="43" name="TextBox 42"/>
              <p:cNvSpPr txBox="1">
                <a:spLocks noRot="1" noChangeAspect="1" noMove="1" noResize="1" noEditPoints="1" noAdjustHandles="1" noChangeArrowheads="1" noChangeShapeType="1" noTextEdit="1"/>
              </p:cNvSpPr>
              <p:nvPr/>
            </p:nvSpPr>
            <p:spPr>
              <a:xfrm>
                <a:off x="6744038" y="4503195"/>
                <a:ext cx="534121" cy="523220"/>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679197" y="4486588"/>
                <a:ext cx="943913" cy="55643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𝑝𝑛𝑡</m:t>
                          </m:r>
                        </m:sub>
                      </m:sSub>
                    </m:oMath>
                  </m:oMathPara>
                </a14:m>
                <a:endParaRPr lang="en-US" sz="2800" dirty="0"/>
              </a:p>
            </p:txBody>
          </p:sp>
        </mc:Choice>
        <mc:Fallback xmlns="">
          <p:sp>
            <p:nvSpPr>
              <p:cNvPr id="32" name="TextBox 31"/>
              <p:cNvSpPr txBox="1">
                <a:spLocks noRot="1" noChangeAspect="1" noMove="1" noResize="1" noEditPoints="1" noAdjustHandles="1" noChangeArrowheads="1" noChangeShapeType="1" noTextEdit="1"/>
              </p:cNvSpPr>
              <p:nvPr/>
            </p:nvSpPr>
            <p:spPr>
              <a:xfrm>
                <a:off x="1679197" y="4486588"/>
                <a:ext cx="943913" cy="556434"/>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837408" y="4486588"/>
                <a:ext cx="1054135" cy="55643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𝑝𝑎𝑖𝑟</m:t>
                          </m:r>
                        </m:sub>
                      </m:sSub>
                    </m:oMath>
                  </m:oMathPara>
                </a14:m>
                <a:endParaRPr lang="en-US"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5837408" y="4486588"/>
                <a:ext cx="1054135" cy="556434"/>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130655" y="4486203"/>
                <a:ext cx="1274773" cy="55720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𝑠𝑦𝑚𝑚</m:t>
                          </m:r>
                        </m:sub>
                      </m:sSub>
                    </m:oMath>
                  </m:oMathPara>
                </a14:m>
                <a:endParaRPr lang="en-US" sz="2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7130655" y="4486203"/>
                <a:ext cx="1274773" cy="557204"/>
              </a:xfrm>
              <a:prstGeom prst="rect">
                <a:avLst/>
              </a:prstGeom>
              <a:blipFill rotWithShape="0">
                <a:blip r:embed="rId26"/>
                <a:stretch>
                  <a:fillRect/>
                </a:stretch>
              </a:blipFill>
            </p:spPr>
            <p:txBody>
              <a:bodyPr/>
              <a:lstStyle/>
              <a:p>
                <a:r>
                  <a:rPr lang="en-US">
                    <a:noFill/>
                  </a:rPr>
                  <a:t> </a:t>
                </a:r>
              </a:p>
            </p:txBody>
          </p:sp>
        </mc:Fallback>
      </mc:AlternateContent>
      <p:cxnSp>
        <p:nvCxnSpPr>
          <p:cNvPr id="49" name="Straight Connector 48"/>
          <p:cNvCxnSpPr/>
          <p:nvPr/>
        </p:nvCxnSpPr>
        <p:spPr>
          <a:xfrm>
            <a:off x="453209" y="4383700"/>
            <a:ext cx="2565173"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1679197" y="4490583"/>
            <a:ext cx="6610910" cy="2103120"/>
            <a:chOff x="1679197" y="4490583"/>
            <a:chExt cx="6610910" cy="2103120"/>
          </a:xfrm>
        </p:grpSpPr>
        <p:sp>
          <p:nvSpPr>
            <p:cNvPr id="5" name="Rounded Rectangle 4"/>
            <p:cNvSpPr/>
            <p:nvPr/>
          </p:nvSpPr>
          <p:spPr>
            <a:xfrm>
              <a:off x="1679197" y="4490583"/>
              <a:ext cx="2560320" cy="2103120"/>
            </a:xfrm>
            <a:prstGeom prst="roundRect">
              <a:avLst>
                <a:gd name="adj" fmla="val 3773"/>
              </a:avLst>
            </a:prstGeom>
            <a:noFill/>
            <a:ln w="2222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4597584" y="4490583"/>
              <a:ext cx="3692523" cy="2103120"/>
            </a:xfrm>
            <a:prstGeom prst="roundRect">
              <a:avLst>
                <a:gd name="adj" fmla="val 3773"/>
              </a:avLst>
            </a:prstGeom>
            <a:noFill/>
            <a:ln w="22225">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037962" y="6225857"/>
              <a:ext cx="993413" cy="307777"/>
            </a:xfrm>
            <a:prstGeom prst="rect">
              <a:avLst/>
            </a:prstGeom>
            <a:noFill/>
          </p:spPr>
          <p:txBody>
            <a:bodyPr wrap="none" rtlCol="0">
              <a:spAutoFit/>
            </a:bodyPr>
            <a:lstStyle/>
            <a:p>
              <a:r>
                <a:rPr lang="en-US" sz="1400" dirty="0" smtClean="0">
                  <a:solidFill>
                    <a:srgbClr val="00B050"/>
                  </a:solidFill>
                  <a:latin typeface="Source Sans Pro" panose="020B0503030403020204" pitchFamily="34" charset="0"/>
                </a:rPr>
                <a:t>Point-level</a:t>
              </a:r>
              <a:endParaRPr lang="en-US" sz="1400" dirty="0">
                <a:solidFill>
                  <a:srgbClr val="00B050"/>
                </a:solidFill>
                <a:latin typeface="Source Sans Pro" panose="020B0503030403020204" pitchFamily="34" charset="0"/>
              </a:endParaRPr>
            </a:p>
          </p:txBody>
        </p:sp>
        <p:sp>
          <p:nvSpPr>
            <p:cNvPr id="50" name="TextBox 49"/>
            <p:cNvSpPr txBox="1"/>
            <p:nvPr/>
          </p:nvSpPr>
          <p:spPr>
            <a:xfrm>
              <a:off x="4777189" y="6225856"/>
              <a:ext cx="903452" cy="307777"/>
            </a:xfrm>
            <a:prstGeom prst="rect">
              <a:avLst/>
            </a:prstGeom>
            <a:noFill/>
          </p:spPr>
          <p:txBody>
            <a:bodyPr wrap="none" rtlCol="0">
              <a:spAutoFit/>
            </a:bodyPr>
            <a:lstStyle/>
            <a:p>
              <a:r>
                <a:rPr lang="en-US" sz="1400" dirty="0" smtClean="0">
                  <a:solidFill>
                    <a:schemeClr val="accent6">
                      <a:lumMod val="75000"/>
                    </a:schemeClr>
                  </a:solidFill>
                  <a:latin typeface="Source Sans Pro" panose="020B0503030403020204" pitchFamily="34" charset="0"/>
                </a:rPr>
                <a:t>Part-level</a:t>
              </a:r>
              <a:endParaRPr lang="en-US" sz="1400" dirty="0">
                <a:solidFill>
                  <a:schemeClr val="accent6">
                    <a:lumMod val="75000"/>
                  </a:schemeClr>
                </a:solidFill>
                <a:latin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617150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grpSp>
        <p:nvGrpSpPr>
          <p:cNvPr id="3" name="Group 2"/>
          <p:cNvGrpSpPr/>
          <p:nvPr/>
        </p:nvGrpSpPr>
        <p:grpSpPr>
          <a:xfrm>
            <a:off x="533366" y="1118209"/>
            <a:ext cx="8077269" cy="1902645"/>
            <a:chOff x="-493282" y="1401536"/>
            <a:chExt cx="9713482" cy="2288065"/>
          </a:xfrm>
        </p:grpSpPr>
        <p:sp>
          <p:nvSpPr>
            <p:cNvPr id="6" name="Rounded Rectangle 5"/>
            <p:cNvSpPr/>
            <p:nvPr/>
          </p:nvSpPr>
          <p:spPr bwMode="auto">
            <a:xfrm>
              <a:off x="7772285" y="1401536"/>
              <a:ext cx="1121127" cy="1684905"/>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2709834" y="1401536"/>
              <a:ext cx="4604942" cy="1684906"/>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2645025" y="3134416"/>
              <a:ext cx="968103" cy="55518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Labels &amp;</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Orientations</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Prediction</a:t>
              </a:r>
              <a:endParaRPr lang="en-US" sz="800" dirty="0">
                <a:latin typeface="Arial" panose="020B0604020202020204" pitchFamily="34" charset="0"/>
                <a:cs typeface="Arial" panose="020B0604020202020204" pitchFamily="34" charset="0"/>
              </a:endParaRPr>
            </a:p>
          </p:txBody>
        </p:sp>
        <p:sp>
          <p:nvSpPr>
            <p:cNvPr id="9" name="TextBox 8"/>
            <p:cNvSpPr txBox="1"/>
            <p:nvPr/>
          </p:nvSpPr>
          <p:spPr>
            <a:xfrm>
              <a:off x="6473707" y="3134416"/>
              <a:ext cx="837018" cy="55518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172703" y="3134416"/>
              <a:ext cx="910271" cy="40713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3868806" y="3134416"/>
              <a:ext cx="989308" cy="40713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sp>
          <p:nvSpPr>
            <p:cNvPr id="14" name="TextBox 13"/>
            <p:cNvSpPr txBox="1"/>
            <p:nvPr/>
          </p:nvSpPr>
          <p:spPr>
            <a:xfrm>
              <a:off x="7895066" y="3134416"/>
              <a:ext cx="875572" cy="259087"/>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70327" y="3134416"/>
              <a:ext cx="825451" cy="259087"/>
            </a:xfrm>
            <a:prstGeom prst="rect">
              <a:avLst/>
            </a:prstGeom>
            <a:noFill/>
          </p:spPr>
          <p:txBody>
            <a:bodyPr wrap="none" rtlCol="0">
              <a:spAutoFit/>
            </a:bodyPr>
            <a:lstStyle/>
            <a:p>
              <a:r>
                <a:rPr lang="en-US" sz="800" b="1" dirty="0" smtClean="0">
                  <a:latin typeface="Arial" panose="020B0604020202020204" pitchFamily="34" charset="0"/>
                  <a:cs typeface="Arial" panose="020B0604020202020204" pitchFamily="34" charset="0"/>
                </a:rPr>
                <a:t>Input Data</a:t>
              </a:r>
              <a:endParaRPr lang="en-US" sz="800" b="1" dirty="0">
                <a:latin typeface="Arial" panose="020B0604020202020204" pitchFamily="34" charset="0"/>
                <a:cs typeface="Arial" panose="020B0604020202020204" pitchFamily="34" charset="0"/>
              </a:endParaRPr>
            </a:p>
          </p:txBody>
        </p:sp>
        <p:sp>
          <p:nvSpPr>
            <p:cNvPr id="16" name="TextBox 15"/>
            <p:cNvSpPr txBox="1"/>
            <p:nvPr/>
          </p:nvSpPr>
          <p:spPr>
            <a:xfrm>
              <a:off x="1399805" y="3134416"/>
              <a:ext cx="869789" cy="259087"/>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61044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87466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236373"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403103"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346220"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08200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9855" y="1439780"/>
              <a:ext cx="2127207" cy="1595406"/>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4234" y="1439780"/>
              <a:ext cx="2127207" cy="1595406"/>
            </a:xfrm>
            <a:prstGeom prst="rect">
              <a:avLst/>
            </a:prstGeom>
          </p:spPr>
        </p:pic>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82" y="1439780"/>
              <a:ext cx="2127207" cy="1595406"/>
            </a:xfrm>
            <a:prstGeom prst="rect">
              <a:avLst/>
            </a:prstGeom>
          </p:spPr>
        </p:pic>
        <p:pic>
          <p:nvPicPr>
            <p:cNvPr id="26" name="Picture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2993" y="1439780"/>
              <a:ext cx="2127207" cy="1595406"/>
            </a:xfrm>
            <a:prstGeom prst="rect">
              <a:avLst/>
            </a:prstGeom>
          </p:spPr>
        </p:pic>
        <p:pic>
          <p:nvPicPr>
            <p:cNvPr id="27" name="Picture 2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8613" y="1439780"/>
              <a:ext cx="2127207" cy="1595406"/>
            </a:xfrm>
            <a:prstGeom prst="rect">
              <a:avLst/>
            </a:prstGeom>
          </p:spPr>
        </p:pic>
        <p:pic>
          <p:nvPicPr>
            <p:cNvPr id="28" name="Picture 2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097" y="1439780"/>
              <a:ext cx="2127207" cy="1595406"/>
            </a:xfrm>
            <a:prstGeom prst="rect">
              <a:avLst/>
            </a:prstGeom>
          </p:spPr>
        </p:pic>
        <p:pic>
          <p:nvPicPr>
            <p:cNvPr id="29" name="Picture 2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476" y="1439780"/>
              <a:ext cx="2127207" cy="1595406"/>
            </a:xfrm>
            <a:prstGeom prst="rect">
              <a:avLst/>
            </a:prstGeom>
          </p:spPr>
        </p:pic>
      </p:grpSp>
      <p:pic>
        <p:nvPicPr>
          <p:cNvPr id="31" name="Picture 3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2762" cy="3737073"/>
          </a:xfrm>
          <a:prstGeom prst="rect">
            <a:avLst/>
          </a:prstGeom>
        </p:spPr>
      </p:pic>
      <p:sp>
        <p:nvSpPr>
          <p:cNvPr id="32" name="Rectangle 31"/>
          <p:cNvSpPr/>
          <p:nvPr/>
        </p:nvSpPr>
        <p:spPr>
          <a:xfrm>
            <a:off x="2156346" y="1077657"/>
            <a:ext cx="6234619"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35" name="Straight Arrow Connector 34"/>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36" name="Straight Connector 35"/>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63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grpSp>
        <p:nvGrpSpPr>
          <p:cNvPr id="3" name="Group 2"/>
          <p:cNvGrpSpPr/>
          <p:nvPr/>
        </p:nvGrpSpPr>
        <p:grpSpPr>
          <a:xfrm>
            <a:off x="533366" y="1118209"/>
            <a:ext cx="8077269" cy="1902645"/>
            <a:chOff x="-493282" y="1401536"/>
            <a:chExt cx="9713482" cy="2288065"/>
          </a:xfrm>
        </p:grpSpPr>
        <p:sp>
          <p:nvSpPr>
            <p:cNvPr id="6" name="Rounded Rectangle 5"/>
            <p:cNvSpPr/>
            <p:nvPr/>
          </p:nvSpPr>
          <p:spPr bwMode="auto">
            <a:xfrm>
              <a:off x="7772285" y="1401536"/>
              <a:ext cx="1121127" cy="1684905"/>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2709834" y="1401536"/>
              <a:ext cx="4604942" cy="1684906"/>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2645025" y="3134416"/>
              <a:ext cx="968103" cy="55518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Labels &amp;</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Orientations</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Prediction</a:t>
              </a:r>
              <a:endParaRPr lang="en-US" sz="800" dirty="0">
                <a:latin typeface="Arial" panose="020B0604020202020204" pitchFamily="34" charset="0"/>
                <a:cs typeface="Arial" panose="020B0604020202020204" pitchFamily="34" charset="0"/>
              </a:endParaRPr>
            </a:p>
          </p:txBody>
        </p:sp>
        <p:sp>
          <p:nvSpPr>
            <p:cNvPr id="9" name="TextBox 8"/>
            <p:cNvSpPr txBox="1"/>
            <p:nvPr/>
          </p:nvSpPr>
          <p:spPr>
            <a:xfrm>
              <a:off x="6473707" y="3134416"/>
              <a:ext cx="837018" cy="55518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172703" y="3134416"/>
              <a:ext cx="910271" cy="40713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3868806" y="3134416"/>
              <a:ext cx="989308" cy="40713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sp>
          <p:nvSpPr>
            <p:cNvPr id="14" name="TextBox 13"/>
            <p:cNvSpPr txBox="1"/>
            <p:nvPr/>
          </p:nvSpPr>
          <p:spPr>
            <a:xfrm>
              <a:off x="7895066" y="3134416"/>
              <a:ext cx="875572" cy="259087"/>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70327" y="3134416"/>
              <a:ext cx="796536" cy="259087"/>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1366069" y="3134416"/>
              <a:ext cx="937260" cy="259087"/>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Initialization</a:t>
              </a:r>
              <a:endParaRPr lang="en-US" sz="800" b="1"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61044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87466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236373"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403103"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346220"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08200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9855" y="1439780"/>
              <a:ext cx="2127207" cy="1595406"/>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4234" y="1439780"/>
              <a:ext cx="2127207" cy="1595406"/>
            </a:xfrm>
            <a:prstGeom prst="rect">
              <a:avLst/>
            </a:prstGeom>
          </p:spPr>
        </p:pic>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82" y="1439780"/>
              <a:ext cx="2127207" cy="1595406"/>
            </a:xfrm>
            <a:prstGeom prst="rect">
              <a:avLst/>
            </a:prstGeom>
          </p:spPr>
        </p:pic>
        <p:pic>
          <p:nvPicPr>
            <p:cNvPr id="26" name="Picture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2993" y="1439780"/>
              <a:ext cx="2127207" cy="1595406"/>
            </a:xfrm>
            <a:prstGeom prst="rect">
              <a:avLst/>
            </a:prstGeom>
          </p:spPr>
        </p:pic>
        <p:pic>
          <p:nvPicPr>
            <p:cNvPr id="27" name="Picture 2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8613" y="1439780"/>
              <a:ext cx="2127207" cy="1595406"/>
            </a:xfrm>
            <a:prstGeom prst="rect">
              <a:avLst/>
            </a:prstGeom>
          </p:spPr>
        </p:pic>
        <p:pic>
          <p:nvPicPr>
            <p:cNvPr id="28" name="Picture 2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097" y="1439780"/>
              <a:ext cx="2127207" cy="1595406"/>
            </a:xfrm>
            <a:prstGeom prst="rect">
              <a:avLst/>
            </a:prstGeom>
          </p:spPr>
        </p:pic>
        <p:pic>
          <p:nvPicPr>
            <p:cNvPr id="29" name="Picture 2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476" y="1439780"/>
              <a:ext cx="2127207" cy="1595406"/>
            </a:xfrm>
            <a:prstGeom prst="rect">
              <a:avLst/>
            </a:prstGeom>
          </p:spPr>
        </p:pic>
      </p:grpSp>
      <p:sp>
        <p:nvSpPr>
          <p:cNvPr id="32" name="Rectangle 31"/>
          <p:cNvSpPr/>
          <p:nvPr/>
        </p:nvSpPr>
        <p:spPr>
          <a:xfrm>
            <a:off x="3154923" y="1077657"/>
            <a:ext cx="5236042"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085192" y="1230699"/>
            <a:ext cx="1084252"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sp>
        <p:nvSpPr>
          <p:cNvPr id="49" name="TextBox 48"/>
          <p:cNvSpPr txBox="1"/>
          <p:nvPr/>
        </p:nvSpPr>
        <p:spPr>
          <a:xfrm>
            <a:off x="5393791" y="6085875"/>
            <a:ext cx="1518364" cy="369332"/>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Initialization</a:t>
            </a:r>
            <a:endParaRPr lang="en-US" b="1" dirty="0">
              <a:latin typeface="Arial" panose="020B0604020202020204" pitchFamily="34" charset="0"/>
              <a:cs typeface="Arial" panose="020B0604020202020204" pitchFamily="34" charset="0"/>
            </a:endParaRPr>
          </a:p>
        </p:txBody>
      </p:sp>
      <p:sp>
        <p:nvSpPr>
          <p:cNvPr id="50" name="TextBox 49"/>
          <p:cNvSpPr txBox="1"/>
          <p:nvPr/>
        </p:nvSpPr>
        <p:spPr>
          <a:xfrm>
            <a:off x="1877924" y="3611853"/>
            <a:ext cx="1276953" cy="400110"/>
          </a:xfrm>
          <a:prstGeom prst="rect">
            <a:avLst/>
          </a:prstGeom>
          <a:noFill/>
        </p:spPr>
        <p:txBody>
          <a:bodyPr wrap="none" rtlCol="0" anchor="ctr">
            <a:spAutoFit/>
          </a:bodyPr>
          <a:lstStyle/>
          <a:p>
            <a:pPr lvl="0" algn="ctr" defTabSz="914400" eaLnBrk="0" fontAlgn="base" hangingPunct="0">
              <a:spcBef>
                <a:spcPct val="0"/>
              </a:spcBef>
              <a:spcAft>
                <a:spcPct val="0"/>
              </a:spcAft>
            </a:pPr>
            <a:r>
              <a:rPr lang="en-US" altLang="en-US" sz="2000" dirty="0" smtClean="0">
                <a:latin typeface="Source Sans Pro" panose="020B0503030403020204" pitchFamily="34" charset="0"/>
              </a:rPr>
              <a:t>Clustering</a:t>
            </a:r>
            <a:endParaRPr lang="en-US" altLang="en-US" sz="2000" dirty="0">
              <a:latin typeface="Source Sans Pro" panose="020B0503030403020204" pitchFamily="34" charset="0"/>
            </a:endParaRPr>
          </a:p>
        </p:txBody>
      </p:sp>
      <p:cxnSp>
        <p:nvCxnSpPr>
          <p:cNvPr id="38" name="Straight Arrow Connector 37"/>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39" name="Straight Arrow Connector 38"/>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40" name="Straight Connector 39"/>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388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sp>
        <p:nvSpPr>
          <p:cNvPr id="6" name="Rounded Rectangle 5"/>
          <p:cNvSpPr/>
          <p:nvPr/>
        </p:nvSpPr>
        <p:spPr bwMode="auto">
          <a:xfrm>
            <a:off x="7406618" y="1118210"/>
            <a:ext cx="932276" cy="1401086"/>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3196925" y="1118210"/>
            <a:ext cx="3829250" cy="1401087"/>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3123797" y="2559190"/>
            <a:ext cx="843501" cy="461665"/>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Part Labels &amp;</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Orientations</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Prediction</a:t>
            </a:r>
            <a:endParaRPr lang="en-US" sz="800" b="1" dirty="0">
              <a:latin typeface="Arial" panose="020B0604020202020204" pitchFamily="34" charset="0"/>
              <a:cs typeface="Arial" panose="020B0604020202020204" pitchFamily="34" charset="0"/>
            </a:endParaRPr>
          </a:p>
        </p:txBody>
      </p:sp>
      <p:sp>
        <p:nvSpPr>
          <p:cNvPr id="9" name="TextBox 8"/>
          <p:cNvSpPr txBox="1"/>
          <p:nvPr/>
        </p:nvSpPr>
        <p:spPr>
          <a:xfrm>
            <a:off x="6326782" y="2559190"/>
            <a:ext cx="696024"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244929" y="2559190"/>
            <a:ext cx="756938"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4160671" y="2559190"/>
            <a:ext cx="822661"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sp>
        <p:nvSpPr>
          <p:cNvPr id="14" name="TextBox 13"/>
          <p:cNvSpPr txBox="1"/>
          <p:nvPr/>
        </p:nvSpPr>
        <p:spPr>
          <a:xfrm>
            <a:off x="7508717" y="2559190"/>
            <a:ext cx="728084"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085192" y="2559190"/>
            <a:ext cx="662361"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107567" y="2559190"/>
            <a:ext cx="723275" cy="21544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9458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997092"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1294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099624"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894561"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843296"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7558" y="1150012"/>
            <a:ext cx="1768884" cy="1326663"/>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8955" y="1150012"/>
            <a:ext cx="1768884" cy="1326663"/>
          </a:xfrm>
          <a:prstGeom prst="rect">
            <a:avLst/>
          </a:prstGeom>
        </p:spPr>
      </p:pic>
      <p:pic>
        <p:nvPicPr>
          <p:cNvPr id="25" name="Picture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366" y="1150012"/>
            <a:ext cx="1768884" cy="1326663"/>
          </a:xfrm>
          <a:prstGeom prst="rect">
            <a:avLst/>
          </a:prstGeom>
        </p:spPr>
      </p:pic>
      <p:pic>
        <p:nvPicPr>
          <p:cNvPr id="26" name="Picture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1751" y="1150012"/>
            <a:ext cx="1768884" cy="1326663"/>
          </a:xfrm>
          <a:prstGeom prst="rect">
            <a:avLst/>
          </a:prstGeom>
        </p:spPr>
      </p:pic>
      <p:pic>
        <p:nvPicPr>
          <p:cNvPr id="27"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353" y="1150012"/>
            <a:ext cx="1768884" cy="1326663"/>
          </a:xfrm>
          <a:prstGeom prst="rect">
            <a:avLst/>
          </a:prstGeom>
        </p:spPr>
      </p:pic>
      <p:pic>
        <p:nvPicPr>
          <p:cNvPr id="28" name="Picture 2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4763" y="1150012"/>
            <a:ext cx="1768884" cy="1326663"/>
          </a:xfrm>
          <a:prstGeom prst="rect">
            <a:avLst/>
          </a:prstGeom>
        </p:spPr>
      </p:pic>
      <p:pic>
        <p:nvPicPr>
          <p:cNvPr id="29" name="Picture 2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6161" y="1150012"/>
            <a:ext cx="1768884" cy="1326663"/>
          </a:xfrm>
          <a:prstGeom prst="rect">
            <a:avLst/>
          </a:prstGeom>
        </p:spPr>
      </p:pic>
      <p:sp>
        <p:nvSpPr>
          <p:cNvPr id="36" name="Rounded Rectangle 35"/>
          <p:cNvSpPr/>
          <p:nvPr/>
        </p:nvSpPr>
        <p:spPr bwMode="auto">
          <a:xfrm>
            <a:off x="4239720" y="1118210"/>
            <a:ext cx="3134587" cy="1902644"/>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4" name="Rectangle 33"/>
          <p:cNvSpPr/>
          <p:nvPr/>
        </p:nvSpPr>
        <p:spPr>
          <a:xfrm>
            <a:off x="1085192" y="1230699"/>
            <a:ext cx="2071158"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070855" y="1077657"/>
            <a:ext cx="1320110"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bwMode="auto">
          <a:xfrm>
            <a:off x="3196925" y="1118210"/>
            <a:ext cx="3829250" cy="1401087"/>
          </a:xfrm>
          <a:prstGeom prst="roundRect">
            <a:avLst>
              <a:gd name="adj" fmla="val 4570"/>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pic>
        <p:nvPicPr>
          <p:cNvPr id="39" name="Picture 3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sp>
        <p:nvSpPr>
          <p:cNvPr id="60" name="TextBox 59"/>
          <p:cNvSpPr txBox="1"/>
          <p:nvPr/>
        </p:nvSpPr>
        <p:spPr>
          <a:xfrm>
            <a:off x="1679150" y="3304077"/>
            <a:ext cx="1674497" cy="1015663"/>
          </a:xfrm>
          <a:prstGeom prst="rect">
            <a:avLst/>
          </a:prstGeom>
          <a:noFill/>
        </p:spPr>
        <p:txBody>
          <a:bodyPr wrap="none" rtlCol="0" anchor="ctr">
            <a:spAutoFit/>
          </a:bodyPr>
          <a:lstStyle/>
          <a:p>
            <a:pPr lvl="0" algn="ctr" defTabSz="914400" eaLnBrk="0" fontAlgn="base" hangingPunct="0">
              <a:spcBef>
                <a:spcPct val="0"/>
              </a:spcBef>
              <a:spcAft>
                <a:spcPct val="0"/>
              </a:spcAft>
            </a:pPr>
            <a:r>
              <a:rPr lang="en-US" altLang="en-US" sz="2000" dirty="0" smtClean="0">
                <a:latin typeface="Source Sans Pro" panose="020B0503030403020204" pitchFamily="34" charset="0"/>
              </a:rPr>
              <a:t>Conditional</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Random Field</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(CRF)</a:t>
            </a:r>
            <a:endParaRPr lang="en-US" altLang="en-US" sz="2000" dirty="0">
              <a:latin typeface="Source Sans Pro" panose="020B0503030403020204" pitchFamily="34" charset="0"/>
            </a:endParaRPr>
          </a:p>
        </p:txBody>
      </p:sp>
      <p:pic>
        <p:nvPicPr>
          <p:cNvPr id="67" name="Picture 66"/>
          <p:cNvPicPr>
            <a:picLocks noChangeAspect="1"/>
          </p:cNvPicPr>
          <p:nvPr/>
        </p:nvPicPr>
        <p:blipFill rotWithShape="1">
          <a:blip r:embed="rId11">
            <a:clrChange>
              <a:clrFrom>
                <a:srgbClr val="FFFFFF"/>
              </a:clrFrom>
              <a:clrTo>
                <a:srgbClr val="FFFFFF">
                  <a:alpha val="0"/>
                </a:srgbClr>
              </a:clrTo>
            </a:clrChange>
          </a:blip>
          <a:srcRect l="61406" t="13902" r="3118" b="10109"/>
          <a:stretch/>
        </p:blipFill>
        <p:spPr>
          <a:xfrm flipH="1">
            <a:off x="532921" y="3576381"/>
            <a:ext cx="672541" cy="925778"/>
          </a:xfrm>
          <a:prstGeom prst="rect">
            <a:avLst/>
          </a:prstGeom>
        </p:spPr>
      </p:pic>
      <p:pic>
        <p:nvPicPr>
          <p:cNvPr id="68" name="Picture 67"/>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1614712" y="5509440"/>
            <a:ext cx="598195" cy="848630"/>
          </a:xfrm>
          <a:prstGeom prst="rect">
            <a:avLst/>
          </a:prstGeom>
        </p:spPr>
      </p:pic>
      <p:pic>
        <p:nvPicPr>
          <p:cNvPr id="69" name="Picture 68" descr="4051_optimized.png"/>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58" r="18024"/>
          <a:stretch/>
        </p:blipFill>
        <p:spPr>
          <a:xfrm>
            <a:off x="2786738" y="5509440"/>
            <a:ext cx="622529" cy="848630"/>
          </a:xfrm>
          <a:prstGeom prst="rect">
            <a:avLst/>
          </a:prstGeom>
        </p:spPr>
      </p:pic>
      <mc:AlternateContent xmlns:mc="http://schemas.openxmlformats.org/markup-compatibility/2006" xmlns:a14="http://schemas.microsoft.com/office/drawing/2010/main">
        <mc:Choice Requires="a14">
          <p:sp>
            <p:nvSpPr>
              <p:cNvPr id="70" name="TextBox 69"/>
              <p:cNvSpPr txBox="1"/>
              <p:nvPr/>
            </p:nvSpPr>
            <p:spPr>
              <a:xfrm>
                <a:off x="1438583" y="4418166"/>
                <a:ext cx="1285865"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85000"/>
                                </a:schemeClr>
                              </a:solidFill>
                              <a:latin typeface="Cambria Math" panose="02040503050406030204" pitchFamily="18" charset="0"/>
                            </a:rPr>
                          </m:ctrlPr>
                        </m:sSubPr>
                        <m:e>
                          <m:r>
                            <a:rPr lang="en-US" sz="2400" b="0" i="1" smtClean="0">
                              <a:solidFill>
                                <a:schemeClr val="bg1">
                                  <a:lumMod val="85000"/>
                                </a:schemeClr>
                              </a:solidFill>
                              <a:latin typeface="Cambria Math" panose="02040503050406030204" pitchFamily="18" charset="0"/>
                            </a:rPr>
                            <m:t>𝐸</m:t>
                          </m:r>
                        </m:e>
                        <m:sub>
                          <m:r>
                            <a:rPr lang="en-US" sz="2400" b="0" i="1" smtClean="0">
                              <a:solidFill>
                                <a:schemeClr val="bg1">
                                  <a:lumMod val="85000"/>
                                </a:schemeClr>
                              </a:solidFill>
                              <a:latin typeface="Cambria Math" panose="02040503050406030204" pitchFamily="18" charset="0"/>
                            </a:rPr>
                            <m:t>𝑠𝑚𝑜𝑜𝑡h</m:t>
                          </m:r>
                        </m:sub>
                      </m:sSub>
                    </m:oMath>
                  </m:oMathPara>
                </a14:m>
                <a:endParaRPr lang="en-US" sz="2400" dirty="0">
                  <a:solidFill>
                    <a:schemeClr val="bg1">
                      <a:lumMod val="85000"/>
                    </a:schemeClr>
                  </a:solidFill>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1438583" y="4418166"/>
                <a:ext cx="1285865" cy="461665"/>
              </a:xfrm>
              <a:prstGeom prst="rect">
                <a:avLst/>
              </a:prstGeom>
              <a:blipFill rotWithShape="0">
                <a:blip r:embed="rId16"/>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2876733" y="4418166"/>
                <a:ext cx="919739"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85000"/>
                                </a:schemeClr>
                              </a:solidFill>
                              <a:latin typeface="Cambria Math" panose="02040503050406030204" pitchFamily="18" charset="0"/>
                            </a:rPr>
                          </m:ctrlPr>
                        </m:sSubPr>
                        <m:e>
                          <m:r>
                            <a:rPr lang="en-US" sz="2400" b="0" i="1" smtClean="0">
                              <a:solidFill>
                                <a:schemeClr val="bg1">
                                  <a:lumMod val="85000"/>
                                </a:schemeClr>
                              </a:solidFill>
                              <a:latin typeface="Cambria Math" panose="02040503050406030204" pitchFamily="18" charset="0"/>
                            </a:rPr>
                            <m:t>𝐸</m:t>
                          </m:r>
                        </m:e>
                        <m:sub>
                          <m:r>
                            <a:rPr lang="en-US" sz="2400" b="0" i="1" smtClean="0">
                              <a:solidFill>
                                <a:schemeClr val="bg1">
                                  <a:lumMod val="85000"/>
                                </a:schemeClr>
                              </a:solidFill>
                              <a:latin typeface="Cambria Math" panose="02040503050406030204" pitchFamily="18" charset="0"/>
                            </a:rPr>
                            <m:t>𝑆𝑀𝐷</m:t>
                          </m:r>
                        </m:sub>
                      </m:sSub>
                    </m:oMath>
                  </m:oMathPara>
                </a14:m>
                <a:endParaRPr lang="en-US" sz="2400" dirty="0">
                  <a:solidFill>
                    <a:schemeClr val="bg1">
                      <a:lumMod val="85000"/>
                    </a:schemeClr>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2876733" y="4418166"/>
                <a:ext cx="919739" cy="461665"/>
              </a:xfrm>
              <a:prstGeom prst="rect">
                <a:avLst/>
              </a:prstGeom>
              <a:blipFill rotWithShape="0">
                <a:blip r:embed="rId17"/>
                <a:stretch>
                  <a:fillRect l="-1325"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1126841"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85000"/>
                            </a:schemeClr>
                          </a:solidFill>
                          <a:latin typeface="Cambria Math" panose="02040503050406030204" pitchFamily="18" charset="0"/>
                        </a:rPr>
                        <m:t>+</m:t>
                      </m:r>
                    </m:oMath>
                  </m:oMathPara>
                </a14:m>
                <a:endParaRPr lang="en-US" sz="2400" dirty="0">
                  <a:solidFill>
                    <a:schemeClr val="bg1">
                      <a:lumMod val="85000"/>
                    </a:schemeClr>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1126841" y="4418166"/>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553366"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85000"/>
                            </a:schemeClr>
                          </a:solidFill>
                          <a:latin typeface="Cambria Math" panose="02040503050406030204" pitchFamily="18" charset="0"/>
                        </a:rPr>
                        <m:t>+</m:t>
                      </m:r>
                    </m:oMath>
                  </m:oMathPara>
                </a14:m>
                <a:endParaRPr lang="en-US" sz="2400" dirty="0">
                  <a:solidFill>
                    <a:schemeClr val="bg1">
                      <a:lumMod val="85000"/>
                    </a:schemeClr>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2553366" y="4418166"/>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126841" y="4985874"/>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m:t>
                      </m:r>
                    </m:oMath>
                  </m:oMathPara>
                </a14:m>
                <a:endParaRPr lang="en-US" sz="2400" b="1" dirty="0"/>
              </a:p>
            </p:txBody>
          </p:sp>
        </mc:Choice>
        <mc:Fallback xmlns="">
          <p:sp>
            <p:nvSpPr>
              <p:cNvPr id="74" name="TextBox 73"/>
              <p:cNvSpPr txBox="1">
                <a:spLocks noRot="1" noChangeAspect="1" noMove="1" noResize="1" noEditPoints="1" noAdjustHandles="1" noChangeArrowheads="1" noChangeShapeType="1" noTextEdit="1"/>
              </p:cNvSpPr>
              <p:nvPr/>
            </p:nvSpPr>
            <p:spPr>
              <a:xfrm>
                <a:off x="1126841" y="4985874"/>
                <a:ext cx="482824" cy="461665"/>
              </a:xfrm>
              <a:prstGeom prst="rect">
                <a:avLst/>
              </a:prstGeom>
              <a:blipFill rotWithShape="0">
                <a:blip r:embed="rId19"/>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2217957" y="4985874"/>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75000"/>
                            </a:schemeClr>
                          </a:solidFill>
                          <a:latin typeface="Cambria Math" panose="02040503050406030204" pitchFamily="18" charset="0"/>
                        </a:rPr>
                        <m:t>+</m:t>
                      </m:r>
                    </m:oMath>
                  </m:oMathPara>
                </a14:m>
                <a:endParaRPr lang="en-US" sz="2400" dirty="0">
                  <a:solidFill>
                    <a:schemeClr val="bg1">
                      <a:lumMod val="75000"/>
                    </a:schemeClr>
                  </a:solidFill>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2217957" y="4985874"/>
                <a:ext cx="482824" cy="461665"/>
              </a:xfrm>
              <a:prstGeom prst="rect">
                <a:avLst/>
              </a:prstGeom>
              <a:blipFill rotWithShape="0">
                <a:blip r:embed="rId20"/>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445070" y="4404155"/>
                <a:ext cx="848246" cy="49475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𝒑𝒏𝒕</m:t>
                          </m:r>
                        </m:sub>
                      </m:sSub>
                    </m:oMath>
                  </m:oMathPara>
                </a14:m>
                <a:endParaRPr lang="en-US" sz="2400" b="1" dirty="0"/>
              </a:p>
            </p:txBody>
          </p:sp>
        </mc:Choice>
        <mc:Fallback xmlns="">
          <p:sp>
            <p:nvSpPr>
              <p:cNvPr id="76" name="TextBox 75"/>
              <p:cNvSpPr txBox="1">
                <a:spLocks noRot="1" noChangeAspect="1" noMove="1" noResize="1" noEditPoints="1" noAdjustHandles="1" noChangeArrowheads="1" noChangeShapeType="1" noTextEdit="1"/>
              </p:cNvSpPr>
              <p:nvPr/>
            </p:nvSpPr>
            <p:spPr>
              <a:xfrm>
                <a:off x="445070" y="4404155"/>
                <a:ext cx="848246" cy="494751"/>
              </a:xfrm>
              <a:prstGeom prst="rect">
                <a:avLst/>
              </a:prstGeom>
              <a:blipFill rotWithShape="0">
                <a:blip r:embed="rId21"/>
                <a:stretch>
                  <a:fillRect l="-1439"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1438393" y="4971863"/>
                <a:ext cx="950837" cy="49475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𝒑𝒂𝒊𝒓</m:t>
                          </m:r>
                        </m:sub>
                      </m:sSub>
                    </m:oMath>
                  </m:oMathPara>
                </a14:m>
                <a:endParaRPr lang="en-US" sz="2400" b="1" dirty="0"/>
              </a:p>
            </p:txBody>
          </p:sp>
        </mc:Choice>
        <mc:Fallback xmlns="">
          <p:sp>
            <p:nvSpPr>
              <p:cNvPr id="77" name="TextBox 76"/>
              <p:cNvSpPr txBox="1">
                <a:spLocks noRot="1" noChangeAspect="1" noMove="1" noResize="1" noEditPoints="1" noAdjustHandles="1" noChangeArrowheads="1" noChangeShapeType="1" noTextEdit="1"/>
              </p:cNvSpPr>
              <p:nvPr/>
            </p:nvSpPr>
            <p:spPr>
              <a:xfrm>
                <a:off x="1438393" y="4971863"/>
                <a:ext cx="950837" cy="494751"/>
              </a:xfrm>
              <a:prstGeom prst="rect">
                <a:avLst/>
              </a:prstGeom>
              <a:blipFill rotWithShape="0">
                <a:blip r:embed="rId22"/>
                <a:stretch>
                  <a:fillRect l="-128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2532016" y="4971538"/>
                <a:ext cx="1131977" cy="4955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85000"/>
                                </a:schemeClr>
                              </a:solidFill>
                              <a:latin typeface="Cambria Math" panose="02040503050406030204" pitchFamily="18" charset="0"/>
                            </a:rPr>
                          </m:ctrlPr>
                        </m:sSubPr>
                        <m:e>
                          <m:r>
                            <a:rPr lang="en-US" sz="2400" b="0" i="1" smtClean="0">
                              <a:solidFill>
                                <a:schemeClr val="bg1">
                                  <a:lumMod val="85000"/>
                                </a:schemeClr>
                              </a:solidFill>
                              <a:latin typeface="Cambria Math" panose="02040503050406030204" pitchFamily="18" charset="0"/>
                            </a:rPr>
                            <m:t>𝐸</m:t>
                          </m:r>
                        </m:e>
                        <m:sub>
                          <m:r>
                            <a:rPr lang="en-US" sz="2400" b="0" i="1" smtClean="0">
                              <a:solidFill>
                                <a:schemeClr val="bg1">
                                  <a:lumMod val="85000"/>
                                </a:schemeClr>
                              </a:solidFill>
                              <a:latin typeface="Cambria Math" panose="02040503050406030204" pitchFamily="18" charset="0"/>
                            </a:rPr>
                            <m:t>𝑠𝑦𝑚𝑚</m:t>
                          </m:r>
                        </m:sub>
                      </m:sSub>
                    </m:oMath>
                  </m:oMathPara>
                </a14:m>
                <a:endParaRPr lang="en-US" sz="2400" dirty="0">
                  <a:solidFill>
                    <a:schemeClr val="bg1">
                      <a:lumMod val="85000"/>
                    </a:schemeClr>
                  </a:solidFill>
                </a:endParaRPr>
              </a:p>
            </p:txBody>
          </p:sp>
        </mc:Choice>
        <mc:Fallback xmlns="">
          <p:sp>
            <p:nvSpPr>
              <p:cNvPr id="78" name="TextBox 77"/>
              <p:cNvSpPr txBox="1">
                <a:spLocks noRot="1" noChangeAspect="1" noMove="1" noResize="1" noEditPoints="1" noAdjustHandles="1" noChangeArrowheads="1" noChangeShapeType="1" noTextEdit="1"/>
              </p:cNvSpPr>
              <p:nvPr/>
            </p:nvSpPr>
            <p:spPr>
              <a:xfrm>
                <a:off x="2532016" y="4971538"/>
                <a:ext cx="1131977" cy="495520"/>
              </a:xfrm>
              <a:prstGeom prst="rect">
                <a:avLst/>
              </a:prstGeom>
              <a:blipFill rotWithShape="0">
                <a:blip r:embed="rId23"/>
                <a:stretch>
                  <a:fillRect b="-4938"/>
                </a:stretch>
              </a:blipFill>
            </p:spPr>
            <p:txBody>
              <a:bodyPr/>
              <a:lstStyle/>
              <a:p>
                <a:r>
                  <a:rPr lang="en-US">
                    <a:noFill/>
                  </a:rPr>
                  <a:t> </a:t>
                </a:r>
              </a:p>
            </p:txBody>
          </p:sp>
        </mc:Fallback>
      </mc:AlternateContent>
      <p:sp>
        <p:nvSpPr>
          <p:cNvPr id="81" name="TextBox 80"/>
          <p:cNvSpPr txBox="1"/>
          <p:nvPr/>
        </p:nvSpPr>
        <p:spPr>
          <a:xfrm>
            <a:off x="5451499" y="5531877"/>
            <a:ext cx="1544012" cy="923330"/>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Part Label &amp;</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Orientation</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Predictions</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2578036" y="5447539"/>
            <a:ext cx="959567" cy="95956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4997092" y="3888353"/>
            <a:ext cx="2366160" cy="515803"/>
            <a:chOff x="4997092" y="3888353"/>
            <a:chExt cx="2366160" cy="515803"/>
          </a:xfrm>
        </p:grpSpPr>
        <p:cxnSp>
          <p:nvCxnSpPr>
            <p:cNvPr id="38" name="Straight Arrow Connector 37"/>
            <p:cNvCxnSpPr>
              <a:endCxn id="40" idx="1"/>
            </p:cNvCxnSpPr>
            <p:nvPr/>
          </p:nvCxnSpPr>
          <p:spPr>
            <a:xfrm flipV="1">
              <a:off x="4997092" y="4057630"/>
              <a:ext cx="867929" cy="346526"/>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865021" y="3888353"/>
              <a:ext cx="1498231" cy="338554"/>
            </a:xfrm>
            <a:prstGeom prst="rect">
              <a:avLst/>
            </a:prstGeom>
            <a:noFill/>
          </p:spPr>
          <p:txBody>
            <a:bodyPr wrap="none" rtlCol="0">
              <a:spAutoFit/>
            </a:bodyPr>
            <a:lstStyle/>
            <a:p>
              <a:r>
                <a:rPr lang="en-US" sz="1600" dirty="0" smtClean="0">
                  <a:latin typeface="Source Sans Pro" panose="020B0503030403020204" pitchFamily="34" charset="0"/>
                  <a:ea typeface="Source Code Pro" panose="020B0509030403020204" pitchFamily="49" charset="0"/>
                </a:rPr>
                <a:t>CRF Node: </a:t>
              </a:r>
              <a:r>
                <a:rPr lang="en-US" sz="1600" b="1" i="1" dirty="0" smtClean="0">
                  <a:latin typeface="Source Sans Pro" panose="020B0503030403020204" pitchFamily="34" charset="0"/>
                  <a:ea typeface="Source Code Pro" panose="020B0509030403020204" pitchFamily="49" charset="0"/>
                </a:rPr>
                <a:t>Part</a:t>
              </a:r>
              <a:endParaRPr lang="en-US" sz="1600" b="1" i="1" dirty="0">
                <a:latin typeface="Source Sans Pro" panose="020B0503030403020204" pitchFamily="34" charset="0"/>
                <a:ea typeface="Source Code Pro" panose="020B0509030403020204" pitchFamily="49" charset="0"/>
              </a:endParaRPr>
            </a:p>
          </p:txBody>
        </p:sp>
      </p:grpSp>
      <p:grpSp>
        <p:nvGrpSpPr>
          <p:cNvPr id="3" name="Group 2"/>
          <p:cNvGrpSpPr/>
          <p:nvPr/>
        </p:nvGrpSpPr>
        <p:grpSpPr>
          <a:xfrm>
            <a:off x="163629" y="4418166"/>
            <a:ext cx="2094378" cy="1334718"/>
            <a:chOff x="163629" y="4418166"/>
            <a:chExt cx="2094378" cy="1334718"/>
          </a:xfrm>
        </p:grpSpPr>
        <p:sp>
          <p:nvSpPr>
            <p:cNvPr id="85" name="Rounded Rectangle 84"/>
            <p:cNvSpPr/>
            <p:nvPr/>
          </p:nvSpPr>
          <p:spPr>
            <a:xfrm>
              <a:off x="1490660" y="4994596"/>
              <a:ext cx="767347" cy="494751"/>
            </a:xfrm>
            <a:prstGeom prst="roundRect">
              <a:avLst>
                <a:gd name="adj" fmla="val 7745"/>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893125" y="5291219"/>
              <a:ext cx="597535" cy="461665"/>
            </a:xfrm>
            <a:prstGeom prst="rect">
              <a:avLst/>
            </a:prstGeom>
            <a:noFill/>
          </p:spPr>
          <p:txBody>
            <a:bodyPr wrap="none" rtlCol="0">
              <a:spAutoFit/>
            </a:bodyPr>
            <a:lstStyle/>
            <a:p>
              <a:pPr algn="ctr"/>
              <a:r>
                <a:rPr lang="en-US" sz="1200" i="1" dirty="0" smtClean="0">
                  <a:solidFill>
                    <a:srgbClr val="C00000"/>
                  </a:solidFill>
                  <a:latin typeface="Source Sans Pro" panose="020B0503030403020204" pitchFamily="34" charset="0"/>
                </a:rPr>
                <a:t>Binary</a:t>
              </a:r>
              <a:br>
                <a:rPr lang="en-US" sz="1200" i="1" dirty="0" smtClean="0">
                  <a:solidFill>
                    <a:srgbClr val="C00000"/>
                  </a:solidFill>
                  <a:latin typeface="Source Sans Pro" panose="020B0503030403020204" pitchFamily="34" charset="0"/>
                </a:rPr>
              </a:br>
              <a:r>
                <a:rPr lang="en-US" sz="1200" i="1" dirty="0" smtClean="0">
                  <a:solidFill>
                    <a:srgbClr val="C00000"/>
                  </a:solidFill>
                  <a:latin typeface="Source Sans Pro" panose="020B0503030403020204" pitchFamily="34" charset="0"/>
                </a:rPr>
                <a:t>Term</a:t>
              </a:r>
              <a:endParaRPr lang="en-US" sz="1200" i="1" dirty="0">
                <a:solidFill>
                  <a:srgbClr val="C00000"/>
                </a:solidFill>
                <a:latin typeface="Source Sans Pro" panose="020B0503030403020204" pitchFamily="34" charset="0"/>
              </a:endParaRPr>
            </a:p>
          </p:txBody>
        </p:sp>
        <p:sp>
          <p:nvSpPr>
            <p:cNvPr id="32" name="Rounded Rectangle 31"/>
            <p:cNvSpPr/>
            <p:nvPr/>
          </p:nvSpPr>
          <p:spPr>
            <a:xfrm>
              <a:off x="475180" y="4418166"/>
              <a:ext cx="730281" cy="494751"/>
            </a:xfrm>
            <a:prstGeom prst="roundRect">
              <a:avLst>
                <a:gd name="adj" fmla="val 7745"/>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163629" y="4908369"/>
              <a:ext cx="565476" cy="461665"/>
            </a:xfrm>
            <a:prstGeom prst="rect">
              <a:avLst/>
            </a:prstGeom>
            <a:noFill/>
          </p:spPr>
          <p:txBody>
            <a:bodyPr wrap="none" rtlCol="0">
              <a:spAutoFit/>
            </a:bodyPr>
            <a:lstStyle/>
            <a:p>
              <a:pPr algn="ctr"/>
              <a:r>
                <a:rPr lang="en-US" sz="1200" i="1" dirty="0" smtClean="0">
                  <a:solidFill>
                    <a:srgbClr val="0070C0"/>
                  </a:solidFill>
                  <a:latin typeface="Source Sans Pro" panose="020B0503030403020204" pitchFamily="34" charset="0"/>
                </a:rPr>
                <a:t>Unary</a:t>
              </a:r>
              <a:br>
                <a:rPr lang="en-US" sz="1200" i="1" dirty="0" smtClean="0">
                  <a:solidFill>
                    <a:srgbClr val="0070C0"/>
                  </a:solidFill>
                  <a:latin typeface="Source Sans Pro" panose="020B0503030403020204" pitchFamily="34" charset="0"/>
                </a:rPr>
              </a:br>
              <a:r>
                <a:rPr lang="en-US" sz="1200" i="1" dirty="0" smtClean="0">
                  <a:solidFill>
                    <a:srgbClr val="0070C0"/>
                  </a:solidFill>
                  <a:latin typeface="Source Sans Pro" panose="020B0503030403020204" pitchFamily="34" charset="0"/>
                </a:rPr>
                <a:t>Term</a:t>
              </a:r>
              <a:endParaRPr lang="en-US" sz="1200" i="1" dirty="0">
                <a:solidFill>
                  <a:srgbClr val="0070C0"/>
                </a:solidFill>
                <a:latin typeface="Source Sans Pro" panose="020B0503030403020204" pitchFamily="34" charset="0"/>
              </a:endParaRPr>
            </a:p>
          </p:txBody>
        </p:sp>
      </p:grpSp>
      <p:cxnSp>
        <p:nvCxnSpPr>
          <p:cNvPr id="61" name="Straight Arrow Connector 60"/>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62" name="Straight Arrow Connector 61"/>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63" name="Straight Connector 62"/>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8077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sp>
        <p:nvSpPr>
          <p:cNvPr id="6" name="Rounded Rectangle 5"/>
          <p:cNvSpPr/>
          <p:nvPr/>
        </p:nvSpPr>
        <p:spPr bwMode="auto">
          <a:xfrm>
            <a:off x="7406618" y="1118210"/>
            <a:ext cx="932276" cy="1401086"/>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3196925" y="1118210"/>
            <a:ext cx="3829250" cy="1401087"/>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3143033" y="2559190"/>
            <a:ext cx="805028"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Labels &amp;</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Orientations</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Prediction</a:t>
            </a:r>
            <a:endParaRPr lang="en-US" sz="800" dirty="0">
              <a:latin typeface="Arial" panose="020B0604020202020204" pitchFamily="34" charset="0"/>
              <a:cs typeface="Arial" panose="020B0604020202020204" pitchFamily="34" charset="0"/>
            </a:endParaRPr>
          </a:p>
        </p:txBody>
      </p:sp>
      <p:sp>
        <p:nvSpPr>
          <p:cNvPr id="9" name="TextBox 8"/>
          <p:cNvSpPr txBox="1"/>
          <p:nvPr/>
        </p:nvSpPr>
        <p:spPr>
          <a:xfrm>
            <a:off x="6326782" y="2559190"/>
            <a:ext cx="696024"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244929" y="2559190"/>
            <a:ext cx="756938"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4139832" y="2559190"/>
            <a:ext cx="864339" cy="338554"/>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Point</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Segmentation</a:t>
            </a:r>
            <a:endParaRPr lang="en-US" sz="800" b="1" dirty="0">
              <a:latin typeface="Arial" panose="020B0604020202020204" pitchFamily="34" charset="0"/>
              <a:cs typeface="Arial" panose="020B0604020202020204" pitchFamily="34" charset="0"/>
            </a:endParaRPr>
          </a:p>
        </p:txBody>
      </p:sp>
      <p:sp>
        <p:nvSpPr>
          <p:cNvPr id="14" name="TextBox 13"/>
          <p:cNvSpPr txBox="1"/>
          <p:nvPr/>
        </p:nvSpPr>
        <p:spPr>
          <a:xfrm>
            <a:off x="7508717" y="2559190"/>
            <a:ext cx="728084"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085192" y="2559190"/>
            <a:ext cx="662361"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107567" y="2559190"/>
            <a:ext cx="723275" cy="21544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9458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997092"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1294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099624"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894561"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843296"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7558" y="1150012"/>
            <a:ext cx="1768884" cy="1326663"/>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8955" y="1150012"/>
            <a:ext cx="1768884" cy="1326663"/>
          </a:xfrm>
          <a:prstGeom prst="rect">
            <a:avLst/>
          </a:prstGeom>
        </p:spPr>
      </p:pic>
      <p:pic>
        <p:nvPicPr>
          <p:cNvPr id="25" name="Picture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366" y="1150012"/>
            <a:ext cx="1768884" cy="1326663"/>
          </a:xfrm>
          <a:prstGeom prst="rect">
            <a:avLst/>
          </a:prstGeom>
        </p:spPr>
      </p:pic>
      <p:pic>
        <p:nvPicPr>
          <p:cNvPr id="26" name="Picture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1751" y="1150012"/>
            <a:ext cx="1768884" cy="1326663"/>
          </a:xfrm>
          <a:prstGeom prst="rect">
            <a:avLst/>
          </a:prstGeom>
        </p:spPr>
      </p:pic>
      <p:pic>
        <p:nvPicPr>
          <p:cNvPr id="27"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353" y="1150012"/>
            <a:ext cx="1768884" cy="1326663"/>
          </a:xfrm>
          <a:prstGeom prst="rect">
            <a:avLst/>
          </a:prstGeom>
        </p:spPr>
      </p:pic>
      <p:pic>
        <p:nvPicPr>
          <p:cNvPr id="28" name="Picture 2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4763" y="1150012"/>
            <a:ext cx="1768884" cy="1326663"/>
          </a:xfrm>
          <a:prstGeom prst="rect">
            <a:avLst/>
          </a:prstGeom>
        </p:spPr>
      </p:pic>
      <p:pic>
        <p:nvPicPr>
          <p:cNvPr id="29" name="Picture 2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6161" y="1150012"/>
            <a:ext cx="1768884" cy="1326663"/>
          </a:xfrm>
          <a:prstGeom prst="rect">
            <a:avLst/>
          </a:prstGeom>
        </p:spPr>
      </p:pic>
      <p:sp>
        <p:nvSpPr>
          <p:cNvPr id="36" name="Rounded Rectangle 35"/>
          <p:cNvSpPr/>
          <p:nvPr/>
        </p:nvSpPr>
        <p:spPr bwMode="auto">
          <a:xfrm>
            <a:off x="5317242" y="1118210"/>
            <a:ext cx="1708933" cy="1902644"/>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4" name="Rectangle 33"/>
          <p:cNvSpPr/>
          <p:nvPr/>
        </p:nvSpPr>
        <p:spPr>
          <a:xfrm>
            <a:off x="1085192" y="1230699"/>
            <a:ext cx="2071158"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070855" y="1077657"/>
            <a:ext cx="1320110"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bwMode="auto">
          <a:xfrm>
            <a:off x="3196925" y="1118209"/>
            <a:ext cx="1051397" cy="1902645"/>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7" name="Rounded Rectangle 36"/>
          <p:cNvSpPr/>
          <p:nvPr/>
        </p:nvSpPr>
        <p:spPr bwMode="auto">
          <a:xfrm>
            <a:off x="3196925" y="1118210"/>
            <a:ext cx="3829250" cy="1401087"/>
          </a:xfrm>
          <a:prstGeom prst="roundRect">
            <a:avLst>
              <a:gd name="adj" fmla="val 4570"/>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pic>
        <p:nvPicPr>
          <p:cNvPr id="41" name="Picture 4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sp>
        <p:nvSpPr>
          <p:cNvPr id="44" name="TextBox 43"/>
          <p:cNvSpPr txBox="1"/>
          <p:nvPr/>
        </p:nvSpPr>
        <p:spPr>
          <a:xfrm>
            <a:off x="1679150" y="3304077"/>
            <a:ext cx="1674497" cy="1015663"/>
          </a:xfrm>
          <a:prstGeom prst="rect">
            <a:avLst/>
          </a:prstGeom>
          <a:noFill/>
        </p:spPr>
        <p:txBody>
          <a:bodyPr wrap="none" rtlCol="0" anchor="ctr">
            <a:spAutoFit/>
          </a:bodyPr>
          <a:lstStyle/>
          <a:p>
            <a:pPr lvl="0" algn="ctr" defTabSz="914400" eaLnBrk="0" fontAlgn="base" hangingPunct="0">
              <a:spcBef>
                <a:spcPct val="0"/>
              </a:spcBef>
              <a:spcAft>
                <a:spcPct val="0"/>
              </a:spcAft>
            </a:pPr>
            <a:r>
              <a:rPr lang="en-US" altLang="en-US" sz="2000" dirty="0" smtClean="0">
                <a:latin typeface="Source Sans Pro" panose="020B0503030403020204" pitchFamily="34" charset="0"/>
              </a:rPr>
              <a:t>Conditional</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Random Field</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(CRF)</a:t>
            </a:r>
            <a:endParaRPr lang="en-US" altLang="en-US" sz="2000" dirty="0">
              <a:latin typeface="Source Sans Pro" panose="020B0503030403020204" pitchFamily="34" charset="0"/>
            </a:endParaRPr>
          </a:p>
        </p:txBody>
      </p:sp>
      <p:pic>
        <p:nvPicPr>
          <p:cNvPr id="46" name="Picture 45"/>
          <p:cNvPicPr>
            <a:picLocks noChangeAspect="1"/>
          </p:cNvPicPr>
          <p:nvPr/>
        </p:nvPicPr>
        <p:blipFill rotWithShape="1">
          <a:blip r:embed="rId11">
            <a:clrChange>
              <a:clrFrom>
                <a:srgbClr val="FFFFFF"/>
              </a:clrFrom>
              <a:clrTo>
                <a:srgbClr val="FFFFFF">
                  <a:alpha val="0"/>
                </a:srgbClr>
              </a:clrTo>
            </a:clrChange>
          </a:blip>
          <a:srcRect l="61406" t="13902" r="3118" b="10109"/>
          <a:stretch/>
        </p:blipFill>
        <p:spPr>
          <a:xfrm flipH="1">
            <a:off x="532921" y="3576381"/>
            <a:ext cx="672541" cy="925778"/>
          </a:xfrm>
          <a:prstGeom prst="rect">
            <a:avLst/>
          </a:prstGeom>
        </p:spPr>
      </p:pic>
      <p:pic>
        <p:nvPicPr>
          <p:cNvPr id="48" name="Picture 47"/>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1614712" y="5509440"/>
            <a:ext cx="598195" cy="848630"/>
          </a:xfrm>
          <a:prstGeom prst="rect">
            <a:avLst/>
          </a:prstGeom>
        </p:spPr>
      </p:pic>
      <p:pic>
        <p:nvPicPr>
          <p:cNvPr id="53" name="Picture 52" descr="4051_optimized.png"/>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58" r="18024"/>
          <a:stretch/>
        </p:blipFill>
        <p:spPr>
          <a:xfrm>
            <a:off x="2786738" y="5509440"/>
            <a:ext cx="622529" cy="848630"/>
          </a:xfrm>
          <a:prstGeom prst="rect">
            <a:avLst/>
          </a:prstGeom>
        </p:spPr>
      </p:pic>
      <mc:AlternateContent xmlns:mc="http://schemas.openxmlformats.org/markup-compatibility/2006" xmlns:a14="http://schemas.microsoft.com/office/drawing/2010/main">
        <mc:Choice Requires="a14">
          <p:sp>
            <p:nvSpPr>
              <p:cNvPr id="55" name="TextBox 54"/>
              <p:cNvSpPr txBox="1"/>
              <p:nvPr/>
            </p:nvSpPr>
            <p:spPr>
              <a:xfrm>
                <a:off x="1438583" y="4418166"/>
                <a:ext cx="1285865"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𝑬</m:t>
                          </m:r>
                        </m:e>
                        <m:sub>
                          <m:r>
                            <a:rPr lang="en-US" sz="2400" b="1" i="1" smtClean="0">
                              <a:solidFill>
                                <a:schemeClr val="tx1"/>
                              </a:solidFill>
                              <a:latin typeface="Cambria Math" panose="02040503050406030204" pitchFamily="18" charset="0"/>
                            </a:rPr>
                            <m:t>𝒔𝒎𝒐𝒐𝒕𝒉</m:t>
                          </m:r>
                        </m:sub>
                      </m:sSub>
                    </m:oMath>
                  </m:oMathPara>
                </a14:m>
                <a:endParaRPr lang="en-US" sz="2400" b="1" dirty="0">
                  <a:solidFill>
                    <a:schemeClr val="tx1"/>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1438583" y="4418166"/>
                <a:ext cx="1285865" cy="461665"/>
              </a:xfrm>
              <a:prstGeom prst="rect">
                <a:avLst/>
              </a:prstGeom>
              <a:blipFill rotWithShape="0">
                <a:blip r:embed="rId16"/>
                <a:stretch>
                  <a:fillRect l="-474"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851566" y="4418166"/>
                <a:ext cx="970073"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𝑬</m:t>
                          </m:r>
                        </m:e>
                        <m:sub>
                          <m:r>
                            <a:rPr lang="en-US" sz="2400" b="1" i="1" smtClean="0">
                              <a:solidFill>
                                <a:schemeClr val="tx1"/>
                              </a:solidFill>
                              <a:latin typeface="Cambria Math" panose="02040503050406030204" pitchFamily="18" charset="0"/>
                            </a:rPr>
                            <m:t>𝑺𝑴𝑫</m:t>
                          </m:r>
                        </m:sub>
                      </m:sSub>
                    </m:oMath>
                  </m:oMathPara>
                </a14:m>
                <a:endParaRPr lang="en-US" sz="2400" b="1" dirty="0">
                  <a:solidFill>
                    <a:schemeClr val="tx1"/>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851566" y="4418166"/>
                <a:ext cx="970073" cy="461665"/>
              </a:xfrm>
              <a:prstGeom prst="rect">
                <a:avLst/>
              </a:prstGeom>
              <a:blipFill rotWithShape="0">
                <a:blip r:embed="rId17"/>
                <a:stretch>
                  <a:fillRect l="-1258"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1126841"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m:t>
                      </m:r>
                    </m:oMath>
                  </m:oMathPara>
                </a14:m>
                <a:endParaRPr lang="en-US" sz="2400" b="1" dirty="0">
                  <a:solidFill>
                    <a:schemeClr val="tx1"/>
                  </a:solidFill>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1126841" y="4418166"/>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2553366"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m:t>
                      </m:r>
                    </m:oMath>
                  </m:oMathPara>
                </a14:m>
                <a:endParaRPr lang="en-US" sz="2400" b="1" dirty="0">
                  <a:solidFill>
                    <a:schemeClr val="tx1"/>
                  </a:solidFill>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553366" y="4418166"/>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1126841" y="4985874"/>
                <a:ext cx="482824" cy="461665"/>
              </a:xfrm>
              <a:prstGeom prst="rect">
                <a:avLst/>
              </a:prstGeom>
              <a:noFill/>
            </p:spPr>
            <p:txBody>
              <a:bodyPr wrap="none" rtlCol="0">
                <a:spAutoFit/>
              </a:bodyPr>
              <a:lstStyle>
                <a:defPPr>
                  <a:defRPr lang="en-US"/>
                </a:defPPr>
                <a:lvl1pPr algn="ctr">
                  <a:defRPr sz="2400" i="1">
                    <a:solidFill>
                      <a:schemeClr val="bg1">
                        <a:lumMod val="7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mtClean="0">
                          <a:solidFill>
                            <a:schemeClr val="bg1">
                              <a:lumMod val="85000"/>
                            </a:schemeClr>
                          </a:solidFill>
                          <a:latin typeface="Cambria Math" panose="02040503050406030204" pitchFamily="18" charset="0"/>
                        </a:rPr>
                        <m:t>+</m:t>
                      </m:r>
                    </m:oMath>
                  </m:oMathPara>
                </a14:m>
                <a:endParaRPr lang="en-US" dirty="0">
                  <a:solidFill>
                    <a:schemeClr val="bg1">
                      <a:lumMod val="85000"/>
                    </a:schemeClr>
                  </a:solidFill>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1126841" y="4985874"/>
                <a:ext cx="482824" cy="461665"/>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2217957" y="4985874"/>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85000"/>
                            </a:schemeClr>
                          </a:solidFill>
                          <a:latin typeface="Cambria Math" panose="02040503050406030204" pitchFamily="18" charset="0"/>
                        </a:rPr>
                        <m:t>+</m:t>
                      </m:r>
                    </m:oMath>
                  </m:oMathPara>
                </a14:m>
                <a:endParaRPr lang="en-US" sz="2400" dirty="0">
                  <a:solidFill>
                    <a:schemeClr val="bg1">
                      <a:lumMod val="85000"/>
                    </a:schemeClr>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217957" y="4985874"/>
                <a:ext cx="482824" cy="461665"/>
              </a:xfrm>
              <a:prstGeom prst="rect">
                <a:avLst/>
              </a:prstGeom>
              <a:blipFill rotWithShape="0">
                <a:blip r:embed="rId20"/>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445070" y="4404155"/>
                <a:ext cx="848246" cy="494751"/>
              </a:xfrm>
              <a:prstGeom prst="rect">
                <a:avLst/>
              </a:prstGeom>
              <a:noFill/>
            </p:spPr>
            <p:txBody>
              <a:bodyPr wrap="none" rtlCol="0">
                <a:spAutoFit/>
              </a:bodyPr>
              <a:lstStyle>
                <a:defPPr>
                  <a:defRPr lang="en-US"/>
                </a:defPPr>
                <a:lvl1pPr algn="ctr">
                  <a:defRPr sz="2400" i="1">
                    <a:solidFill>
                      <a:schemeClr val="bg1">
                        <a:lumMod val="7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𝑬</m:t>
                          </m:r>
                        </m:e>
                        <m:sub>
                          <m:r>
                            <a:rPr lang="en-US" b="1" i="1">
                              <a:solidFill>
                                <a:schemeClr val="tx1"/>
                              </a:solidFill>
                              <a:latin typeface="Cambria Math" panose="02040503050406030204" pitchFamily="18" charset="0"/>
                            </a:rPr>
                            <m:t>𝒑𝒏𝒕</m:t>
                          </m:r>
                        </m:sub>
                      </m:sSub>
                    </m:oMath>
                  </m:oMathPara>
                </a14:m>
                <a:endParaRPr lang="en-US" b="1" dirty="0">
                  <a:solidFill>
                    <a:schemeClr val="tx1"/>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445070" y="4404155"/>
                <a:ext cx="848246" cy="494751"/>
              </a:xfrm>
              <a:prstGeom prst="rect">
                <a:avLst/>
              </a:prstGeom>
              <a:blipFill rotWithShape="0">
                <a:blip r:embed="rId21"/>
                <a:stretch>
                  <a:fillRect l="-1439"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1438393" y="4971863"/>
                <a:ext cx="950837" cy="494751"/>
              </a:xfrm>
              <a:prstGeom prst="rect">
                <a:avLst/>
              </a:prstGeom>
              <a:noFill/>
            </p:spPr>
            <p:txBody>
              <a:bodyPr wrap="none" rtlCol="0">
                <a:spAutoFit/>
              </a:bodyPr>
              <a:lstStyle>
                <a:defPPr>
                  <a:defRPr lang="en-US"/>
                </a:defPPr>
                <a:lvl1pPr algn="ctr">
                  <a:defRPr sz="2400" i="1">
                    <a:solidFill>
                      <a:schemeClr val="bg1">
                        <a:lumMod val="7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lumMod val="85000"/>
                                </a:schemeClr>
                              </a:solidFill>
                              <a:latin typeface="Cambria Math" panose="02040503050406030204" pitchFamily="18" charset="0"/>
                            </a:rPr>
                          </m:ctrlPr>
                        </m:sSubPr>
                        <m:e>
                          <m:r>
                            <a:rPr lang="en-US" b="0" i="1">
                              <a:solidFill>
                                <a:schemeClr val="bg1">
                                  <a:lumMod val="85000"/>
                                </a:schemeClr>
                              </a:solidFill>
                              <a:latin typeface="Cambria Math" panose="02040503050406030204" pitchFamily="18" charset="0"/>
                            </a:rPr>
                            <m:t>𝐸</m:t>
                          </m:r>
                        </m:e>
                        <m:sub>
                          <m:r>
                            <a:rPr lang="en-US" b="0" i="1">
                              <a:solidFill>
                                <a:schemeClr val="bg1">
                                  <a:lumMod val="85000"/>
                                </a:schemeClr>
                              </a:solidFill>
                              <a:latin typeface="Cambria Math" panose="02040503050406030204" pitchFamily="18" charset="0"/>
                            </a:rPr>
                            <m:t>𝑝𝑎𝑖𝑟</m:t>
                          </m:r>
                        </m:sub>
                      </m:sSub>
                    </m:oMath>
                  </m:oMathPara>
                </a14:m>
                <a:endParaRPr lang="en-US" dirty="0">
                  <a:solidFill>
                    <a:schemeClr val="bg1">
                      <a:lumMod val="85000"/>
                    </a:schemeClr>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1438393" y="4971863"/>
                <a:ext cx="950837" cy="494751"/>
              </a:xfrm>
              <a:prstGeom prst="rect">
                <a:avLst/>
              </a:prstGeom>
              <a:blipFill rotWithShape="0">
                <a:blip r:embed="rId22"/>
                <a:stretch>
                  <a:fillRect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2532016" y="4971538"/>
                <a:ext cx="1131977" cy="4955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85000"/>
                                </a:schemeClr>
                              </a:solidFill>
                              <a:latin typeface="Cambria Math" panose="02040503050406030204" pitchFamily="18" charset="0"/>
                            </a:rPr>
                          </m:ctrlPr>
                        </m:sSubPr>
                        <m:e>
                          <m:r>
                            <a:rPr lang="en-US" sz="2400" b="0" i="1" smtClean="0">
                              <a:solidFill>
                                <a:schemeClr val="bg1">
                                  <a:lumMod val="85000"/>
                                </a:schemeClr>
                              </a:solidFill>
                              <a:latin typeface="Cambria Math" panose="02040503050406030204" pitchFamily="18" charset="0"/>
                            </a:rPr>
                            <m:t>𝐸</m:t>
                          </m:r>
                        </m:e>
                        <m:sub>
                          <m:r>
                            <a:rPr lang="en-US" sz="2400" b="0" i="1" smtClean="0">
                              <a:solidFill>
                                <a:schemeClr val="bg1">
                                  <a:lumMod val="85000"/>
                                </a:schemeClr>
                              </a:solidFill>
                              <a:latin typeface="Cambria Math" panose="02040503050406030204" pitchFamily="18" charset="0"/>
                            </a:rPr>
                            <m:t>𝑠𝑦𝑚𝑚</m:t>
                          </m:r>
                        </m:sub>
                      </m:sSub>
                    </m:oMath>
                  </m:oMathPara>
                </a14:m>
                <a:endParaRPr lang="en-US" sz="2400" dirty="0">
                  <a:solidFill>
                    <a:schemeClr val="bg1">
                      <a:lumMod val="85000"/>
                    </a:schemeClr>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2532016" y="4971538"/>
                <a:ext cx="1131977" cy="495520"/>
              </a:xfrm>
              <a:prstGeom prst="rect">
                <a:avLst/>
              </a:prstGeom>
              <a:blipFill rotWithShape="0">
                <a:blip r:embed="rId23"/>
                <a:stretch>
                  <a:fillRect b="-4938"/>
                </a:stretch>
              </a:blipFill>
            </p:spPr>
            <p:txBody>
              <a:bodyPr/>
              <a:lstStyle/>
              <a:p>
                <a:r>
                  <a:rPr lang="en-US">
                    <a:noFill/>
                  </a:rPr>
                  <a:t> </a:t>
                </a:r>
              </a:p>
            </p:txBody>
          </p:sp>
        </mc:Fallback>
      </mc:AlternateContent>
      <p:sp>
        <p:nvSpPr>
          <p:cNvPr id="66" name="TextBox 65"/>
          <p:cNvSpPr txBox="1"/>
          <p:nvPr/>
        </p:nvSpPr>
        <p:spPr>
          <a:xfrm>
            <a:off x="5393791" y="5808876"/>
            <a:ext cx="1710726" cy="646331"/>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Point</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Segmentation</a:t>
            </a:r>
            <a:endParaRPr lang="en-US" b="1" dirty="0">
              <a:latin typeface="Arial" panose="020B0604020202020204" pitchFamily="34" charset="0"/>
              <a:cs typeface="Arial" panose="020B0604020202020204" pitchFamily="34" charset="0"/>
            </a:endParaRPr>
          </a:p>
        </p:txBody>
      </p:sp>
      <p:sp>
        <p:nvSpPr>
          <p:cNvPr id="69" name="Rectangle 68"/>
          <p:cNvSpPr/>
          <p:nvPr/>
        </p:nvSpPr>
        <p:spPr>
          <a:xfrm>
            <a:off x="2578036" y="5447539"/>
            <a:ext cx="959567" cy="95956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417734" y="5447539"/>
            <a:ext cx="959567" cy="95956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Arrow Connector 71"/>
          <p:cNvCxnSpPr>
            <a:endCxn id="73" idx="1"/>
          </p:cNvCxnSpPr>
          <p:nvPr/>
        </p:nvCxnSpPr>
        <p:spPr>
          <a:xfrm flipV="1">
            <a:off x="4738955" y="4180741"/>
            <a:ext cx="1126065" cy="223417"/>
          </a:xfrm>
          <a:prstGeom prst="straightConnector1">
            <a:avLst/>
          </a:prstGeom>
          <a:ln w="190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865020" y="3888353"/>
            <a:ext cx="1541597" cy="584775"/>
          </a:xfrm>
          <a:prstGeom prst="rect">
            <a:avLst/>
          </a:prstGeom>
          <a:noFill/>
        </p:spPr>
        <p:txBody>
          <a:bodyPr wrap="square" rtlCol="0">
            <a:spAutoFit/>
          </a:bodyPr>
          <a:lstStyle/>
          <a:p>
            <a:r>
              <a:rPr lang="en-US" sz="1600" dirty="0" smtClean="0">
                <a:latin typeface="Source Sans Pro" panose="020B0503030403020204" pitchFamily="34" charset="0"/>
                <a:ea typeface="Source Code Pro" panose="020B0509030403020204" pitchFamily="49" charset="0"/>
              </a:rPr>
              <a:t>CRF Node: </a:t>
            </a:r>
            <a:r>
              <a:rPr lang="en-US" sz="1600" b="1" i="1" dirty="0" smtClean="0">
                <a:latin typeface="Source Sans Pro" panose="020B0503030403020204" pitchFamily="34" charset="0"/>
                <a:ea typeface="Source Code Pro" panose="020B0509030403020204" pitchFamily="49" charset="0"/>
              </a:rPr>
              <a:t>Point</a:t>
            </a:r>
            <a:endParaRPr lang="en-US" sz="1600" b="1" i="1" dirty="0">
              <a:latin typeface="Source Sans Pro" panose="020B0503030403020204" pitchFamily="34" charset="0"/>
              <a:ea typeface="Source Code Pro" panose="020B0509030403020204" pitchFamily="49" charset="0"/>
            </a:endParaRPr>
          </a:p>
        </p:txBody>
      </p:sp>
      <p:grpSp>
        <p:nvGrpSpPr>
          <p:cNvPr id="3" name="Group 2"/>
          <p:cNvGrpSpPr/>
          <p:nvPr/>
        </p:nvGrpSpPr>
        <p:grpSpPr>
          <a:xfrm>
            <a:off x="475180" y="4418166"/>
            <a:ext cx="3223895" cy="955167"/>
            <a:chOff x="475180" y="4418166"/>
            <a:chExt cx="3223895" cy="955167"/>
          </a:xfrm>
        </p:grpSpPr>
        <p:sp>
          <p:nvSpPr>
            <p:cNvPr id="76" name="Rounded Rectangle 75"/>
            <p:cNvSpPr/>
            <p:nvPr/>
          </p:nvSpPr>
          <p:spPr>
            <a:xfrm>
              <a:off x="1491642" y="4418166"/>
              <a:ext cx="1113450" cy="494751"/>
            </a:xfrm>
            <a:prstGeom prst="roundRect">
              <a:avLst>
                <a:gd name="adj" fmla="val 7745"/>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749600" y="4908182"/>
              <a:ext cx="597535" cy="461665"/>
            </a:xfrm>
            <a:prstGeom prst="rect">
              <a:avLst/>
            </a:prstGeom>
            <a:noFill/>
          </p:spPr>
          <p:txBody>
            <a:bodyPr wrap="none" rtlCol="0">
              <a:spAutoFit/>
            </a:bodyPr>
            <a:lstStyle/>
            <a:p>
              <a:pPr algn="ctr"/>
              <a:r>
                <a:rPr lang="en-US" sz="1200" i="1" dirty="0" smtClean="0">
                  <a:solidFill>
                    <a:srgbClr val="C00000"/>
                  </a:solidFill>
                  <a:latin typeface="Source Sans Pro" panose="020B0503030403020204" pitchFamily="34" charset="0"/>
                </a:rPr>
                <a:t>Binary</a:t>
              </a:r>
              <a:br>
                <a:rPr lang="en-US" sz="1200" i="1" dirty="0" smtClean="0">
                  <a:solidFill>
                    <a:srgbClr val="C00000"/>
                  </a:solidFill>
                  <a:latin typeface="Source Sans Pro" panose="020B0503030403020204" pitchFamily="34" charset="0"/>
                </a:rPr>
              </a:br>
              <a:r>
                <a:rPr lang="en-US" sz="1200" i="1" dirty="0" smtClean="0">
                  <a:solidFill>
                    <a:srgbClr val="C00000"/>
                  </a:solidFill>
                  <a:latin typeface="Source Sans Pro" panose="020B0503030403020204" pitchFamily="34" charset="0"/>
                </a:rPr>
                <a:t>Term</a:t>
              </a:r>
              <a:endParaRPr lang="en-US" sz="1200" i="1" dirty="0">
                <a:solidFill>
                  <a:srgbClr val="C00000"/>
                </a:solidFill>
                <a:latin typeface="Source Sans Pro" panose="020B0503030403020204" pitchFamily="34" charset="0"/>
              </a:endParaRPr>
            </a:p>
          </p:txBody>
        </p:sp>
        <p:sp>
          <p:nvSpPr>
            <p:cNvPr id="83" name="Rounded Rectangle 82"/>
            <p:cNvSpPr/>
            <p:nvPr/>
          </p:nvSpPr>
          <p:spPr>
            <a:xfrm>
              <a:off x="475180" y="4418166"/>
              <a:ext cx="730281" cy="494751"/>
            </a:xfrm>
            <a:prstGeom prst="roundRect">
              <a:avLst>
                <a:gd name="adj" fmla="val 7745"/>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ounded Rectangle 83"/>
            <p:cNvSpPr/>
            <p:nvPr/>
          </p:nvSpPr>
          <p:spPr>
            <a:xfrm>
              <a:off x="2904692" y="4418166"/>
              <a:ext cx="794383" cy="494751"/>
            </a:xfrm>
            <a:prstGeom prst="roundRect">
              <a:avLst>
                <a:gd name="adj" fmla="val 7745"/>
              </a:avLst>
            </a:prstGeom>
            <a:no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542273" y="4911668"/>
              <a:ext cx="565476" cy="461665"/>
            </a:xfrm>
            <a:prstGeom prst="rect">
              <a:avLst/>
            </a:prstGeom>
            <a:noFill/>
          </p:spPr>
          <p:txBody>
            <a:bodyPr wrap="none" rtlCol="0">
              <a:spAutoFit/>
            </a:bodyPr>
            <a:lstStyle/>
            <a:p>
              <a:pPr algn="ctr"/>
              <a:r>
                <a:rPr lang="en-US" sz="1200" i="1" dirty="0" smtClean="0">
                  <a:solidFill>
                    <a:srgbClr val="0070C0"/>
                  </a:solidFill>
                  <a:latin typeface="Source Sans Pro" panose="020B0503030403020204" pitchFamily="34" charset="0"/>
                </a:rPr>
                <a:t>Unary</a:t>
              </a:r>
              <a:br>
                <a:rPr lang="en-US" sz="1200" i="1" dirty="0" smtClean="0">
                  <a:solidFill>
                    <a:srgbClr val="0070C0"/>
                  </a:solidFill>
                  <a:latin typeface="Source Sans Pro" panose="020B0503030403020204" pitchFamily="34" charset="0"/>
                </a:rPr>
              </a:br>
              <a:r>
                <a:rPr lang="en-US" sz="1200" i="1" dirty="0" smtClean="0">
                  <a:solidFill>
                    <a:srgbClr val="0070C0"/>
                  </a:solidFill>
                  <a:latin typeface="Source Sans Pro" panose="020B0503030403020204" pitchFamily="34" charset="0"/>
                </a:rPr>
                <a:t>Term</a:t>
              </a:r>
              <a:endParaRPr lang="en-US" sz="1200" i="1" dirty="0">
                <a:solidFill>
                  <a:srgbClr val="0070C0"/>
                </a:solidFill>
                <a:latin typeface="Source Sans Pro" panose="020B0503030403020204" pitchFamily="34" charset="0"/>
              </a:endParaRPr>
            </a:p>
          </p:txBody>
        </p:sp>
        <p:sp>
          <p:nvSpPr>
            <p:cNvPr id="86" name="TextBox 85"/>
            <p:cNvSpPr txBox="1"/>
            <p:nvPr/>
          </p:nvSpPr>
          <p:spPr>
            <a:xfrm>
              <a:off x="3019145" y="4911668"/>
              <a:ext cx="565476" cy="461665"/>
            </a:xfrm>
            <a:prstGeom prst="rect">
              <a:avLst/>
            </a:prstGeom>
            <a:noFill/>
          </p:spPr>
          <p:txBody>
            <a:bodyPr wrap="none" rtlCol="0">
              <a:spAutoFit/>
            </a:bodyPr>
            <a:lstStyle/>
            <a:p>
              <a:pPr algn="ctr"/>
              <a:r>
                <a:rPr lang="en-US" sz="1200" i="1" dirty="0" smtClean="0">
                  <a:solidFill>
                    <a:srgbClr val="0070C0"/>
                  </a:solidFill>
                  <a:latin typeface="Source Sans Pro" panose="020B0503030403020204" pitchFamily="34" charset="0"/>
                </a:rPr>
                <a:t>Unary</a:t>
              </a:r>
              <a:br>
                <a:rPr lang="en-US" sz="1200" i="1" dirty="0" smtClean="0">
                  <a:solidFill>
                    <a:srgbClr val="0070C0"/>
                  </a:solidFill>
                  <a:latin typeface="Source Sans Pro" panose="020B0503030403020204" pitchFamily="34" charset="0"/>
                </a:rPr>
              </a:br>
              <a:r>
                <a:rPr lang="en-US" sz="1200" i="1" dirty="0" smtClean="0">
                  <a:solidFill>
                    <a:srgbClr val="0070C0"/>
                  </a:solidFill>
                  <a:latin typeface="Source Sans Pro" panose="020B0503030403020204" pitchFamily="34" charset="0"/>
                </a:rPr>
                <a:t>Term</a:t>
              </a:r>
              <a:endParaRPr lang="en-US" sz="1200" i="1" dirty="0">
                <a:solidFill>
                  <a:srgbClr val="0070C0"/>
                </a:solidFill>
                <a:latin typeface="Source Sans Pro" panose="020B0503030403020204" pitchFamily="34" charset="0"/>
              </a:endParaRPr>
            </a:p>
          </p:txBody>
        </p:sp>
      </p:grpSp>
      <p:cxnSp>
        <p:nvCxnSpPr>
          <p:cNvPr id="65" name="Straight Arrow Connector 64"/>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67" name="Straight Arrow Connector 66"/>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68" name="Straight Connector 67"/>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8595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sp>
        <p:nvSpPr>
          <p:cNvPr id="6" name="Rounded Rectangle 5"/>
          <p:cNvSpPr/>
          <p:nvPr/>
        </p:nvSpPr>
        <p:spPr bwMode="auto">
          <a:xfrm>
            <a:off x="7406618" y="1118210"/>
            <a:ext cx="932276" cy="1401086"/>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3196925" y="1118210"/>
            <a:ext cx="3829250" cy="1401087"/>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3143033" y="2559190"/>
            <a:ext cx="805028"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Labels &amp;</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Orientations</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Prediction</a:t>
            </a:r>
            <a:endParaRPr lang="en-US" sz="800" dirty="0">
              <a:latin typeface="Arial" panose="020B0604020202020204" pitchFamily="34" charset="0"/>
              <a:cs typeface="Arial" panose="020B0604020202020204" pitchFamily="34" charset="0"/>
            </a:endParaRPr>
          </a:p>
        </p:txBody>
      </p:sp>
      <p:sp>
        <p:nvSpPr>
          <p:cNvPr id="9" name="TextBox 8"/>
          <p:cNvSpPr txBox="1"/>
          <p:nvPr/>
        </p:nvSpPr>
        <p:spPr>
          <a:xfrm>
            <a:off x="6326782" y="2559190"/>
            <a:ext cx="696024"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220082" y="2559190"/>
            <a:ext cx="806632" cy="338554"/>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Part Pose</a:t>
            </a:r>
            <a:r>
              <a:rPr lang="en-US" sz="800" b="1" dirty="0">
                <a:latin typeface="Arial" panose="020B0604020202020204" pitchFamily="34" charset="0"/>
                <a:cs typeface="Arial" panose="020B0604020202020204" pitchFamily="34" charset="0"/>
              </a:rPr>
              <a:t/>
            </a:r>
            <a:br>
              <a:rPr lang="en-US" sz="800" b="1" dirty="0">
                <a:latin typeface="Arial" panose="020B0604020202020204" pitchFamily="34" charset="0"/>
                <a:cs typeface="Arial" panose="020B0604020202020204" pitchFamily="34" charset="0"/>
              </a:rPr>
            </a:br>
            <a:r>
              <a:rPr lang="en-US" sz="800" b="1" dirty="0">
                <a:latin typeface="Arial" panose="020B0604020202020204" pitchFamily="34" charset="0"/>
                <a:cs typeface="Arial" panose="020B0604020202020204" pitchFamily="34" charset="0"/>
              </a:rPr>
              <a:t>Optimization</a:t>
            </a:r>
          </a:p>
        </p:txBody>
      </p:sp>
      <p:sp>
        <p:nvSpPr>
          <p:cNvPr id="11" name="TextBox 10"/>
          <p:cNvSpPr txBox="1"/>
          <p:nvPr/>
        </p:nvSpPr>
        <p:spPr>
          <a:xfrm>
            <a:off x="4160671" y="2559190"/>
            <a:ext cx="822661"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cxnSp>
        <p:nvCxnSpPr>
          <p:cNvPr id="12" name="Straight Arrow Connector 11"/>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13" name="Straight Arrow Connector 12"/>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sp>
        <p:nvSpPr>
          <p:cNvPr id="14" name="TextBox 13"/>
          <p:cNvSpPr txBox="1"/>
          <p:nvPr/>
        </p:nvSpPr>
        <p:spPr>
          <a:xfrm>
            <a:off x="7508717" y="2559190"/>
            <a:ext cx="728084"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085192" y="2559190"/>
            <a:ext cx="662361"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107567" y="2559190"/>
            <a:ext cx="723275" cy="21544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9458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997092"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1294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099624"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894561"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843296"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7558" y="1150012"/>
            <a:ext cx="1768884" cy="1326663"/>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8955" y="1150012"/>
            <a:ext cx="1768884" cy="1326663"/>
          </a:xfrm>
          <a:prstGeom prst="rect">
            <a:avLst/>
          </a:prstGeom>
        </p:spPr>
      </p:pic>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366" y="1150012"/>
            <a:ext cx="1768884" cy="1326663"/>
          </a:xfrm>
          <a:prstGeom prst="rect">
            <a:avLst/>
          </a:prstGeom>
        </p:spPr>
      </p:pic>
      <p:pic>
        <p:nvPicPr>
          <p:cNvPr id="26" name="Picture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1751" y="1150012"/>
            <a:ext cx="1768884" cy="1326663"/>
          </a:xfrm>
          <a:prstGeom prst="rect">
            <a:avLst/>
          </a:prstGeom>
        </p:spPr>
      </p:pic>
      <p:pic>
        <p:nvPicPr>
          <p:cNvPr id="27" name="Picture 2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353" y="1150012"/>
            <a:ext cx="1768884" cy="1326663"/>
          </a:xfrm>
          <a:prstGeom prst="rect">
            <a:avLst/>
          </a:prstGeom>
        </p:spPr>
      </p:pic>
      <p:pic>
        <p:nvPicPr>
          <p:cNvPr id="28" name="Picture 2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4763" y="1150012"/>
            <a:ext cx="1768884" cy="1326663"/>
          </a:xfrm>
          <a:prstGeom prst="rect">
            <a:avLst/>
          </a:prstGeom>
        </p:spPr>
      </p:pic>
      <p:pic>
        <p:nvPicPr>
          <p:cNvPr id="29" name="Picture 2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6161" y="1150012"/>
            <a:ext cx="1768884" cy="1326663"/>
          </a:xfrm>
          <a:prstGeom prst="rect">
            <a:avLst/>
          </a:prstGeom>
        </p:spPr>
      </p:pic>
      <p:cxnSp>
        <p:nvCxnSpPr>
          <p:cNvPr id="30" name="Straight Connector 29"/>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bwMode="auto">
          <a:xfrm>
            <a:off x="6407409" y="1118210"/>
            <a:ext cx="618766" cy="1902644"/>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4" name="Rectangle 33"/>
          <p:cNvSpPr/>
          <p:nvPr/>
        </p:nvSpPr>
        <p:spPr>
          <a:xfrm>
            <a:off x="1085192" y="1230699"/>
            <a:ext cx="2071158"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070855" y="1077657"/>
            <a:ext cx="1320110"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bwMode="auto">
          <a:xfrm>
            <a:off x="3196925" y="1118209"/>
            <a:ext cx="2083879" cy="1902645"/>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7" name="Rounded Rectangle 36"/>
          <p:cNvSpPr/>
          <p:nvPr/>
        </p:nvSpPr>
        <p:spPr bwMode="auto">
          <a:xfrm>
            <a:off x="3196925" y="1118210"/>
            <a:ext cx="3829250" cy="1401087"/>
          </a:xfrm>
          <a:prstGeom prst="roundRect">
            <a:avLst>
              <a:gd name="adj" fmla="val 4570"/>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pic>
        <p:nvPicPr>
          <p:cNvPr id="42" name="Picture 4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sp>
        <p:nvSpPr>
          <p:cNvPr id="44" name="TextBox 43"/>
          <p:cNvSpPr txBox="1"/>
          <p:nvPr/>
        </p:nvSpPr>
        <p:spPr>
          <a:xfrm>
            <a:off x="1723298" y="3304077"/>
            <a:ext cx="1586203" cy="1015663"/>
          </a:xfrm>
          <a:prstGeom prst="rect">
            <a:avLst/>
          </a:prstGeom>
          <a:noFill/>
        </p:spPr>
        <p:txBody>
          <a:bodyPr wrap="none" rtlCol="0" anchor="ctr">
            <a:spAutoFit/>
          </a:bodyPr>
          <a:lstStyle/>
          <a:p>
            <a:pPr lvl="0" algn="ctr" defTabSz="914400" eaLnBrk="0" fontAlgn="base" hangingPunct="0">
              <a:spcBef>
                <a:spcPct val="0"/>
              </a:spcBef>
              <a:spcAft>
                <a:spcPct val="0"/>
              </a:spcAft>
            </a:pPr>
            <a:r>
              <a:rPr lang="en-US" altLang="en-US" sz="2000" dirty="0" smtClean="0">
                <a:latin typeface="Source Sans Pro" panose="020B0503030403020204" pitchFamily="34" charset="0"/>
              </a:rPr>
              <a:t>ICP-inspired</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Nonlinear</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Optimization</a:t>
            </a:r>
            <a:endParaRPr lang="en-US" altLang="en-US" sz="2000" dirty="0">
              <a:latin typeface="Source Sans Pro" panose="020B0503030403020204" pitchFamily="34" charset="0"/>
            </a:endParaRPr>
          </a:p>
        </p:txBody>
      </p:sp>
      <p:pic>
        <p:nvPicPr>
          <p:cNvPr id="45" name="Picture 44"/>
          <p:cNvPicPr>
            <a:picLocks noChangeAspect="1"/>
          </p:cNvPicPr>
          <p:nvPr/>
        </p:nvPicPr>
        <p:blipFill rotWithShape="1">
          <a:blip r:embed="rId10">
            <a:clrChange>
              <a:clrFrom>
                <a:srgbClr val="FFFFFF"/>
              </a:clrFrom>
              <a:clrTo>
                <a:srgbClr val="FFFFFF">
                  <a:alpha val="0"/>
                </a:srgbClr>
              </a:clrTo>
            </a:clrChange>
          </a:blip>
          <a:srcRect l="61406" t="13902" r="3118" b="10109"/>
          <a:stretch/>
        </p:blipFill>
        <p:spPr>
          <a:xfrm flipH="1">
            <a:off x="532921" y="3576381"/>
            <a:ext cx="672541" cy="925778"/>
          </a:xfrm>
          <a:prstGeom prst="rect">
            <a:avLst/>
          </a:prstGeom>
        </p:spPr>
      </p:pic>
      <p:pic>
        <p:nvPicPr>
          <p:cNvPr id="46" name="Picture 45"/>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1614712" y="5509440"/>
            <a:ext cx="598195" cy="848630"/>
          </a:xfrm>
          <a:prstGeom prst="rect">
            <a:avLst/>
          </a:prstGeom>
        </p:spPr>
      </p:pic>
      <p:pic>
        <p:nvPicPr>
          <p:cNvPr id="47" name="Picture 46" descr="4051_optimized.png"/>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58" r="18024"/>
          <a:stretch/>
        </p:blipFill>
        <p:spPr>
          <a:xfrm>
            <a:off x="2786738" y="5509440"/>
            <a:ext cx="622529" cy="848630"/>
          </a:xfrm>
          <a:prstGeom prst="rect">
            <a:avLst/>
          </a:prstGeom>
        </p:spPr>
      </p:pic>
      <mc:AlternateContent xmlns:mc="http://schemas.openxmlformats.org/markup-compatibility/2006" xmlns:a14="http://schemas.microsoft.com/office/drawing/2010/main">
        <mc:Choice Requires="a14">
          <p:sp>
            <p:nvSpPr>
              <p:cNvPr id="48" name="TextBox 47"/>
              <p:cNvSpPr txBox="1"/>
              <p:nvPr/>
            </p:nvSpPr>
            <p:spPr>
              <a:xfrm>
                <a:off x="1438583" y="4418166"/>
                <a:ext cx="1285865"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75000"/>
                                </a:schemeClr>
                              </a:solidFill>
                              <a:latin typeface="Cambria Math" panose="02040503050406030204" pitchFamily="18" charset="0"/>
                            </a:rPr>
                          </m:ctrlPr>
                        </m:sSubPr>
                        <m:e>
                          <m:r>
                            <a:rPr lang="en-US" sz="2400" b="0" i="1" smtClean="0">
                              <a:solidFill>
                                <a:schemeClr val="bg1">
                                  <a:lumMod val="75000"/>
                                </a:schemeClr>
                              </a:solidFill>
                              <a:latin typeface="Cambria Math" panose="02040503050406030204" pitchFamily="18" charset="0"/>
                            </a:rPr>
                            <m:t>𝐸</m:t>
                          </m:r>
                        </m:e>
                        <m:sub>
                          <m:r>
                            <a:rPr lang="en-US" sz="2400" b="0" i="1" smtClean="0">
                              <a:solidFill>
                                <a:schemeClr val="bg1">
                                  <a:lumMod val="75000"/>
                                </a:schemeClr>
                              </a:solidFill>
                              <a:latin typeface="Cambria Math" panose="02040503050406030204" pitchFamily="18" charset="0"/>
                            </a:rPr>
                            <m:t>𝑠𝑚𝑜𝑜𝑡h</m:t>
                          </m:r>
                        </m:sub>
                      </m:sSub>
                    </m:oMath>
                  </m:oMathPara>
                </a14:m>
                <a:endParaRPr lang="en-US" sz="2400" dirty="0">
                  <a:solidFill>
                    <a:schemeClr val="bg1">
                      <a:lumMod val="75000"/>
                    </a:schemeClr>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1438583" y="4418166"/>
                <a:ext cx="1285865" cy="461665"/>
              </a:xfrm>
              <a:prstGeom prst="rect">
                <a:avLst/>
              </a:prstGeom>
              <a:blipFill rotWithShape="0">
                <a:blip r:embed="rId15"/>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2851566" y="4418166"/>
                <a:ext cx="970073"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𝑬</m:t>
                          </m:r>
                        </m:e>
                        <m:sub>
                          <m:r>
                            <a:rPr lang="en-US" sz="2400" b="1" i="1" smtClean="0">
                              <a:solidFill>
                                <a:schemeClr val="tx1"/>
                              </a:solidFill>
                              <a:latin typeface="Cambria Math" panose="02040503050406030204" pitchFamily="18" charset="0"/>
                            </a:rPr>
                            <m:t>𝑺𝑴𝑫</m:t>
                          </m:r>
                        </m:sub>
                      </m:sSub>
                    </m:oMath>
                  </m:oMathPara>
                </a14:m>
                <a:endParaRPr lang="en-US" sz="2400" b="1" dirty="0">
                  <a:solidFill>
                    <a:schemeClr val="tx1"/>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2851566" y="4418166"/>
                <a:ext cx="970073" cy="461665"/>
              </a:xfrm>
              <a:prstGeom prst="rect">
                <a:avLst/>
              </a:prstGeom>
              <a:blipFill rotWithShape="0">
                <a:blip r:embed="rId16"/>
                <a:stretch>
                  <a:fillRect l="-1258"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1126841"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75000"/>
                            </a:schemeClr>
                          </a:solidFill>
                          <a:latin typeface="Cambria Math" panose="02040503050406030204" pitchFamily="18" charset="0"/>
                        </a:rPr>
                        <m:t>+</m:t>
                      </m:r>
                    </m:oMath>
                  </m:oMathPara>
                </a14:m>
                <a:endParaRPr lang="en-US" sz="2400" dirty="0">
                  <a:solidFill>
                    <a:schemeClr val="bg1">
                      <a:lumMod val="75000"/>
                    </a:schemeClr>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1126841" y="4418166"/>
                <a:ext cx="482824" cy="461665"/>
              </a:xfrm>
              <a:prstGeom prst="rect">
                <a:avLst/>
              </a:prstGeom>
              <a:blipFill rotWithShape="0">
                <a:blip r:embed="rId17"/>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553366"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75000"/>
                            </a:schemeClr>
                          </a:solidFill>
                          <a:latin typeface="Cambria Math" panose="02040503050406030204" pitchFamily="18" charset="0"/>
                        </a:rPr>
                        <m:t>+</m:t>
                      </m:r>
                    </m:oMath>
                  </m:oMathPara>
                </a14:m>
                <a:endParaRPr lang="en-US" sz="2400" dirty="0">
                  <a:solidFill>
                    <a:schemeClr val="bg1">
                      <a:lumMod val="75000"/>
                    </a:schemeClr>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553366" y="4418166"/>
                <a:ext cx="482824" cy="461665"/>
              </a:xfrm>
              <a:prstGeom prst="rect">
                <a:avLst/>
              </a:prstGeom>
              <a:blipFill rotWithShape="0">
                <a:blip r:embed="rId17"/>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1126841" y="4985874"/>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m:t>
                      </m:r>
                    </m:oMath>
                  </m:oMathPara>
                </a14:m>
                <a:endParaRPr lang="en-US" sz="2400" b="1" dirty="0"/>
              </a:p>
            </p:txBody>
          </p:sp>
        </mc:Choice>
        <mc:Fallback xmlns="">
          <p:sp>
            <p:nvSpPr>
              <p:cNvPr id="53" name="TextBox 52"/>
              <p:cNvSpPr txBox="1">
                <a:spLocks noRot="1" noChangeAspect="1" noMove="1" noResize="1" noEditPoints="1" noAdjustHandles="1" noChangeArrowheads="1" noChangeShapeType="1" noTextEdit="1"/>
              </p:cNvSpPr>
              <p:nvPr/>
            </p:nvSpPr>
            <p:spPr>
              <a:xfrm>
                <a:off x="1126841" y="4985874"/>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2217957" y="4985874"/>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m:t>
                      </m:r>
                    </m:oMath>
                  </m:oMathPara>
                </a14:m>
                <a:endParaRPr lang="en-US" sz="2400" b="1" dirty="0">
                  <a:solidFill>
                    <a:schemeClr val="tx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2217957" y="4985874"/>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45070" y="4404155"/>
                <a:ext cx="848246" cy="494751"/>
              </a:xfrm>
              <a:prstGeom prst="rect">
                <a:avLst/>
              </a:prstGeom>
              <a:noFill/>
            </p:spPr>
            <p:txBody>
              <a:bodyPr wrap="none" rtlCol="0">
                <a:spAutoFit/>
              </a:bodyPr>
              <a:lstStyle>
                <a:defPPr>
                  <a:defRPr lang="en-US"/>
                </a:defPPr>
                <a:lvl1pPr algn="ctr">
                  <a:defRPr sz="2400" i="1">
                    <a:solidFill>
                      <a:schemeClr val="bg1">
                        <a:lumMod val="7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𝐸</m:t>
                          </m:r>
                        </m:e>
                        <m:sub>
                          <m:r>
                            <a:rPr lang="en-US" b="0" i="1">
                              <a:latin typeface="Cambria Math" panose="02040503050406030204" pitchFamily="18" charset="0"/>
                            </a:rPr>
                            <m:t>𝑝𝑛𝑡</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445070" y="4404155"/>
                <a:ext cx="848246" cy="494751"/>
              </a:xfrm>
              <a:prstGeom prst="rect">
                <a:avLst/>
              </a:prstGeom>
              <a:blipFill rotWithShape="0">
                <a:blip r:embed="rId19"/>
                <a:stretch>
                  <a:fillRect l="-719"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438393" y="4971863"/>
                <a:ext cx="950837" cy="49475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𝑬</m:t>
                          </m:r>
                        </m:e>
                        <m:sub>
                          <m:r>
                            <a:rPr lang="en-US" sz="2400" b="1" i="1" smtClean="0">
                              <a:solidFill>
                                <a:schemeClr val="tx1"/>
                              </a:solidFill>
                              <a:latin typeface="Cambria Math" panose="02040503050406030204" pitchFamily="18" charset="0"/>
                            </a:rPr>
                            <m:t>𝒑𝒂𝒊𝒓</m:t>
                          </m:r>
                        </m:sub>
                      </m:sSub>
                    </m:oMath>
                  </m:oMathPara>
                </a14:m>
                <a:endParaRPr lang="en-US" sz="2400" b="1" dirty="0">
                  <a:solidFill>
                    <a:schemeClr val="tx1"/>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1438393" y="4971863"/>
                <a:ext cx="950837" cy="494751"/>
              </a:xfrm>
              <a:prstGeom prst="rect">
                <a:avLst/>
              </a:prstGeom>
              <a:blipFill rotWithShape="0">
                <a:blip r:embed="rId20"/>
                <a:stretch>
                  <a:fillRect l="-128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2532016" y="4971538"/>
                <a:ext cx="1131977" cy="4955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𝑬</m:t>
                          </m:r>
                        </m:e>
                        <m:sub>
                          <m:r>
                            <a:rPr lang="en-US" sz="2400" b="1" i="1" smtClean="0">
                              <a:solidFill>
                                <a:schemeClr val="tx1"/>
                              </a:solidFill>
                              <a:latin typeface="Cambria Math" panose="02040503050406030204" pitchFamily="18" charset="0"/>
                            </a:rPr>
                            <m:t>𝒔𝒚𝒎𝒎</m:t>
                          </m:r>
                        </m:sub>
                      </m:sSub>
                    </m:oMath>
                  </m:oMathPara>
                </a14:m>
                <a:endParaRPr lang="en-US" sz="2400" b="1" dirty="0">
                  <a:solidFill>
                    <a:schemeClr val="tx1"/>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532016" y="4971538"/>
                <a:ext cx="1131977" cy="495520"/>
              </a:xfrm>
              <a:prstGeom prst="rect">
                <a:avLst/>
              </a:prstGeom>
              <a:blipFill rotWithShape="0">
                <a:blip r:embed="rId21"/>
                <a:stretch>
                  <a:fillRect l="-1075" b="-7407"/>
                </a:stretch>
              </a:blipFill>
            </p:spPr>
            <p:txBody>
              <a:bodyPr/>
              <a:lstStyle/>
              <a:p>
                <a:r>
                  <a:rPr lang="en-US">
                    <a:noFill/>
                  </a:rPr>
                  <a:t> </a:t>
                </a:r>
              </a:p>
            </p:txBody>
          </p:sp>
        </mc:Fallback>
      </mc:AlternateContent>
      <p:sp>
        <p:nvSpPr>
          <p:cNvPr id="66" name="TextBox 65"/>
          <p:cNvSpPr txBox="1"/>
          <p:nvPr/>
        </p:nvSpPr>
        <p:spPr>
          <a:xfrm>
            <a:off x="5582971" y="5808876"/>
            <a:ext cx="1582484" cy="646331"/>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Part Pose</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Optimization</a:t>
            </a:r>
          </a:p>
        </p:txBody>
      </p:sp>
      <p:sp>
        <p:nvSpPr>
          <p:cNvPr id="69" name="Rectangle 68"/>
          <p:cNvSpPr/>
          <p:nvPr/>
        </p:nvSpPr>
        <p:spPr>
          <a:xfrm>
            <a:off x="495822" y="3542592"/>
            <a:ext cx="959567" cy="95956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63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427095" y="920531"/>
            <a:ext cx="3301965" cy="182880"/>
            <a:chOff x="3427095" y="920531"/>
            <a:chExt cx="3301965" cy="182880"/>
          </a:xfrm>
        </p:grpSpPr>
        <p:cxnSp>
          <p:nvCxnSpPr>
            <p:cNvPr id="78" name="Straight Arrow Connector 77"/>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79" name="Straight Arrow Connector 78"/>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80" name="Straight Connector 79"/>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5" name="Picture 4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sp>
        <p:nvSpPr>
          <p:cNvPr id="6" name="Rounded Rectangle 5"/>
          <p:cNvSpPr/>
          <p:nvPr/>
        </p:nvSpPr>
        <p:spPr bwMode="auto">
          <a:xfrm>
            <a:off x="7406618" y="1118210"/>
            <a:ext cx="932276" cy="1401086"/>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3196925" y="1118210"/>
            <a:ext cx="3829250" cy="1401087"/>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3143033" y="2559190"/>
            <a:ext cx="805028"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Labels &amp;</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Orientations</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Prediction</a:t>
            </a:r>
            <a:endParaRPr lang="en-US" sz="800" dirty="0">
              <a:latin typeface="Arial" panose="020B0604020202020204" pitchFamily="34" charset="0"/>
              <a:cs typeface="Arial" panose="020B0604020202020204" pitchFamily="34" charset="0"/>
            </a:endParaRPr>
          </a:p>
        </p:txBody>
      </p:sp>
      <p:sp>
        <p:nvSpPr>
          <p:cNvPr id="9" name="TextBox 8"/>
          <p:cNvSpPr txBox="1"/>
          <p:nvPr/>
        </p:nvSpPr>
        <p:spPr>
          <a:xfrm>
            <a:off x="6310752" y="2559190"/>
            <a:ext cx="728084" cy="461665"/>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Additional</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Candidate</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Generation</a:t>
            </a:r>
            <a:endParaRPr lang="en-US" sz="800" b="1" dirty="0">
              <a:latin typeface="Arial" panose="020B0604020202020204" pitchFamily="34" charset="0"/>
              <a:cs typeface="Arial" panose="020B0604020202020204" pitchFamily="34" charset="0"/>
            </a:endParaRPr>
          </a:p>
        </p:txBody>
      </p:sp>
      <p:sp>
        <p:nvSpPr>
          <p:cNvPr id="10" name="TextBox 9"/>
          <p:cNvSpPr txBox="1"/>
          <p:nvPr/>
        </p:nvSpPr>
        <p:spPr>
          <a:xfrm>
            <a:off x="5244929" y="2559190"/>
            <a:ext cx="756938"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4160671" y="2559190"/>
            <a:ext cx="822661"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sp>
        <p:nvSpPr>
          <p:cNvPr id="14" name="TextBox 13"/>
          <p:cNvSpPr txBox="1"/>
          <p:nvPr/>
        </p:nvSpPr>
        <p:spPr>
          <a:xfrm>
            <a:off x="7508717" y="2559190"/>
            <a:ext cx="728084"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085192" y="2559190"/>
            <a:ext cx="662361"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107567" y="2559190"/>
            <a:ext cx="723275" cy="21544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9458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997092"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1294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099624"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894561"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843296"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7558" y="1150012"/>
            <a:ext cx="1768884" cy="1326663"/>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8955" y="1150012"/>
            <a:ext cx="1768884" cy="1326663"/>
          </a:xfrm>
          <a:prstGeom prst="rect">
            <a:avLst/>
          </a:prstGeom>
        </p:spPr>
      </p:pic>
      <p:pic>
        <p:nvPicPr>
          <p:cNvPr id="25" name="Picture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366" y="1150012"/>
            <a:ext cx="1768884" cy="1326663"/>
          </a:xfrm>
          <a:prstGeom prst="rect">
            <a:avLst/>
          </a:prstGeom>
        </p:spPr>
      </p:pic>
      <p:pic>
        <p:nvPicPr>
          <p:cNvPr id="26" name="Picture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1751" y="1150012"/>
            <a:ext cx="1768884" cy="1326663"/>
          </a:xfrm>
          <a:prstGeom prst="rect">
            <a:avLst/>
          </a:prstGeom>
        </p:spPr>
      </p:pic>
      <p:pic>
        <p:nvPicPr>
          <p:cNvPr id="27"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353" y="1150012"/>
            <a:ext cx="1768884" cy="1326663"/>
          </a:xfrm>
          <a:prstGeom prst="rect">
            <a:avLst/>
          </a:prstGeom>
        </p:spPr>
      </p:pic>
      <p:pic>
        <p:nvPicPr>
          <p:cNvPr id="28" name="Picture 2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4763" y="1150012"/>
            <a:ext cx="1768884" cy="1326663"/>
          </a:xfrm>
          <a:prstGeom prst="rect">
            <a:avLst/>
          </a:prstGeom>
        </p:spPr>
      </p:pic>
      <p:pic>
        <p:nvPicPr>
          <p:cNvPr id="29" name="Picture 2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6161" y="1150012"/>
            <a:ext cx="1768884" cy="1326663"/>
          </a:xfrm>
          <a:prstGeom prst="rect">
            <a:avLst/>
          </a:prstGeom>
        </p:spPr>
      </p:pic>
      <p:sp>
        <p:nvSpPr>
          <p:cNvPr id="34" name="Rectangle 33"/>
          <p:cNvSpPr/>
          <p:nvPr/>
        </p:nvSpPr>
        <p:spPr>
          <a:xfrm>
            <a:off x="1085192" y="1230699"/>
            <a:ext cx="2071158"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070855" y="1077657"/>
            <a:ext cx="1320110"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bwMode="auto">
          <a:xfrm>
            <a:off x="3196925" y="1118209"/>
            <a:ext cx="3181715" cy="1902645"/>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7" name="Rounded Rectangle 36"/>
          <p:cNvSpPr/>
          <p:nvPr/>
        </p:nvSpPr>
        <p:spPr bwMode="auto">
          <a:xfrm>
            <a:off x="3196925" y="1118210"/>
            <a:ext cx="3829250" cy="1401087"/>
          </a:xfrm>
          <a:prstGeom prst="roundRect">
            <a:avLst>
              <a:gd name="adj" fmla="val 4570"/>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pic>
        <p:nvPicPr>
          <p:cNvPr id="43" name="Picture 42"/>
          <p:cNvPicPr>
            <a:picLocks noChangeAspect="1"/>
          </p:cNvPicPr>
          <p:nvPr/>
        </p:nvPicPr>
        <p:blipFill rotWithShape="1">
          <a:blip r:embed="rId11">
            <a:clrChange>
              <a:clrFrom>
                <a:srgbClr val="FFFFFF"/>
              </a:clrFrom>
              <a:clrTo>
                <a:srgbClr val="FFFFFF">
                  <a:alpha val="0"/>
                </a:srgbClr>
              </a:clrTo>
            </a:clrChange>
          </a:blip>
          <a:srcRect l="61406" t="13902" r="3118" b="10109"/>
          <a:stretch/>
        </p:blipFill>
        <p:spPr>
          <a:xfrm flipH="1">
            <a:off x="532921" y="3576381"/>
            <a:ext cx="672541" cy="925778"/>
          </a:xfrm>
          <a:prstGeom prst="rect">
            <a:avLst/>
          </a:prstGeom>
        </p:spPr>
      </p:pic>
      <p:pic>
        <p:nvPicPr>
          <p:cNvPr id="44" name="Picture 4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208" r="23924"/>
          <a:stretch/>
        </p:blipFill>
        <p:spPr>
          <a:xfrm>
            <a:off x="1614712" y="5509440"/>
            <a:ext cx="598195" cy="848630"/>
          </a:xfrm>
          <a:prstGeom prst="rect">
            <a:avLst/>
          </a:prstGeom>
        </p:spPr>
      </p:pic>
      <p:pic>
        <p:nvPicPr>
          <p:cNvPr id="46" name="Picture 45" descr="4051_optimized.png"/>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58" r="18024"/>
          <a:stretch/>
        </p:blipFill>
        <p:spPr>
          <a:xfrm>
            <a:off x="2786738" y="5509440"/>
            <a:ext cx="622529" cy="848630"/>
          </a:xfrm>
          <a:prstGeom prst="rect">
            <a:avLst/>
          </a:prstGeom>
        </p:spPr>
      </p:pic>
      <mc:AlternateContent xmlns:mc="http://schemas.openxmlformats.org/markup-compatibility/2006" xmlns:a14="http://schemas.microsoft.com/office/drawing/2010/main">
        <mc:Choice Requires="a14">
          <p:sp>
            <p:nvSpPr>
              <p:cNvPr id="47" name="TextBox 46"/>
              <p:cNvSpPr txBox="1"/>
              <p:nvPr/>
            </p:nvSpPr>
            <p:spPr>
              <a:xfrm>
                <a:off x="1438583" y="4418166"/>
                <a:ext cx="1285865"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75000"/>
                                </a:schemeClr>
                              </a:solidFill>
                              <a:latin typeface="Cambria Math" panose="02040503050406030204" pitchFamily="18" charset="0"/>
                            </a:rPr>
                          </m:ctrlPr>
                        </m:sSubPr>
                        <m:e>
                          <m:r>
                            <a:rPr lang="en-US" sz="2400" b="0" i="1" smtClean="0">
                              <a:solidFill>
                                <a:schemeClr val="bg1">
                                  <a:lumMod val="75000"/>
                                </a:schemeClr>
                              </a:solidFill>
                              <a:latin typeface="Cambria Math" panose="02040503050406030204" pitchFamily="18" charset="0"/>
                            </a:rPr>
                            <m:t>𝐸</m:t>
                          </m:r>
                        </m:e>
                        <m:sub>
                          <m:r>
                            <a:rPr lang="en-US" sz="2400" b="0" i="1" smtClean="0">
                              <a:solidFill>
                                <a:schemeClr val="bg1">
                                  <a:lumMod val="75000"/>
                                </a:schemeClr>
                              </a:solidFill>
                              <a:latin typeface="Cambria Math" panose="02040503050406030204" pitchFamily="18" charset="0"/>
                            </a:rPr>
                            <m:t>𝑠𝑚𝑜𝑜𝑡h</m:t>
                          </m:r>
                        </m:sub>
                      </m:sSub>
                    </m:oMath>
                  </m:oMathPara>
                </a14:m>
                <a:endParaRPr lang="en-US" sz="2400" dirty="0">
                  <a:solidFill>
                    <a:schemeClr val="bg1">
                      <a:lumMod val="75000"/>
                    </a:schemeClr>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438583" y="4418166"/>
                <a:ext cx="1285865" cy="461665"/>
              </a:xfrm>
              <a:prstGeom prst="rect">
                <a:avLst/>
              </a:prstGeom>
              <a:blipFill rotWithShape="0">
                <a:blip r:embed="rId16"/>
                <a:stretch>
                  <a:fillRect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2876733" y="4418166"/>
                <a:ext cx="919739"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75000"/>
                                </a:schemeClr>
                              </a:solidFill>
                              <a:latin typeface="Cambria Math" panose="02040503050406030204" pitchFamily="18" charset="0"/>
                            </a:rPr>
                          </m:ctrlPr>
                        </m:sSubPr>
                        <m:e>
                          <m:r>
                            <a:rPr lang="en-US" sz="2400" b="0" i="1" smtClean="0">
                              <a:solidFill>
                                <a:schemeClr val="bg1">
                                  <a:lumMod val="75000"/>
                                </a:schemeClr>
                              </a:solidFill>
                              <a:latin typeface="Cambria Math" panose="02040503050406030204" pitchFamily="18" charset="0"/>
                            </a:rPr>
                            <m:t>𝐸</m:t>
                          </m:r>
                        </m:e>
                        <m:sub>
                          <m:r>
                            <a:rPr lang="en-US" sz="2400" b="0" i="1" smtClean="0">
                              <a:solidFill>
                                <a:schemeClr val="bg1">
                                  <a:lumMod val="75000"/>
                                </a:schemeClr>
                              </a:solidFill>
                              <a:latin typeface="Cambria Math" panose="02040503050406030204" pitchFamily="18" charset="0"/>
                            </a:rPr>
                            <m:t>𝑆𝑀𝐷</m:t>
                          </m:r>
                        </m:sub>
                      </m:sSub>
                    </m:oMath>
                  </m:oMathPara>
                </a14:m>
                <a:endParaRPr lang="en-US" sz="2400" dirty="0">
                  <a:solidFill>
                    <a:schemeClr val="bg1">
                      <a:lumMod val="75000"/>
                    </a:schemeClr>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2876733" y="4418166"/>
                <a:ext cx="919739" cy="461665"/>
              </a:xfrm>
              <a:prstGeom prst="rect">
                <a:avLst/>
              </a:prstGeom>
              <a:blipFill rotWithShape="0">
                <a:blip r:embed="rId17"/>
                <a:stretch>
                  <a:fillRect l="-1325" b="-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126841"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75000"/>
                            </a:schemeClr>
                          </a:solidFill>
                          <a:latin typeface="Cambria Math" panose="02040503050406030204" pitchFamily="18" charset="0"/>
                        </a:rPr>
                        <m:t>+</m:t>
                      </m:r>
                    </m:oMath>
                  </m:oMathPara>
                </a14:m>
                <a:endParaRPr lang="en-US" sz="2400" dirty="0">
                  <a:solidFill>
                    <a:schemeClr val="bg1">
                      <a:lumMod val="75000"/>
                    </a:schemeClr>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126841" y="4418166"/>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2553366" y="4418166"/>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75000"/>
                            </a:schemeClr>
                          </a:solidFill>
                          <a:latin typeface="Cambria Math" panose="02040503050406030204" pitchFamily="18" charset="0"/>
                        </a:rPr>
                        <m:t>+</m:t>
                      </m:r>
                    </m:oMath>
                  </m:oMathPara>
                </a14:m>
                <a:endParaRPr lang="en-US" sz="2400" dirty="0">
                  <a:solidFill>
                    <a:schemeClr val="bg1">
                      <a:lumMod val="75000"/>
                    </a:schemeClr>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2553366" y="4418166"/>
                <a:ext cx="482824" cy="461665"/>
              </a:xfrm>
              <a:prstGeom prst="rect">
                <a:avLst/>
              </a:prstGeom>
              <a:blipFill rotWithShape="0">
                <a:blip r:embed="rId18"/>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1126841" y="4985874"/>
                <a:ext cx="482824" cy="461665"/>
              </a:xfrm>
              <a:prstGeom prst="rect">
                <a:avLst/>
              </a:prstGeom>
              <a:noFill/>
            </p:spPr>
            <p:txBody>
              <a:bodyPr wrap="none" rtlCol="0">
                <a:spAutoFit/>
              </a:bodyPr>
              <a:lstStyle>
                <a:defPPr>
                  <a:defRPr lang="en-US"/>
                </a:defPPr>
                <a:lvl1pPr algn="ctr">
                  <a:defRPr sz="2400" b="0" i="1">
                    <a:solidFill>
                      <a:schemeClr val="bg1">
                        <a:lumMod val="7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1126841" y="4985874"/>
                <a:ext cx="482824" cy="461665"/>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217957" y="4985874"/>
                <a:ext cx="482824" cy="46166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400" b="0" i="1" smtClean="0">
                          <a:solidFill>
                            <a:schemeClr val="bg1">
                              <a:lumMod val="75000"/>
                            </a:schemeClr>
                          </a:solidFill>
                          <a:latin typeface="Cambria Math" panose="02040503050406030204" pitchFamily="18" charset="0"/>
                        </a:rPr>
                        <m:t>+</m:t>
                      </m:r>
                    </m:oMath>
                  </m:oMathPara>
                </a14:m>
                <a:endParaRPr lang="en-US" sz="2400" dirty="0">
                  <a:solidFill>
                    <a:schemeClr val="bg1">
                      <a:lumMod val="75000"/>
                    </a:schemeClr>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217957" y="4985874"/>
                <a:ext cx="482824" cy="461665"/>
              </a:xfrm>
              <a:prstGeom prst="rect">
                <a:avLst/>
              </a:prstGeom>
              <a:blipFill rotWithShape="0">
                <a:blip r:embed="rId20"/>
                <a:stretch>
                  <a:fillRect l="-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45070" y="4404155"/>
                <a:ext cx="848246" cy="494751"/>
              </a:xfrm>
              <a:prstGeom prst="rect">
                <a:avLst/>
              </a:prstGeom>
              <a:noFill/>
            </p:spPr>
            <p:txBody>
              <a:bodyPr wrap="none" rtlCol="0">
                <a:spAutoFit/>
              </a:bodyPr>
              <a:lstStyle>
                <a:defPPr>
                  <a:defRPr lang="en-US"/>
                </a:defPPr>
                <a:lvl1pPr algn="ctr">
                  <a:defRPr sz="2400" i="1">
                    <a:solidFill>
                      <a:schemeClr val="bg1">
                        <a:lumMod val="75000"/>
                      </a:schemeClr>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𝐸</m:t>
                          </m:r>
                        </m:e>
                        <m:sub>
                          <m:r>
                            <a:rPr lang="en-US">
                              <a:latin typeface="Cambria Math" panose="02040503050406030204" pitchFamily="18" charset="0"/>
                            </a:rPr>
                            <m:t>𝑝𝑛𝑡</m:t>
                          </m:r>
                        </m:sub>
                      </m:sSub>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445070" y="4404155"/>
                <a:ext cx="848246" cy="494751"/>
              </a:xfrm>
              <a:prstGeom prst="rect">
                <a:avLst/>
              </a:prstGeom>
              <a:blipFill rotWithShape="0">
                <a:blip r:embed="rId21"/>
                <a:stretch>
                  <a:fillRect l="-719"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1438393" y="4971863"/>
                <a:ext cx="950837" cy="49475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𝑬</m:t>
                          </m:r>
                        </m:e>
                        <m:sub>
                          <m:r>
                            <a:rPr lang="en-US" sz="2400" b="1" i="1" smtClean="0">
                              <a:latin typeface="Cambria Math" panose="02040503050406030204" pitchFamily="18" charset="0"/>
                            </a:rPr>
                            <m:t>𝒑𝒂𝒊𝒓</m:t>
                          </m:r>
                        </m:sub>
                      </m:sSub>
                    </m:oMath>
                  </m:oMathPara>
                </a14:m>
                <a:endParaRPr lang="en-US" sz="2400" b="1" dirty="0"/>
              </a:p>
            </p:txBody>
          </p:sp>
        </mc:Choice>
        <mc:Fallback xmlns="">
          <p:sp>
            <p:nvSpPr>
              <p:cNvPr id="54" name="TextBox 53"/>
              <p:cNvSpPr txBox="1">
                <a:spLocks noRot="1" noChangeAspect="1" noMove="1" noResize="1" noEditPoints="1" noAdjustHandles="1" noChangeArrowheads="1" noChangeShapeType="1" noTextEdit="1"/>
              </p:cNvSpPr>
              <p:nvPr/>
            </p:nvSpPr>
            <p:spPr>
              <a:xfrm>
                <a:off x="1438393" y="4971863"/>
                <a:ext cx="950837" cy="494751"/>
              </a:xfrm>
              <a:prstGeom prst="rect">
                <a:avLst/>
              </a:prstGeom>
              <a:blipFill rotWithShape="0">
                <a:blip r:embed="rId22"/>
                <a:stretch>
                  <a:fillRect l="-128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2532016" y="4971538"/>
                <a:ext cx="1131977" cy="49552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75000"/>
                                </a:schemeClr>
                              </a:solidFill>
                              <a:latin typeface="Cambria Math" panose="02040503050406030204" pitchFamily="18" charset="0"/>
                            </a:rPr>
                          </m:ctrlPr>
                        </m:sSubPr>
                        <m:e>
                          <m:r>
                            <a:rPr lang="en-US" sz="2400" b="0" i="1" smtClean="0">
                              <a:solidFill>
                                <a:schemeClr val="bg1">
                                  <a:lumMod val="75000"/>
                                </a:schemeClr>
                              </a:solidFill>
                              <a:latin typeface="Cambria Math" panose="02040503050406030204" pitchFamily="18" charset="0"/>
                            </a:rPr>
                            <m:t>𝐸</m:t>
                          </m:r>
                        </m:e>
                        <m:sub>
                          <m:r>
                            <a:rPr lang="en-US" sz="2400" b="0" i="1" smtClean="0">
                              <a:solidFill>
                                <a:schemeClr val="bg1">
                                  <a:lumMod val="75000"/>
                                </a:schemeClr>
                              </a:solidFill>
                              <a:latin typeface="Cambria Math" panose="02040503050406030204" pitchFamily="18" charset="0"/>
                            </a:rPr>
                            <m:t>𝑠𝑦𝑚𝑚</m:t>
                          </m:r>
                        </m:sub>
                      </m:sSub>
                    </m:oMath>
                  </m:oMathPara>
                </a14:m>
                <a:endParaRPr lang="en-US" sz="2400" dirty="0">
                  <a:solidFill>
                    <a:schemeClr val="bg1">
                      <a:lumMod val="75000"/>
                    </a:schemeClr>
                  </a:solidFill>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2532016" y="4971538"/>
                <a:ext cx="1131977" cy="495520"/>
              </a:xfrm>
              <a:prstGeom prst="rect">
                <a:avLst/>
              </a:prstGeom>
              <a:blipFill rotWithShape="0">
                <a:blip r:embed="rId23"/>
                <a:stretch>
                  <a:fillRect b="-4938"/>
                </a:stretch>
              </a:blipFill>
            </p:spPr>
            <p:txBody>
              <a:bodyPr/>
              <a:lstStyle/>
              <a:p>
                <a:r>
                  <a:rPr lang="en-US">
                    <a:noFill/>
                  </a:rPr>
                  <a:t> </a:t>
                </a:r>
              </a:p>
            </p:txBody>
          </p:sp>
        </mc:Fallback>
      </mc:AlternateContent>
      <p:sp>
        <p:nvSpPr>
          <p:cNvPr id="57" name="TextBox 56"/>
          <p:cNvSpPr txBox="1"/>
          <p:nvPr/>
        </p:nvSpPr>
        <p:spPr>
          <a:xfrm>
            <a:off x="5582971" y="5531877"/>
            <a:ext cx="1402948" cy="923330"/>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Additional</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Candidate</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Generation</a:t>
            </a:r>
            <a:endParaRPr lang="en-US" b="1" dirty="0">
              <a:latin typeface="Arial" panose="020B0604020202020204" pitchFamily="34" charset="0"/>
              <a:cs typeface="Arial" panose="020B0604020202020204" pitchFamily="34" charset="0"/>
            </a:endParaRPr>
          </a:p>
        </p:txBody>
      </p:sp>
      <p:sp>
        <p:nvSpPr>
          <p:cNvPr id="58" name="Rectangle 57"/>
          <p:cNvSpPr/>
          <p:nvPr/>
        </p:nvSpPr>
        <p:spPr>
          <a:xfrm>
            <a:off x="2578036" y="5447539"/>
            <a:ext cx="959567" cy="95956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95822" y="3542592"/>
            <a:ext cx="959567" cy="959567"/>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61"/>
          <p:cNvGrpSpPr/>
          <p:nvPr/>
        </p:nvGrpSpPr>
        <p:grpSpPr>
          <a:xfrm>
            <a:off x="4067503" y="4269302"/>
            <a:ext cx="1147730" cy="2036905"/>
            <a:chOff x="4067503" y="4269302"/>
            <a:chExt cx="1147730" cy="2036905"/>
          </a:xfrm>
        </p:grpSpPr>
        <p:sp>
          <p:nvSpPr>
            <p:cNvPr id="5" name="Freeform 4"/>
            <p:cNvSpPr/>
            <p:nvPr/>
          </p:nvSpPr>
          <p:spPr>
            <a:xfrm>
              <a:off x="4408039" y="5208927"/>
              <a:ext cx="217511" cy="1040524"/>
            </a:xfrm>
            <a:custGeom>
              <a:avLst/>
              <a:gdLst>
                <a:gd name="connsiteX0" fmla="*/ 189186 w 217511"/>
                <a:gd name="connsiteY0" fmla="*/ 0 h 1040524"/>
                <a:gd name="connsiteX1" fmla="*/ 201798 w 217511"/>
                <a:gd name="connsiteY1" fmla="*/ 485578 h 1040524"/>
                <a:gd name="connsiteX2" fmla="*/ 0 w 217511"/>
                <a:gd name="connsiteY2" fmla="*/ 1040524 h 1040524"/>
              </a:gdLst>
              <a:ahLst/>
              <a:cxnLst>
                <a:cxn ang="0">
                  <a:pos x="connsiteX0" y="connsiteY0"/>
                </a:cxn>
                <a:cxn ang="0">
                  <a:pos x="connsiteX1" y="connsiteY1"/>
                </a:cxn>
                <a:cxn ang="0">
                  <a:pos x="connsiteX2" y="connsiteY2"/>
                </a:cxn>
              </a:cxnLst>
              <a:rect l="l" t="t" r="r" b="b"/>
              <a:pathLst>
                <a:path w="217511" h="1040524">
                  <a:moveTo>
                    <a:pt x="189186" y="0"/>
                  </a:moveTo>
                  <a:cubicBezTo>
                    <a:pt x="211257" y="156078"/>
                    <a:pt x="233329" y="312157"/>
                    <a:pt x="201798" y="485578"/>
                  </a:cubicBezTo>
                  <a:cubicBezTo>
                    <a:pt x="170267" y="658999"/>
                    <a:pt x="85133" y="849761"/>
                    <a:pt x="0" y="1040524"/>
                  </a:cubicBezTo>
                </a:path>
              </a:pathLst>
            </a:custGeom>
            <a:noFill/>
            <a:ln w="15875">
              <a:solidFill>
                <a:schemeClr val="tx1"/>
              </a:solidFill>
              <a:tailEnd type="arrow"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4408039" y="5625137"/>
              <a:ext cx="433317" cy="649539"/>
            </a:xfrm>
            <a:custGeom>
              <a:avLst/>
              <a:gdLst>
                <a:gd name="connsiteX0" fmla="*/ 428822 w 433317"/>
                <a:gd name="connsiteY0" fmla="*/ 0 h 649539"/>
                <a:gd name="connsiteX1" fmla="*/ 372066 w 433317"/>
                <a:gd name="connsiteY1" fmla="*/ 435128 h 649539"/>
                <a:gd name="connsiteX2" fmla="*/ 0 w 433317"/>
                <a:gd name="connsiteY2" fmla="*/ 649539 h 649539"/>
              </a:gdLst>
              <a:ahLst/>
              <a:cxnLst>
                <a:cxn ang="0">
                  <a:pos x="connsiteX0" y="connsiteY0"/>
                </a:cxn>
                <a:cxn ang="0">
                  <a:pos x="connsiteX1" y="connsiteY1"/>
                </a:cxn>
                <a:cxn ang="0">
                  <a:pos x="connsiteX2" y="connsiteY2"/>
                </a:cxn>
              </a:cxnLst>
              <a:rect l="l" t="t" r="r" b="b"/>
              <a:pathLst>
                <a:path w="433317" h="649539">
                  <a:moveTo>
                    <a:pt x="428822" y="0"/>
                  </a:moveTo>
                  <a:cubicBezTo>
                    <a:pt x="436179" y="163436"/>
                    <a:pt x="443536" y="326872"/>
                    <a:pt x="372066" y="435128"/>
                  </a:cubicBezTo>
                  <a:cubicBezTo>
                    <a:pt x="300596" y="543384"/>
                    <a:pt x="150298" y="596461"/>
                    <a:pt x="0" y="649539"/>
                  </a:cubicBezTo>
                </a:path>
              </a:pathLst>
            </a:custGeom>
            <a:noFill/>
            <a:ln w="15875">
              <a:solidFill>
                <a:schemeClr val="tx1"/>
              </a:solidFill>
              <a:tailEnd type="arrow"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4067503" y="5499012"/>
              <a:ext cx="302698" cy="718908"/>
            </a:xfrm>
            <a:custGeom>
              <a:avLst/>
              <a:gdLst>
                <a:gd name="connsiteX0" fmla="*/ 0 w 302698"/>
                <a:gd name="connsiteY0" fmla="*/ 0 h 718908"/>
                <a:gd name="connsiteX1" fmla="*/ 145043 w 302698"/>
                <a:gd name="connsiteY1" fmla="*/ 479272 h 718908"/>
                <a:gd name="connsiteX2" fmla="*/ 302698 w 302698"/>
                <a:gd name="connsiteY2" fmla="*/ 718908 h 718908"/>
              </a:gdLst>
              <a:ahLst/>
              <a:cxnLst>
                <a:cxn ang="0">
                  <a:pos x="connsiteX0" y="connsiteY0"/>
                </a:cxn>
                <a:cxn ang="0">
                  <a:pos x="connsiteX1" y="connsiteY1"/>
                </a:cxn>
                <a:cxn ang="0">
                  <a:pos x="connsiteX2" y="connsiteY2"/>
                </a:cxn>
              </a:cxnLst>
              <a:rect l="l" t="t" r="r" b="b"/>
              <a:pathLst>
                <a:path w="302698" h="718908">
                  <a:moveTo>
                    <a:pt x="0" y="0"/>
                  </a:moveTo>
                  <a:cubicBezTo>
                    <a:pt x="47296" y="179727"/>
                    <a:pt x="94593" y="359454"/>
                    <a:pt x="145043" y="479272"/>
                  </a:cubicBezTo>
                  <a:cubicBezTo>
                    <a:pt x="195493" y="599090"/>
                    <a:pt x="276422" y="685275"/>
                    <a:pt x="302698" y="718908"/>
                  </a:cubicBezTo>
                </a:path>
              </a:pathLst>
            </a:custGeom>
            <a:noFill/>
            <a:ln w="15875">
              <a:solidFill>
                <a:schemeClr val="tx1"/>
              </a:solidFill>
              <a:tailEnd type="arrow"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395426" y="5681892"/>
              <a:ext cx="819807" cy="624315"/>
            </a:xfrm>
            <a:custGeom>
              <a:avLst/>
              <a:gdLst>
                <a:gd name="connsiteX0" fmla="*/ 819807 w 819807"/>
                <a:gd name="connsiteY0" fmla="*/ 0 h 624315"/>
                <a:gd name="connsiteX1" fmla="*/ 491884 w 819807"/>
                <a:gd name="connsiteY1" fmla="*/ 498191 h 624315"/>
                <a:gd name="connsiteX2" fmla="*/ 0 w 819807"/>
                <a:gd name="connsiteY2" fmla="*/ 624315 h 624315"/>
              </a:gdLst>
              <a:ahLst/>
              <a:cxnLst>
                <a:cxn ang="0">
                  <a:pos x="connsiteX0" y="connsiteY0"/>
                </a:cxn>
                <a:cxn ang="0">
                  <a:pos x="connsiteX1" y="connsiteY1"/>
                </a:cxn>
                <a:cxn ang="0">
                  <a:pos x="connsiteX2" y="connsiteY2"/>
                </a:cxn>
              </a:cxnLst>
              <a:rect l="l" t="t" r="r" b="b"/>
              <a:pathLst>
                <a:path w="819807" h="624315">
                  <a:moveTo>
                    <a:pt x="819807" y="0"/>
                  </a:moveTo>
                  <a:cubicBezTo>
                    <a:pt x="724162" y="197069"/>
                    <a:pt x="628518" y="394139"/>
                    <a:pt x="491884" y="498191"/>
                  </a:cubicBezTo>
                  <a:cubicBezTo>
                    <a:pt x="355249" y="602244"/>
                    <a:pt x="0" y="624315"/>
                    <a:pt x="0" y="624315"/>
                  </a:cubicBezTo>
                </a:path>
              </a:pathLst>
            </a:custGeom>
            <a:noFill/>
            <a:ln w="15875">
              <a:solidFill>
                <a:schemeClr val="tx1"/>
              </a:solidFill>
              <a:tailEnd type="arrow"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p:cNvSpPr/>
            <p:nvPr/>
          </p:nvSpPr>
          <p:spPr>
            <a:xfrm>
              <a:off x="4312364" y="4269302"/>
              <a:ext cx="127206" cy="1986455"/>
            </a:xfrm>
            <a:custGeom>
              <a:avLst/>
              <a:gdLst>
                <a:gd name="connsiteX0" fmla="*/ 127206 w 127206"/>
                <a:gd name="connsiteY0" fmla="*/ 0 h 1986455"/>
                <a:gd name="connsiteX1" fmla="*/ 1082 w 127206"/>
                <a:gd name="connsiteY1" fmla="*/ 1217098 h 1986455"/>
                <a:gd name="connsiteX2" fmla="*/ 76756 w 127206"/>
                <a:gd name="connsiteY2" fmla="*/ 1986455 h 1986455"/>
              </a:gdLst>
              <a:ahLst/>
              <a:cxnLst>
                <a:cxn ang="0">
                  <a:pos x="connsiteX0" y="connsiteY0"/>
                </a:cxn>
                <a:cxn ang="0">
                  <a:pos x="connsiteX1" y="connsiteY1"/>
                </a:cxn>
                <a:cxn ang="0">
                  <a:pos x="connsiteX2" y="connsiteY2"/>
                </a:cxn>
              </a:cxnLst>
              <a:rect l="l" t="t" r="r" b="b"/>
              <a:pathLst>
                <a:path w="127206" h="1986455">
                  <a:moveTo>
                    <a:pt x="127206" y="0"/>
                  </a:moveTo>
                  <a:cubicBezTo>
                    <a:pt x="68348" y="443011"/>
                    <a:pt x="9490" y="886022"/>
                    <a:pt x="1082" y="1217098"/>
                  </a:cubicBezTo>
                  <a:cubicBezTo>
                    <a:pt x="-7326" y="1548174"/>
                    <a:pt x="34715" y="1767314"/>
                    <a:pt x="76756" y="1986455"/>
                  </a:cubicBezTo>
                </a:path>
              </a:pathLst>
            </a:custGeom>
            <a:noFill/>
            <a:ln w="15875">
              <a:solidFill>
                <a:schemeClr val="tx1"/>
              </a:solidFill>
              <a:tailEnd type="arrow"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5" name="Picture 6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3019" y="2970774"/>
            <a:ext cx="4986528" cy="3739896"/>
          </a:xfrm>
          <a:prstGeom prst="rect">
            <a:avLst/>
          </a:prstGeom>
        </p:spPr>
      </p:pic>
      <p:grpSp>
        <p:nvGrpSpPr>
          <p:cNvPr id="71" name="Group 70"/>
          <p:cNvGrpSpPr/>
          <p:nvPr/>
        </p:nvGrpSpPr>
        <p:grpSpPr>
          <a:xfrm>
            <a:off x="3539241" y="957033"/>
            <a:ext cx="3116239" cy="147681"/>
            <a:chOff x="3537603" y="950148"/>
            <a:chExt cx="3116239" cy="147681"/>
          </a:xfrm>
        </p:grpSpPr>
        <p:cxnSp>
          <p:nvCxnSpPr>
            <p:cNvPr id="72" name="Straight Arrow Connector 71"/>
            <p:cNvCxnSpPr/>
            <p:nvPr/>
          </p:nvCxnSpPr>
          <p:spPr>
            <a:xfrm>
              <a:off x="6653842" y="950148"/>
              <a:ext cx="0" cy="147681"/>
            </a:xfrm>
            <a:prstGeom prst="straightConnector1">
              <a:avLst/>
            </a:prstGeom>
            <a:solidFill>
              <a:schemeClr val="accent1"/>
            </a:solidFill>
            <a:ln w="31750" cap="flat" cmpd="sng" algn="ctr">
              <a:solidFill>
                <a:schemeClr val="tx1"/>
              </a:solidFill>
              <a:prstDash val="solid"/>
              <a:round/>
              <a:headEnd type="none" w="med" len="med"/>
              <a:tailEnd type="none" w="lg" len="lg"/>
            </a:ln>
            <a:effectLst/>
          </p:spPr>
        </p:cxnSp>
        <p:cxnSp>
          <p:nvCxnSpPr>
            <p:cNvPr id="73" name="Straight Arrow Connector 72"/>
            <p:cNvCxnSpPr/>
            <p:nvPr/>
          </p:nvCxnSpPr>
          <p:spPr>
            <a:xfrm flipV="1">
              <a:off x="3537603" y="950148"/>
              <a:ext cx="0" cy="147681"/>
            </a:xfrm>
            <a:prstGeom prst="straightConnector1">
              <a:avLst/>
            </a:prstGeom>
            <a:solidFill>
              <a:schemeClr val="accent1"/>
            </a:solidFill>
            <a:ln w="31750" cap="flat" cmpd="sng" algn="ctr">
              <a:solidFill>
                <a:schemeClr val="tx1"/>
              </a:solidFill>
              <a:prstDash val="solid"/>
              <a:round/>
              <a:headEnd type="arrow" w="sm" len="sm"/>
              <a:tailEnd type="none" w="med" len="med"/>
            </a:ln>
            <a:effectLst/>
          </p:spPr>
        </p:cxnSp>
        <p:cxnSp>
          <p:nvCxnSpPr>
            <p:cNvPr id="74" name="Straight Connector 73"/>
            <p:cNvCxnSpPr/>
            <p:nvPr/>
          </p:nvCxnSpPr>
          <p:spPr>
            <a:xfrm flipH="1">
              <a:off x="3537603" y="950148"/>
              <a:ext cx="3115892" cy="0"/>
            </a:xfrm>
            <a:prstGeom prst="line">
              <a:avLst/>
            </a:prstGeom>
            <a:ln w="31750" cap="sq">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4186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grpSp>
        <p:nvGrpSpPr>
          <p:cNvPr id="3" name="Group 2"/>
          <p:cNvGrpSpPr/>
          <p:nvPr/>
        </p:nvGrpSpPr>
        <p:grpSpPr>
          <a:xfrm>
            <a:off x="533366" y="1118209"/>
            <a:ext cx="8077269" cy="1902645"/>
            <a:chOff x="-493282" y="1401536"/>
            <a:chExt cx="9713482" cy="2288065"/>
          </a:xfrm>
        </p:grpSpPr>
        <p:sp>
          <p:nvSpPr>
            <p:cNvPr id="6" name="Rounded Rectangle 5"/>
            <p:cNvSpPr/>
            <p:nvPr/>
          </p:nvSpPr>
          <p:spPr bwMode="auto">
            <a:xfrm>
              <a:off x="7772285" y="1401536"/>
              <a:ext cx="1121127" cy="1684905"/>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2709834" y="1401536"/>
              <a:ext cx="4604942" cy="1684906"/>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2645025" y="3134416"/>
              <a:ext cx="968103" cy="55518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Labels &amp;</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Orientations</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Prediction</a:t>
              </a:r>
              <a:endParaRPr lang="en-US" sz="800" dirty="0">
                <a:latin typeface="Arial" panose="020B0604020202020204" pitchFamily="34" charset="0"/>
                <a:cs typeface="Arial" panose="020B0604020202020204" pitchFamily="34" charset="0"/>
              </a:endParaRPr>
            </a:p>
          </p:txBody>
        </p:sp>
        <p:sp>
          <p:nvSpPr>
            <p:cNvPr id="9" name="TextBox 8"/>
            <p:cNvSpPr txBox="1"/>
            <p:nvPr/>
          </p:nvSpPr>
          <p:spPr>
            <a:xfrm>
              <a:off x="6473707" y="3134416"/>
              <a:ext cx="837018" cy="55518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172703" y="3134416"/>
              <a:ext cx="910271" cy="40713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3868806" y="3134416"/>
              <a:ext cx="989308" cy="40713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sp>
          <p:nvSpPr>
            <p:cNvPr id="14" name="TextBox 13"/>
            <p:cNvSpPr txBox="1"/>
            <p:nvPr/>
          </p:nvSpPr>
          <p:spPr>
            <a:xfrm>
              <a:off x="7870970" y="3134416"/>
              <a:ext cx="923765" cy="259087"/>
            </a:xfrm>
            <a:prstGeom prst="rect">
              <a:avLst/>
            </a:prstGeom>
            <a:noFill/>
          </p:spPr>
          <p:txBody>
            <a:bodyPr wrap="none" rtlCol="0">
              <a:spAutoFit/>
            </a:bodyPr>
            <a:lstStyle/>
            <a:p>
              <a:pPr algn="ctr"/>
              <a:r>
                <a:rPr lang="en-US" sz="800" b="1" dirty="0">
                  <a:latin typeface="Arial" panose="020B0604020202020204" pitchFamily="34" charset="0"/>
                  <a:cs typeface="Arial" panose="020B0604020202020204" pitchFamily="34" charset="0"/>
                </a:rPr>
                <a:t>Final Result</a:t>
              </a:r>
            </a:p>
          </p:txBody>
        </p:sp>
        <p:sp>
          <p:nvSpPr>
            <p:cNvPr id="15" name="TextBox 14"/>
            <p:cNvSpPr txBox="1"/>
            <p:nvPr/>
          </p:nvSpPr>
          <p:spPr>
            <a:xfrm>
              <a:off x="170327" y="3134416"/>
              <a:ext cx="796536" cy="259087"/>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1399805" y="3134416"/>
              <a:ext cx="869789" cy="259087"/>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61044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87466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236373"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403103"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346220"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082001" y="2258342"/>
              <a:ext cx="299696"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9855" y="1439780"/>
              <a:ext cx="2127207" cy="1595406"/>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4234" y="1439780"/>
              <a:ext cx="2127207" cy="1595406"/>
            </a:xfrm>
            <a:prstGeom prst="rect">
              <a:avLst/>
            </a:prstGeom>
          </p:spPr>
        </p:pic>
        <p:pic>
          <p:nvPicPr>
            <p:cNvPr id="25" name="Pictur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282" y="1439780"/>
              <a:ext cx="2127207" cy="1595406"/>
            </a:xfrm>
            <a:prstGeom prst="rect">
              <a:avLst/>
            </a:prstGeom>
          </p:spPr>
        </p:pic>
        <p:pic>
          <p:nvPicPr>
            <p:cNvPr id="26" name="Picture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2993" y="1439780"/>
              <a:ext cx="2127207" cy="1595406"/>
            </a:xfrm>
            <a:prstGeom prst="rect">
              <a:avLst/>
            </a:prstGeom>
          </p:spPr>
        </p:pic>
        <p:pic>
          <p:nvPicPr>
            <p:cNvPr id="27" name="Picture 2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8613" y="1439780"/>
              <a:ext cx="2127207" cy="1595406"/>
            </a:xfrm>
            <a:prstGeom prst="rect">
              <a:avLst/>
            </a:prstGeom>
          </p:spPr>
        </p:pic>
        <p:pic>
          <p:nvPicPr>
            <p:cNvPr id="28" name="Picture 2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097" y="1439780"/>
              <a:ext cx="2127207" cy="1595406"/>
            </a:xfrm>
            <a:prstGeom prst="rect">
              <a:avLst/>
            </a:prstGeom>
          </p:spPr>
        </p:pic>
        <p:pic>
          <p:nvPicPr>
            <p:cNvPr id="29" name="Picture 2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476" y="1439780"/>
              <a:ext cx="2127207" cy="1595406"/>
            </a:xfrm>
            <a:prstGeom prst="rect">
              <a:avLst/>
            </a:prstGeom>
          </p:spPr>
        </p:pic>
      </p:grpSp>
      <p:sp>
        <p:nvSpPr>
          <p:cNvPr id="32" name="Rectangle 31"/>
          <p:cNvSpPr/>
          <p:nvPr/>
        </p:nvSpPr>
        <p:spPr>
          <a:xfrm>
            <a:off x="3154923" y="1077657"/>
            <a:ext cx="3912224"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085192" y="1230699"/>
            <a:ext cx="2067392"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cxnSp>
        <p:nvCxnSpPr>
          <p:cNvPr id="35" name="Straight Arrow Connector 34"/>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36" name="Straight Arrow Connector 35"/>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38" name="Straight Connector 37"/>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48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Completion Strategy</a:t>
            </a:r>
            <a:endParaRPr lang="en-US" dirty="0"/>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89" y="1624104"/>
            <a:ext cx="3429000" cy="4629150"/>
          </a:xfrm>
          <a:prstGeom prst="rect">
            <a:avLst/>
          </a:prstGeom>
        </p:spPr>
      </p:pic>
    </p:spTree>
    <p:extLst>
      <p:ext uri="{BB962C8B-B14F-4D97-AF65-F5344CB8AC3E}">
        <p14:creationId xmlns:p14="http://schemas.microsoft.com/office/powerpoint/2010/main" val="47619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Completion Strategy</a:t>
            </a:r>
            <a:endParaRPr lang="en-US" dirty="0"/>
          </a:p>
        </p:txBody>
      </p:sp>
      <p:sp>
        <p:nvSpPr>
          <p:cNvPr id="2" name="Content Placeholder 1"/>
          <p:cNvSpPr>
            <a:spLocks noGrp="1"/>
          </p:cNvSpPr>
          <p:nvPr>
            <p:ph sz="quarter" idx="10"/>
          </p:nvPr>
        </p:nvSpPr>
        <p:spPr/>
        <p:txBody>
          <a:bodyPr>
            <a:normAutofit/>
          </a:bodyPr>
          <a:lstStyle/>
          <a:p>
            <a:pPr marL="342900" lvl="1" indent="-342900"/>
            <a:r>
              <a:rPr lang="en-US" sz="2800" dirty="0" smtClean="0"/>
              <a:t>Input</a:t>
            </a:r>
          </a:p>
        </p:txBody>
      </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70" y="1624104"/>
            <a:ext cx="3429000" cy="4629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89" y="1624104"/>
            <a:ext cx="3429000" cy="4629150"/>
          </a:xfrm>
          <a:prstGeom prst="rect">
            <a:avLst/>
          </a:prstGeom>
        </p:spPr>
      </p:pic>
      <p:cxnSp>
        <p:nvCxnSpPr>
          <p:cNvPr id="7" name="Straight Arrow Connector 6"/>
          <p:cNvCxnSpPr/>
          <p:nvPr/>
        </p:nvCxnSpPr>
        <p:spPr>
          <a:xfrm>
            <a:off x="4271346" y="3819723"/>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555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Motivation</a:t>
            </a:r>
            <a:endParaRPr lang="en-US" dirty="0"/>
          </a:p>
        </p:txBody>
      </p:sp>
      <p:sp>
        <p:nvSpPr>
          <p:cNvPr id="37" name="Content Placeholder 36"/>
          <p:cNvSpPr>
            <a:spLocks noGrp="1"/>
          </p:cNvSpPr>
          <p:nvPr>
            <p:ph sz="quarter" idx="10"/>
          </p:nvPr>
        </p:nvSpPr>
        <p:spPr/>
        <p:txBody>
          <a:bodyPr/>
          <a:lstStyle/>
          <a:p>
            <a:r>
              <a:rPr lang="en-US" smtClean="0"/>
              <a:t>Applications of 3D scanning</a:t>
            </a:r>
            <a:endParaRPr lang="en-US" dirty="0"/>
          </a:p>
        </p:txBody>
      </p:sp>
      <p:pic>
        <p:nvPicPr>
          <p:cNvPr id="29" name="Picture 28"/>
          <p:cNvPicPr>
            <a:picLocks noChangeAspect="1"/>
          </p:cNvPicPr>
          <p:nvPr/>
        </p:nvPicPr>
        <p:blipFill>
          <a:blip r:embed="rId3"/>
          <a:stretch>
            <a:fillRect/>
          </a:stretch>
        </p:blipFill>
        <p:spPr>
          <a:xfrm>
            <a:off x="4846320" y="4401186"/>
            <a:ext cx="3657600" cy="2054896"/>
          </a:xfrm>
          <a:prstGeom prst="rect">
            <a:avLst/>
          </a:prstGeom>
        </p:spPr>
      </p:pic>
      <p:sp>
        <p:nvSpPr>
          <p:cNvPr id="30" name="TextBox 29"/>
          <p:cNvSpPr txBox="1"/>
          <p:nvPr/>
        </p:nvSpPr>
        <p:spPr>
          <a:xfrm>
            <a:off x="7201512" y="5996157"/>
            <a:ext cx="130240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[Wu et. al. 2014]</a:t>
            </a:r>
            <a:endParaRPr lang="en-US" sz="1200" dirty="0">
              <a:latin typeface="Arial" panose="020B0604020202020204" pitchFamily="34" charset="0"/>
              <a:cs typeface="Arial" panose="020B0604020202020204" pitchFamily="34" charset="0"/>
            </a:endParaRPr>
          </a:p>
        </p:txBody>
      </p:sp>
      <p:pic>
        <p:nvPicPr>
          <p:cNvPr id="15" name="Picture 2" descr="http://i.ytimg.com/vi/Qe10ExwzCqk/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1742858"/>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dni.wired.co.uk/620x413/o_r/project%20tang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 y="4019648"/>
            <a:ext cx="3657600" cy="2436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fiKkLdP0ECM/UaaWM9RXdJI/AAAAAAAAAMQ/EyjguZQDL_8/s1600/ImageColl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8037" y="1742858"/>
            <a:ext cx="2694166" cy="24688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846320" y="1742857"/>
            <a:ext cx="1417696"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[Yoon et. al. 2013]</a:t>
            </a:r>
            <a:endParaRPr lang="en-US" sz="1200" dirty="0">
              <a:latin typeface="Arial" panose="020B0604020202020204" pitchFamily="34" charset="0"/>
              <a:cs typeface="Arial" panose="020B0604020202020204" pitchFamily="34" charset="0"/>
            </a:endParaRPr>
          </a:p>
        </p:txBody>
      </p:sp>
      <p:sp>
        <p:nvSpPr>
          <p:cNvPr id="16" name="TextBox 15"/>
          <p:cNvSpPr txBox="1"/>
          <p:nvPr/>
        </p:nvSpPr>
        <p:spPr>
          <a:xfrm>
            <a:off x="3083460" y="4005929"/>
            <a:ext cx="1206805"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[Project Tango]</a:t>
            </a:r>
            <a:endParaRPr lang="en-US" sz="12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3083460" y="1742858"/>
            <a:ext cx="1206805"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[Project Tango]</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278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Completion Strategy</a:t>
            </a:r>
            <a:endParaRPr lang="en-US" dirty="0"/>
          </a:p>
        </p:txBody>
      </p:sp>
      <p:sp>
        <p:nvSpPr>
          <p:cNvPr id="2" name="Content Placeholder 1"/>
          <p:cNvSpPr>
            <a:spLocks noGrp="1"/>
          </p:cNvSpPr>
          <p:nvPr>
            <p:ph sz="quarter" idx="10"/>
          </p:nvPr>
        </p:nvSpPr>
        <p:spPr/>
        <p:txBody>
          <a:bodyPr>
            <a:normAutofit/>
          </a:bodyPr>
          <a:lstStyle/>
          <a:p>
            <a:pPr marL="342900" lvl="1" indent="-342900"/>
            <a:r>
              <a:rPr lang="en-US" sz="2800" dirty="0" smtClean="0"/>
              <a:t>Input </a:t>
            </a:r>
            <a:r>
              <a:rPr lang="ko-KR" altLang="en-US" sz="2800" dirty="0"/>
              <a:t>→ </a:t>
            </a:r>
            <a:r>
              <a:rPr lang="en-US" sz="2800" dirty="0" smtClean="0"/>
              <a:t>Symmetry</a:t>
            </a:r>
          </a:p>
        </p:txBody>
      </p:sp>
      <p:pic>
        <p:nvPicPr>
          <p:cNvPr id="53" name="Picture 5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351" y="1624104"/>
            <a:ext cx="3909059" cy="4937760"/>
          </a:xfrm>
          <a:prstGeom prst="rect">
            <a:avLst/>
          </a:prstGeom>
        </p:spPr>
      </p:pic>
      <p:sp>
        <p:nvSpPr>
          <p:cNvPr id="54" name="Curved Right Arrow 53"/>
          <p:cNvSpPr/>
          <p:nvPr/>
        </p:nvSpPr>
        <p:spPr>
          <a:xfrm>
            <a:off x="1612324" y="5302879"/>
            <a:ext cx="480940" cy="730675"/>
          </a:xfrm>
          <a:prstGeom prst="curvedRightArrow">
            <a:avLst>
              <a:gd name="adj1" fmla="val 33504"/>
              <a:gd name="adj2" fmla="val 63158"/>
              <a:gd name="adj3" fmla="val 17308"/>
            </a:avLst>
          </a:prstGeom>
          <a:solidFill>
            <a:schemeClr val="bg1"/>
          </a:solidFill>
          <a:ln>
            <a:solidFill>
              <a:schemeClr val="tx1"/>
            </a:solidFill>
          </a:ln>
          <a:scene3d>
            <a:camera prst="orthographicFront">
              <a:rot lat="19059249" lon="18848293" rev="1743032"/>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55" name="Left-Right Arrow 54"/>
          <p:cNvSpPr/>
          <p:nvPr/>
        </p:nvSpPr>
        <p:spPr>
          <a:xfrm rot="20789777">
            <a:off x="3359719" y="2390945"/>
            <a:ext cx="1355664" cy="703771"/>
          </a:xfrm>
          <a:prstGeom prst="leftRightArrow">
            <a:avLst/>
          </a:prstGeom>
          <a:solidFill>
            <a:srgbClr val="FFFFFF"/>
          </a:solidFill>
          <a:ln w="38100" cmpd="sng">
            <a:solidFill>
              <a:srgbClr val="000000"/>
            </a:solidFill>
          </a:ln>
          <a:effectLst>
            <a:outerShdw blurRad="358775" dist="330200" dir="5400000" sx="109000" sy="109000" rotWithShape="0">
              <a:srgbClr val="000000">
                <a:alpha val="37000"/>
              </a:srgbClr>
            </a:outerShdw>
          </a:effectLst>
          <a:scene3d>
            <a:camera prst="obliqueTopRight">
              <a:rot lat="3720000" lon="480000" rev="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TextBox 55"/>
          <p:cNvSpPr txBox="1"/>
          <p:nvPr/>
        </p:nvSpPr>
        <p:spPr>
          <a:xfrm>
            <a:off x="2777854" y="1776749"/>
            <a:ext cx="1535556" cy="387798"/>
          </a:xfrm>
          <a:prstGeom prst="rect">
            <a:avLst/>
          </a:prstGeom>
          <a:noFill/>
        </p:spPr>
        <p:txBody>
          <a:bodyPr wrap="square" rtlCol="0">
            <a:spAutoFit/>
          </a:bodyPr>
          <a:lstStyle/>
          <a:p>
            <a:pPr algn="ctr">
              <a:lnSpc>
                <a:spcPct val="80000"/>
              </a:lnSpc>
            </a:pPr>
            <a:r>
              <a:rPr lang="en-US" sz="1200" b="1" dirty="0" err="1" smtClean="0">
                <a:latin typeface="Arial" panose="020B0604020202020204" pitchFamily="34" charset="0"/>
                <a:cs typeface="Arial" panose="020B0604020202020204" pitchFamily="34" charset="0"/>
              </a:rPr>
              <a:t>Reflectinal</a:t>
            </a:r>
            <a:r>
              <a:rPr lang="en-US" sz="1200" b="1" dirty="0" smtClean="0">
                <a:latin typeface="Arial" panose="020B0604020202020204" pitchFamily="34" charset="0"/>
                <a:cs typeface="Arial" panose="020B0604020202020204" pitchFamily="34" charset="0"/>
              </a:rPr>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Symmetry</a:t>
            </a:r>
            <a:endParaRPr lang="en-US" sz="1200" b="1" dirty="0">
              <a:latin typeface="Arial" panose="020B0604020202020204" pitchFamily="34" charset="0"/>
              <a:cs typeface="Arial" panose="020B0604020202020204" pitchFamily="34" charset="0"/>
            </a:endParaRPr>
          </a:p>
        </p:txBody>
      </p:sp>
      <p:sp>
        <p:nvSpPr>
          <p:cNvPr id="57" name="TextBox 56"/>
          <p:cNvSpPr txBox="1"/>
          <p:nvPr/>
        </p:nvSpPr>
        <p:spPr>
          <a:xfrm>
            <a:off x="1054106" y="5913310"/>
            <a:ext cx="1497179" cy="387798"/>
          </a:xfrm>
          <a:prstGeom prst="rect">
            <a:avLst/>
          </a:prstGeom>
          <a:noFill/>
        </p:spPr>
        <p:txBody>
          <a:bodyPr wrap="square" rtlCol="0">
            <a:spAutoFit/>
          </a:bodyPr>
          <a:lstStyle/>
          <a:p>
            <a:pPr algn="ctr">
              <a:lnSpc>
                <a:spcPct val="80000"/>
              </a:lnSpc>
            </a:pPr>
            <a:r>
              <a:rPr lang="en-US" sz="1200" b="1" dirty="0" smtClean="0">
                <a:latin typeface="Arial" panose="020B0604020202020204" pitchFamily="34" charset="0"/>
                <a:cs typeface="Arial" panose="020B0604020202020204" pitchFamily="34" charset="0"/>
              </a:rPr>
              <a:t>Rotational</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Symmetry</a:t>
            </a:r>
            <a:endParaRPr lang="en-US" sz="1200" b="1" dirty="0">
              <a:latin typeface="Arial" panose="020B0604020202020204" pitchFamily="34" charset="0"/>
              <a:cs typeface="Arial" panose="020B0604020202020204" pitchFamily="34" charset="0"/>
            </a:endParaRPr>
          </a:p>
        </p:txBody>
      </p:sp>
      <p:pic>
        <p:nvPicPr>
          <p:cNvPr id="70" name="Picture 6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6770" y="1624104"/>
            <a:ext cx="3429000" cy="4629150"/>
          </a:xfrm>
          <a:prstGeom prst="rect">
            <a:avLst/>
          </a:prstGeom>
        </p:spPr>
      </p:pic>
      <p:cxnSp>
        <p:nvCxnSpPr>
          <p:cNvPr id="71" name="Straight Arrow Connector 70"/>
          <p:cNvCxnSpPr/>
          <p:nvPr/>
        </p:nvCxnSpPr>
        <p:spPr>
          <a:xfrm>
            <a:off x="4271346" y="3819723"/>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1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Completion Strategy</a:t>
            </a:r>
            <a:endParaRPr lang="en-US" dirty="0"/>
          </a:p>
        </p:txBody>
      </p:sp>
      <p:sp>
        <p:nvSpPr>
          <p:cNvPr id="2" name="Content Placeholder 1"/>
          <p:cNvSpPr>
            <a:spLocks noGrp="1"/>
          </p:cNvSpPr>
          <p:nvPr>
            <p:ph sz="quarter" idx="10"/>
          </p:nvPr>
        </p:nvSpPr>
        <p:spPr/>
        <p:txBody>
          <a:bodyPr>
            <a:normAutofit/>
          </a:bodyPr>
          <a:lstStyle/>
          <a:p>
            <a:pPr marL="342900" lvl="1" indent="-342900"/>
            <a:r>
              <a:rPr lang="en-US" sz="2800" dirty="0" smtClean="0"/>
              <a:t>Input </a:t>
            </a:r>
            <a:r>
              <a:rPr lang="ko-KR" altLang="en-US" sz="2800" dirty="0"/>
              <a:t>→ </a:t>
            </a:r>
            <a:r>
              <a:rPr lang="en-US" sz="2800" dirty="0" smtClean="0"/>
              <a:t>Symmetry </a:t>
            </a:r>
            <a:r>
              <a:rPr lang="ko-KR" altLang="en-US" sz="2800" dirty="0" smtClean="0"/>
              <a:t>→ </a:t>
            </a:r>
            <a:r>
              <a:rPr lang="en-US" altLang="ko-KR" sz="2800" dirty="0" smtClean="0"/>
              <a:t>Database</a:t>
            </a:r>
            <a:endParaRPr lang="en-US" sz="3200"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68" y="1623495"/>
            <a:ext cx="3909061" cy="4937760"/>
          </a:xfrm>
          <a:prstGeom prst="rect">
            <a:avLst/>
          </a:prstGeom>
        </p:spPr>
      </p:pic>
      <p:grpSp>
        <p:nvGrpSpPr>
          <p:cNvPr id="6" name="Group 5"/>
          <p:cNvGrpSpPr/>
          <p:nvPr/>
        </p:nvGrpSpPr>
        <p:grpSpPr>
          <a:xfrm>
            <a:off x="2605909" y="3970517"/>
            <a:ext cx="1102826" cy="1706795"/>
            <a:chOff x="2605909" y="3970517"/>
            <a:chExt cx="1102826" cy="1706795"/>
          </a:xfrm>
        </p:grpSpPr>
        <p:pic>
          <p:nvPicPr>
            <p:cNvPr id="59" name="Picture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091" y="4708272"/>
              <a:ext cx="842644" cy="969040"/>
            </a:xfrm>
            <a:prstGeom prst="rect">
              <a:avLst/>
            </a:prstGeom>
            <a:ln>
              <a:solidFill>
                <a:schemeClr val="tx1"/>
              </a:solidFill>
            </a:ln>
          </p:spPr>
        </p:pic>
        <p:sp>
          <p:nvSpPr>
            <p:cNvPr id="60" name="Freeform 59"/>
            <p:cNvSpPr/>
            <p:nvPr/>
          </p:nvSpPr>
          <p:spPr>
            <a:xfrm>
              <a:off x="2605909" y="3970517"/>
              <a:ext cx="552613" cy="1174421"/>
            </a:xfrm>
            <a:custGeom>
              <a:avLst/>
              <a:gdLst>
                <a:gd name="connsiteX0" fmla="*/ 797668 w 799495"/>
                <a:gd name="connsiteY0" fmla="*/ 1699098 h 1699098"/>
                <a:gd name="connsiteX1" fmla="*/ 674451 w 799495"/>
                <a:gd name="connsiteY1" fmla="*/ 557719 h 1699098"/>
                <a:gd name="connsiteX2" fmla="*/ 0 w 799495"/>
                <a:gd name="connsiteY2" fmla="*/ 0 h 1699098"/>
              </a:gdLst>
              <a:ahLst/>
              <a:cxnLst>
                <a:cxn ang="0">
                  <a:pos x="connsiteX0" y="connsiteY0"/>
                </a:cxn>
                <a:cxn ang="0">
                  <a:pos x="connsiteX1" y="connsiteY1"/>
                </a:cxn>
                <a:cxn ang="0">
                  <a:pos x="connsiteX2" y="connsiteY2"/>
                </a:cxn>
              </a:cxnLst>
              <a:rect l="l" t="t" r="r" b="b"/>
              <a:pathLst>
                <a:path w="799495" h="1699098">
                  <a:moveTo>
                    <a:pt x="797668" y="1699098"/>
                  </a:moveTo>
                  <a:cubicBezTo>
                    <a:pt x="802532" y="1270000"/>
                    <a:pt x="807396" y="840902"/>
                    <a:pt x="674451" y="557719"/>
                  </a:cubicBezTo>
                  <a:cubicBezTo>
                    <a:pt x="541506" y="274536"/>
                    <a:pt x="270753" y="137268"/>
                    <a:pt x="0" y="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010735" y="4442234"/>
              <a:ext cx="553357"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Seat</a:t>
              </a:r>
              <a:endParaRPr lang="en-US" sz="1400" dirty="0">
                <a:latin typeface="Arial" panose="020B0604020202020204" pitchFamily="34" charset="0"/>
                <a:cs typeface="Arial" panose="020B0604020202020204" pitchFamily="34" charset="0"/>
              </a:endParaRPr>
            </a:p>
          </p:txBody>
        </p:sp>
      </p:grpSp>
      <p:grpSp>
        <p:nvGrpSpPr>
          <p:cNvPr id="7" name="Group 6"/>
          <p:cNvGrpSpPr/>
          <p:nvPr/>
        </p:nvGrpSpPr>
        <p:grpSpPr>
          <a:xfrm>
            <a:off x="87156" y="5012967"/>
            <a:ext cx="1366876" cy="1458243"/>
            <a:chOff x="87156" y="5012967"/>
            <a:chExt cx="1366876" cy="1458243"/>
          </a:xfrm>
        </p:grpSpPr>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6" y="5502170"/>
              <a:ext cx="842644" cy="969040"/>
            </a:xfrm>
            <a:prstGeom prst="rect">
              <a:avLst/>
            </a:prstGeom>
            <a:ln>
              <a:solidFill>
                <a:schemeClr val="tx1"/>
              </a:solidFill>
            </a:ln>
          </p:spPr>
        </p:pic>
        <p:sp>
          <p:nvSpPr>
            <p:cNvPr id="65" name="Freeform 64"/>
            <p:cNvSpPr/>
            <p:nvPr/>
          </p:nvSpPr>
          <p:spPr>
            <a:xfrm>
              <a:off x="616533" y="5012967"/>
              <a:ext cx="440810" cy="1239679"/>
            </a:xfrm>
            <a:custGeom>
              <a:avLst/>
              <a:gdLst>
                <a:gd name="connsiteX0" fmla="*/ 0 w 752272"/>
                <a:gd name="connsiteY0" fmla="*/ 1374842 h 1374842"/>
                <a:gd name="connsiteX1" fmla="*/ 570689 w 752272"/>
                <a:gd name="connsiteY1" fmla="*/ 765242 h 1374842"/>
                <a:gd name="connsiteX2" fmla="*/ 752272 w 752272"/>
                <a:gd name="connsiteY2" fmla="*/ 0 h 1374842"/>
              </a:gdLst>
              <a:ahLst/>
              <a:cxnLst>
                <a:cxn ang="0">
                  <a:pos x="connsiteX0" y="connsiteY0"/>
                </a:cxn>
                <a:cxn ang="0">
                  <a:pos x="connsiteX1" y="connsiteY1"/>
                </a:cxn>
                <a:cxn ang="0">
                  <a:pos x="connsiteX2" y="connsiteY2"/>
                </a:cxn>
              </a:cxnLst>
              <a:rect l="l" t="t" r="r" b="b"/>
              <a:pathLst>
                <a:path w="752272" h="1374842">
                  <a:moveTo>
                    <a:pt x="0" y="1374842"/>
                  </a:moveTo>
                  <a:cubicBezTo>
                    <a:pt x="222655" y="1184612"/>
                    <a:pt x="445310" y="994382"/>
                    <a:pt x="570689" y="765242"/>
                  </a:cubicBezTo>
                  <a:cubicBezTo>
                    <a:pt x="696068" y="536102"/>
                    <a:pt x="724170" y="268051"/>
                    <a:pt x="752272" y="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81439" y="6147130"/>
              <a:ext cx="572593"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Legs</a:t>
              </a:r>
              <a:endParaRPr lang="en-US" sz="1400" dirty="0">
                <a:latin typeface="Arial" panose="020B0604020202020204" pitchFamily="34" charset="0"/>
                <a:cs typeface="Arial" panose="020B0604020202020204" pitchFamily="34" charset="0"/>
              </a:endParaRPr>
            </a:p>
          </p:txBody>
        </p:sp>
      </p:grpSp>
      <p:grpSp>
        <p:nvGrpSpPr>
          <p:cNvPr id="4" name="Group 3"/>
          <p:cNvGrpSpPr/>
          <p:nvPr/>
        </p:nvGrpSpPr>
        <p:grpSpPr>
          <a:xfrm>
            <a:off x="244418" y="1855016"/>
            <a:ext cx="1324557" cy="1259858"/>
            <a:chOff x="244418" y="1855016"/>
            <a:chExt cx="1324557" cy="1259858"/>
          </a:xfrm>
        </p:grpSpPr>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418" y="1855016"/>
              <a:ext cx="842644" cy="969040"/>
            </a:xfrm>
            <a:prstGeom prst="rect">
              <a:avLst/>
            </a:prstGeom>
            <a:ln>
              <a:solidFill>
                <a:schemeClr val="tx1"/>
              </a:solidFill>
            </a:ln>
          </p:spPr>
        </p:pic>
        <p:sp>
          <p:nvSpPr>
            <p:cNvPr id="63" name="Freeform 62"/>
            <p:cNvSpPr/>
            <p:nvPr/>
          </p:nvSpPr>
          <p:spPr>
            <a:xfrm flipH="1">
              <a:off x="616533" y="2155142"/>
              <a:ext cx="952442" cy="833935"/>
            </a:xfrm>
            <a:custGeom>
              <a:avLst/>
              <a:gdLst>
                <a:gd name="connsiteX0" fmla="*/ 1377950 w 1377950"/>
                <a:gd name="connsiteY0" fmla="*/ 0 h 1206500"/>
                <a:gd name="connsiteX1" fmla="*/ 393700 w 1377950"/>
                <a:gd name="connsiteY1" fmla="*/ 266700 h 1206500"/>
                <a:gd name="connsiteX2" fmla="*/ 0 w 1377950"/>
                <a:gd name="connsiteY2" fmla="*/ 1206500 h 1206500"/>
              </a:gdLst>
              <a:ahLst/>
              <a:cxnLst>
                <a:cxn ang="0">
                  <a:pos x="connsiteX0" y="connsiteY0"/>
                </a:cxn>
                <a:cxn ang="0">
                  <a:pos x="connsiteX1" y="connsiteY1"/>
                </a:cxn>
                <a:cxn ang="0">
                  <a:pos x="connsiteX2" y="connsiteY2"/>
                </a:cxn>
              </a:cxnLst>
              <a:rect l="l" t="t" r="r" b="b"/>
              <a:pathLst>
                <a:path w="1377950" h="1206500">
                  <a:moveTo>
                    <a:pt x="1377950" y="0"/>
                  </a:moveTo>
                  <a:cubicBezTo>
                    <a:pt x="1000654" y="32808"/>
                    <a:pt x="623358" y="65617"/>
                    <a:pt x="393700" y="266700"/>
                  </a:cubicBezTo>
                  <a:cubicBezTo>
                    <a:pt x="164042" y="467783"/>
                    <a:pt x="82021" y="837141"/>
                    <a:pt x="0" y="120650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73833" y="2807097"/>
              <a:ext cx="58381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Back</a:t>
              </a:r>
            </a:p>
          </p:txBody>
        </p:sp>
      </p:grpSp>
      <p:grpSp>
        <p:nvGrpSpPr>
          <p:cNvPr id="5" name="Group 4"/>
          <p:cNvGrpSpPr/>
          <p:nvPr/>
        </p:nvGrpSpPr>
        <p:grpSpPr>
          <a:xfrm>
            <a:off x="110222" y="3397322"/>
            <a:ext cx="842644" cy="1395720"/>
            <a:chOff x="110222" y="3397322"/>
            <a:chExt cx="842644" cy="1395720"/>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2" y="3824002"/>
              <a:ext cx="842644" cy="969040"/>
            </a:xfrm>
            <a:prstGeom prst="rect">
              <a:avLst/>
            </a:prstGeom>
            <a:ln>
              <a:solidFill>
                <a:schemeClr val="tx1"/>
              </a:solidFill>
            </a:ln>
          </p:spPr>
        </p:pic>
        <p:sp>
          <p:nvSpPr>
            <p:cNvPr id="61" name="Freeform 60"/>
            <p:cNvSpPr/>
            <p:nvPr/>
          </p:nvSpPr>
          <p:spPr>
            <a:xfrm>
              <a:off x="342679" y="3397322"/>
              <a:ext cx="557678" cy="743570"/>
            </a:xfrm>
            <a:custGeom>
              <a:avLst/>
              <a:gdLst>
                <a:gd name="connsiteX0" fmla="*/ 0 w 806823"/>
                <a:gd name="connsiteY0" fmla="*/ 1075764 h 1075764"/>
                <a:gd name="connsiteX1" fmla="*/ 161364 w 806823"/>
                <a:gd name="connsiteY1" fmla="*/ 268941 h 1075764"/>
                <a:gd name="connsiteX2" fmla="*/ 806823 w 806823"/>
                <a:gd name="connsiteY2" fmla="*/ 0 h 1075764"/>
              </a:gdLst>
              <a:ahLst/>
              <a:cxnLst>
                <a:cxn ang="0">
                  <a:pos x="connsiteX0" y="connsiteY0"/>
                </a:cxn>
                <a:cxn ang="0">
                  <a:pos x="connsiteX1" y="connsiteY1"/>
                </a:cxn>
                <a:cxn ang="0">
                  <a:pos x="connsiteX2" y="connsiteY2"/>
                </a:cxn>
              </a:cxnLst>
              <a:rect l="l" t="t" r="r" b="b"/>
              <a:pathLst>
                <a:path w="806823" h="1075764">
                  <a:moveTo>
                    <a:pt x="0" y="1075764"/>
                  </a:moveTo>
                  <a:cubicBezTo>
                    <a:pt x="13447" y="761999"/>
                    <a:pt x="26894" y="448235"/>
                    <a:pt x="161364" y="268941"/>
                  </a:cubicBezTo>
                  <a:cubicBezTo>
                    <a:pt x="295834" y="89647"/>
                    <a:pt x="551328" y="44823"/>
                    <a:pt x="806823" y="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25824" y="3525152"/>
              <a:ext cx="811441"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Armrest</a:t>
              </a:r>
              <a:endParaRPr lang="en-US" sz="1400" dirty="0">
                <a:latin typeface="Arial" panose="020B0604020202020204" pitchFamily="34" charset="0"/>
                <a:cs typeface="Arial" panose="020B0604020202020204" pitchFamily="34" charset="0"/>
              </a:endParaRPr>
            </a:p>
          </p:txBody>
        </p:sp>
      </p:grpSp>
      <p:pic>
        <p:nvPicPr>
          <p:cNvPr id="70" name="Picture 6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889" y="1623495"/>
            <a:ext cx="3429002" cy="4629152"/>
          </a:xfrm>
          <a:prstGeom prst="rect">
            <a:avLst/>
          </a:prstGeom>
        </p:spPr>
      </p:pic>
      <p:cxnSp>
        <p:nvCxnSpPr>
          <p:cNvPr id="21" name="Straight Arrow Connector 20"/>
          <p:cNvCxnSpPr/>
          <p:nvPr/>
        </p:nvCxnSpPr>
        <p:spPr>
          <a:xfrm>
            <a:off x="4271346" y="3819723"/>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74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Results</a:t>
            </a:r>
          </a:p>
        </p:txBody>
      </p:sp>
      <p:grpSp>
        <p:nvGrpSpPr>
          <p:cNvPr id="8" name="Group 7"/>
          <p:cNvGrpSpPr/>
          <p:nvPr/>
        </p:nvGrpSpPr>
        <p:grpSpPr>
          <a:xfrm>
            <a:off x="1292031" y="1035803"/>
            <a:ext cx="6559939" cy="5145329"/>
            <a:chOff x="1380411" y="1063793"/>
            <a:chExt cx="6559939" cy="5145329"/>
          </a:xfrm>
        </p:grpSpPr>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30997"/>
            <a:stretch/>
          </p:blipFill>
          <p:spPr>
            <a:xfrm>
              <a:off x="3207067" y="1073006"/>
              <a:ext cx="4733283" cy="5136116"/>
            </a:xfrm>
            <a:prstGeom prst="rect">
              <a:avLst/>
            </a:prstGeom>
          </p:spPr>
        </p:pic>
        <p:pic>
          <p:nvPicPr>
            <p:cNvPr id="5" name="Picture 10" descr="http://web.stanford.edu/~mhsung/cuboid-prediction/final3_coseg_chairs/18_input.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3969" r="31693"/>
            <a:stretch/>
          </p:blipFill>
          <p:spPr bwMode="auto">
            <a:xfrm>
              <a:off x="1380411" y="1063793"/>
              <a:ext cx="2355792" cy="5145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676239" y="1267533"/>
            <a:ext cx="5378302" cy="369332"/>
            <a:chOff x="1676239" y="1240488"/>
            <a:chExt cx="5378302" cy="369332"/>
          </a:xfrm>
        </p:grpSpPr>
        <p:sp>
          <p:nvSpPr>
            <p:cNvPr id="10" name="TextBox 9"/>
            <p:cNvSpPr txBox="1"/>
            <p:nvPr/>
          </p:nvSpPr>
          <p:spPr>
            <a:xfrm>
              <a:off x="1676239" y="124048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Input</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5702889" y="1240488"/>
              <a:ext cx="13516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Completion</a:t>
              </a:r>
              <a:endParaRPr lang="en-US" dirty="0">
                <a:latin typeface="Arial" panose="020B0604020202020204" pitchFamily="34" charset="0"/>
                <a:cs typeface="Arial" panose="020B0604020202020204" pitchFamily="34" charset="0"/>
              </a:endParaRPr>
            </a:p>
          </p:txBody>
        </p:sp>
      </p:grpSp>
      <p:sp>
        <p:nvSpPr>
          <p:cNvPr id="12" name="Oval 11"/>
          <p:cNvSpPr/>
          <p:nvPr/>
        </p:nvSpPr>
        <p:spPr>
          <a:xfrm>
            <a:off x="5474479" y="3408830"/>
            <a:ext cx="2318092" cy="2528143"/>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39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Results</a:t>
            </a:r>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8843" b="11360"/>
          <a:stretch/>
        </p:blipFill>
        <p:spPr>
          <a:xfrm>
            <a:off x="3228101" y="1353275"/>
            <a:ext cx="4864574" cy="4537244"/>
          </a:xfrm>
          <a:prstGeom prst="rect">
            <a:avLst/>
          </a:prstGeom>
        </p:spPr>
      </p:pic>
      <p:pic>
        <p:nvPicPr>
          <p:cNvPr id="5" name="Picture 4" descr="http://web.stanford.edu/~mhsung/cuboid-prediction/final3_assembly_chairs/7058_input.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01" r="28307" b="15943"/>
          <a:stretch/>
        </p:blipFill>
        <p:spPr bwMode="auto">
          <a:xfrm>
            <a:off x="1031154" y="1413791"/>
            <a:ext cx="2901922" cy="438807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76239" y="1287705"/>
            <a:ext cx="5378302" cy="369332"/>
            <a:chOff x="1676239" y="1240488"/>
            <a:chExt cx="5378302" cy="369332"/>
          </a:xfrm>
        </p:grpSpPr>
        <p:sp>
          <p:nvSpPr>
            <p:cNvPr id="8" name="TextBox 7"/>
            <p:cNvSpPr txBox="1"/>
            <p:nvPr/>
          </p:nvSpPr>
          <p:spPr>
            <a:xfrm>
              <a:off x="1676239" y="124048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Input</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5702889" y="1240488"/>
              <a:ext cx="13516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Completion</a:t>
              </a:r>
              <a:endParaRPr lang="en-US" dirty="0">
                <a:latin typeface="Arial" panose="020B0604020202020204" pitchFamily="34" charset="0"/>
                <a:cs typeface="Arial" panose="020B0604020202020204" pitchFamily="34" charset="0"/>
              </a:endParaRPr>
            </a:p>
          </p:txBody>
        </p:sp>
      </p:grpSp>
      <p:sp>
        <p:nvSpPr>
          <p:cNvPr id="11" name="Oval 10"/>
          <p:cNvSpPr/>
          <p:nvPr/>
        </p:nvSpPr>
        <p:spPr>
          <a:xfrm>
            <a:off x="5309673" y="4195483"/>
            <a:ext cx="2581835" cy="1708484"/>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332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Results</a:t>
            </a:r>
          </a:p>
        </p:txBody>
      </p:sp>
      <p:grpSp>
        <p:nvGrpSpPr>
          <p:cNvPr id="4" name="Group 3"/>
          <p:cNvGrpSpPr/>
          <p:nvPr/>
        </p:nvGrpSpPr>
        <p:grpSpPr>
          <a:xfrm>
            <a:off x="-1135151" y="1480367"/>
            <a:ext cx="10442753" cy="4478639"/>
            <a:chOff x="4343400" y="1585142"/>
            <a:chExt cx="4093271" cy="1755503"/>
          </a:xfrm>
        </p:grpSpPr>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1585142"/>
              <a:ext cx="2340671" cy="1755503"/>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1585142"/>
              <a:ext cx="2340671" cy="1755503"/>
            </a:xfrm>
            <a:prstGeom prst="rect">
              <a:avLst/>
            </a:prstGeom>
          </p:spPr>
        </p:pic>
      </p:grpSp>
      <p:grpSp>
        <p:nvGrpSpPr>
          <p:cNvPr id="9" name="Group 8"/>
          <p:cNvGrpSpPr/>
          <p:nvPr/>
        </p:nvGrpSpPr>
        <p:grpSpPr>
          <a:xfrm>
            <a:off x="2007616" y="2437430"/>
            <a:ext cx="5378302" cy="369332"/>
            <a:chOff x="1676239" y="1240488"/>
            <a:chExt cx="5378302" cy="369332"/>
          </a:xfrm>
        </p:grpSpPr>
        <p:sp>
          <p:nvSpPr>
            <p:cNvPr id="10" name="TextBox 9"/>
            <p:cNvSpPr txBox="1"/>
            <p:nvPr/>
          </p:nvSpPr>
          <p:spPr>
            <a:xfrm>
              <a:off x="1676239" y="124048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Input</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5702889" y="1240488"/>
              <a:ext cx="13516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Completion</a:t>
              </a:r>
              <a:endParaRPr lang="en-US" dirty="0">
                <a:latin typeface="Arial" panose="020B0604020202020204" pitchFamily="34" charset="0"/>
                <a:cs typeface="Arial" panose="020B0604020202020204" pitchFamily="34" charset="0"/>
              </a:endParaRPr>
            </a:p>
          </p:txBody>
        </p:sp>
      </p:grpSp>
      <p:sp>
        <p:nvSpPr>
          <p:cNvPr id="14" name="Oval 13"/>
          <p:cNvSpPr/>
          <p:nvPr/>
        </p:nvSpPr>
        <p:spPr>
          <a:xfrm>
            <a:off x="6503179" y="2733116"/>
            <a:ext cx="1140687" cy="958102"/>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372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Results</a:t>
            </a:r>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5897"/>
          <a:stretch/>
        </p:blipFill>
        <p:spPr>
          <a:xfrm>
            <a:off x="3774435" y="1601352"/>
            <a:ext cx="5278777" cy="4699601"/>
          </a:xfrm>
          <a:prstGeom prst="rect">
            <a:avLst/>
          </a:prstGeom>
        </p:spPr>
      </p:pic>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19146"/>
          <a:stretch/>
        </p:blipFill>
        <p:spPr>
          <a:xfrm>
            <a:off x="-767620" y="1592488"/>
            <a:ext cx="5075485" cy="4700185"/>
          </a:xfrm>
          <a:prstGeom prst="rect">
            <a:avLst/>
          </a:prstGeom>
        </p:spPr>
      </p:pic>
      <p:grpSp>
        <p:nvGrpSpPr>
          <p:cNvPr id="6" name="Group 5"/>
          <p:cNvGrpSpPr/>
          <p:nvPr/>
        </p:nvGrpSpPr>
        <p:grpSpPr>
          <a:xfrm>
            <a:off x="2007616" y="2329853"/>
            <a:ext cx="5378302" cy="369332"/>
            <a:chOff x="1676239" y="1240488"/>
            <a:chExt cx="5378302" cy="369332"/>
          </a:xfrm>
        </p:grpSpPr>
        <p:sp>
          <p:nvSpPr>
            <p:cNvPr id="7" name="TextBox 6"/>
            <p:cNvSpPr txBox="1"/>
            <p:nvPr/>
          </p:nvSpPr>
          <p:spPr>
            <a:xfrm>
              <a:off x="1676239" y="124048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Input</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5702889" y="1240488"/>
              <a:ext cx="13516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Completion</a:t>
              </a:r>
              <a:endParaRPr lang="en-US" dirty="0">
                <a:latin typeface="Arial" panose="020B0604020202020204" pitchFamily="34" charset="0"/>
                <a:cs typeface="Arial" panose="020B0604020202020204" pitchFamily="34" charset="0"/>
              </a:endParaRPr>
            </a:p>
          </p:txBody>
        </p:sp>
      </p:grpSp>
      <p:sp>
        <p:nvSpPr>
          <p:cNvPr id="9" name="Oval 8"/>
          <p:cNvSpPr/>
          <p:nvPr/>
        </p:nvSpPr>
        <p:spPr>
          <a:xfrm rot="21065247">
            <a:off x="5287547" y="3233046"/>
            <a:ext cx="3393438" cy="880425"/>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38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 Results</a:t>
            </a:r>
          </a:p>
        </p:txBody>
      </p:sp>
      <p:grpSp>
        <p:nvGrpSpPr>
          <p:cNvPr id="3" name="Group 2"/>
          <p:cNvGrpSpPr/>
          <p:nvPr/>
        </p:nvGrpSpPr>
        <p:grpSpPr>
          <a:xfrm>
            <a:off x="-604238" y="1231638"/>
            <a:ext cx="10259168" cy="4544008"/>
            <a:chOff x="-272033" y="1296955"/>
            <a:chExt cx="9753361" cy="4319975"/>
          </a:xfrm>
        </p:grpSpPr>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033" y="1296955"/>
              <a:ext cx="5759968" cy="4319975"/>
            </a:xfrm>
            <a:prstGeom prst="rect">
              <a:avLst/>
            </a:prstGeom>
          </p:spPr>
        </p:pic>
        <p:pic>
          <p:nvPicPr>
            <p:cNvPr id="13" name="Pictur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1360" y="1296955"/>
              <a:ext cx="5759968" cy="4319975"/>
            </a:xfrm>
            <a:prstGeom prst="rect">
              <a:avLst/>
            </a:prstGeom>
          </p:spPr>
        </p:pic>
      </p:grpSp>
      <p:grpSp>
        <p:nvGrpSpPr>
          <p:cNvPr id="14" name="Group 13"/>
          <p:cNvGrpSpPr/>
          <p:nvPr/>
        </p:nvGrpSpPr>
        <p:grpSpPr>
          <a:xfrm>
            <a:off x="2007616" y="1960521"/>
            <a:ext cx="5378302" cy="369332"/>
            <a:chOff x="1676239" y="1240488"/>
            <a:chExt cx="5378302" cy="369332"/>
          </a:xfrm>
        </p:grpSpPr>
        <p:sp>
          <p:nvSpPr>
            <p:cNvPr id="15" name="TextBox 14"/>
            <p:cNvSpPr txBox="1"/>
            <p:nvPr/>
          </p:nvSpPr>
          <p:spPr>
            <a:xfrm>
              <a:off x="1676239" y="1240488"/>
              <a:ext cx="6976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Input</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5702889" y="1240488"/>
              <a:ext cx="13516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Completion</a:t>
              </a:r>
              <a:endParaRPr lang="en-US" dirty="0">
                <a:latin typeface="Arial" panose="020B0604020202020204" pitchFamily="34" charset="0"/>
                <a:cs typeface="Arial" panose="020B0604020202020204" pitchFamily="34" charset="0"/>
              </a:endParaRPr>
            </a:p>
          </p:txBody>
        </p:sp>
      </p:grpSp>
      <p:sp>
        <p:nvSpPr>
          <p:cNvPr id="18" name="Oval 17"/>
          <p:cNvSpPr/>
          <p:nvPr/>
        </p:nvSpPr>
        <p:spPr>
          <a:xfrm>
            <a:off x="7212888" y="3503642"/>
            <a:ext cx="929616" cy="958102"/>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142850" y="2888765"/>
            <a:ext cx="425835" cy="397960"/>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989633" y="3128359"/>
            <a:ext cx="929616" cy="958102"/>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42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 Evaluation</a:t>
            </a:r>
          </a:p>
        </p:txBody>
      </p:sp>
      <p:sp>
        <p:nvSpPr>
          <p:cNvPr id="3" name="Content Placeholder 2"/>
          <p:cNvSpPr>
            <a:spLocks noGrp="1"/>
          </p:cNvSpPr>
          <p:nvPr>
            <p:ph sz="quarter" idx="10"/>
          </p:nvPr>
        </p:nvSpPr>
        <p:spPr/>
        <p:txBody>
          <a:bodyPr>
            <a:noAutofit/>
          </a:bodyPr>
          <a:lstStyle/>
          <a:p>
            <a:pPr>
              <a:lnSpc>
                <a:spcPct val="150000"/>
              </a:lnSpc>
            </a:pPr>
            <a:r>
              <a:rPr lang="en-US" sz="2800" b="1" dirty="0" smtClean="0"/>
              <a:t>Benchmark dataset</a:t>
            </a:r>
          </a:p>
          <a:p>
            <a:pPr lvl="1">
              <a:lnSpc>
                <a:spcPct val="150000"/>
              </a:lnSpc>
            </a:pPr>
            <a:r>
              <a:rPr lang="en-US" dirty="0"/>
              <a:t>Synthesized dataset containing </a:t>
            </a:r>
            <a:r>
              <a:rPr lang="en-US" dirty="0" smtClean="0"/>
              <a:t>depth maps generated from 481 </a:t>
            </a:r>
            <a:r>
              <a:rPr lang="en-US" dirty="0"/>
              <a:t>shapes in 5 classes</a:t>
            </a:r>
          </a:p>
          <a:p>
            <a:pPr lvl="1">
              <a:lnSpc>
                <a:spcPct val="150000"/>
              </a:lnSpc>
            </a:pPr>
            <a:r>
              <a:rPr lang="en-US" dirty="0" smtClean="0"/>
              <a:t>Tested each data based on leave-on-out cross validation</a:t>
            </a:r>
          </a:p>
          <a:p>
            <a:pPr lvl="1">
              <a:lnSpc>
                <a:spcPct val="150000"/>
              </a:lnSpc>
            </a:pPr>
            <a:r>
              <a:rPr lang="en-US" dirty="0"/>
              <a:t>Benchmark </a:t>
            </a:r>
            <a:r>
              <a:rPr lang="en-US" dirty="0" smtClean="0"/>
              <a:t>available on: </a:t>
            </a:r>
            <a:r>
              <a:rPr lang="en-US" u="sng" dirty="0">
                <a:solidFill>
                  <a:srgbClr val="430166"/>
                </a:solidFill>
              </a:rPr>
              <a:t>http://cs.stanford.edu/~mhsung/projects/structure-completion/</a:t>
            </a:r>
            <a:endParaRPr lang="en-US" dirty="0"/>
          </a:p>
          <a:p>
            <a:pPr lvl="1">
              <a:lnSpc>
                <a:spcPct val="150000"/>
              </a:lnSpc>
            </a:pPr>
            <a:endParaRPr lang="en-US" dirty="0" smtClean="0"/>
          </a:p>
        </p:txBody>
      </p:sp>
    </p:spTree>
    <p:extLst>
      <p:ext uri="{BB962C8B-B14F-4D97-AF65-F5344CB8AC3E}">
        <p14:creationId xmlns:p14="http://schemas.microsoft.com/office/powerpoint/2010/main" val="109926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122" y="1053674"/>
            <a:ext cx="3979140" cy="29843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738" y="1053674"/>
            <a:ext cx="3979140" cy="2984354"/>
          </a:xfrm>
          <a:prstGeom prst="rect">
            <a:avLst/>
          </a:prstGeom>
        </p:spPr>
      </p:pic>
      <p:sp>
        <p:nvSpPr>
          <p:cNvPr id="11" name="TextBox 10"/>
          <p:cNvSpPr txBox="1"/>
          <p:nvPr/>
        </p:nvSpPr>
        <p:spPr>
          <a:xfrm>
            <a:off x="1173736" y="1336916"/>
            <a:ext cx="873957" cy="369332"/>
          </a:xfrm>
          <a:prstGeom prst="rect">
            <a:avLst/>
          </a:prstGeom>
          <a:noFill/>
        </p:spPr>
        <p:txBody>
          <a:bodyPr wrap="none" rtlCol="0">
            <a:spAutoFit/>
          </a:bodyPr>
          <a:lstStyle/>
          <a:p>
            <a:pPr algn="ctr"/>
            <a:r>
              <a:rPr lang="en-US" dirty="0" smtClean="0">
                <a:latin typeface="Source Sans Pro" panose="020B0503030403020204" pitchFamily="34" charset="0"/>
              </a:rPr>
              <a:t>Output</a:t>
            </a:r>
            <a:endParaRPr lang="en-US" dirty="0">
              <a:latin typeface="Source Sans Pro" panose="020B0503030403020204" pitchFamily="34" charset="0"/>
            </a:endParaRPr>
          </a:p>
        </p:txBody>
      </p:sp>
      <p:sp>
        <p:nvSpPr>
          <p:cNvPr id="18" name="TextBox 17"/>
          <p:cNvSpPr txBox="1"/>
          <p:nvPr/>
        </p:nvSpPr>
        <p:spPr>
          <a:xfrm>
            <a:off x="6484119" y="1336916"/>
            <a:ext cx="1478162" cy="369332"/>
          </a:xfrm>
          <a:prstGeom prst="rect">
            <a:avLst/>
          </a:prstGeom>
          <a:noFill/>
        </p:spPr>
        <p:txBody>
          <a:bodyPr wrap="none" rtlCol="0">
            <a:spAutoFit/>
          </a:bodyPr>
          <a:lstStyle/>
          <a:p>
            <a:pPr algn="ctr"/>
            <a:r>
              <a:rPr lang="en-US" dirty="0" smtClean="0">
                <a:latin typeface="Source Sans Pro" panose="020B0503030403020204" pitchFamily="34" charset="0"/>
              </a:rPr>
              <a:t>Ground Truth</a:t>
            </a:r>
            <a:endParaRPr lang="en-US" dirty="0">
              <a:latin typeface="Source Sans Pro" panose="020B0503030403020204" pitchFamily="34" charset="0"/>
            </a:endParaRPr>
          </a:p>
        </p:txBody>
      </p:sp>
      <p:grpSp>
        <p:nvGrpSpPr>
          <p:cNvPr id="3" name="Group 2"/>
          <p:cNvGrpSpPr/>
          <p:nvPr/>
        </p:nvGrpSpPr>
        <p:grpSpPr>
          <a:xfrm>
            <a:off x="1064091" y="3681470"/>
            <a:ext cx="3982170" cy="2984353"/>
            <a:chOff x="1064091" y="3681470"/>
            <a:chExt cx="3982170" cy="2984353"/>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123" y="3681470"/>
              <a:ext cx="3979138" cy="2984353"/>
            </a:xfrm>
            <a:prstGeom prst="rect">
              <a:avLst/>
            </a:prstGeom>
          </p:spPr>
        </p:pic>
        <p:sp>
          <p:nvSpPr>
            <p:cNvPr id="21" name="TextBox 20"/>
            <p:cNvSpPr txBox="1"/>
            <p:nvPr/>
          </p:nvSpPr>
          <p:spPr>
            <a:xfrm>
              <a:off x="1064091" y="4018036"/>
              <a:ext cx="1093248" cy="369332"/>
            </a:xfrm>
            <a:prstGeom prst="rect">
              <a:avLst/>
            </a:prstGeom>
            <a:noFill/>
          </p:spPr>
          <p:txBody>
            <a:bodyPr wrap="none" rtlCol="0">
              <a:spAutoFit/>
            </a:bodyPr>
            <a:lstStyle/>
            <a:p>
              <a:pPr algn="ctr"/>
              <a:r>
                <a:rPr lang="en-US" b="1" dirty="0" smtClean="0">
                  <a:latin typeface="Source Sans Pro" panose="020B0503030403020204" pitchFamily="34" charset="0"/>
                </a:rPr>
                <a:t>Accuracy</a:t>
              </a:r>
              <a:endParaRPr lang="en-US" b="1" dirty="0">
                <a:latin typeface="Source Sans Pro" panose="020B0503030403020204" pitchFamily="34" charset="0"/>
              </a:endParaRPr>
            </a:p>
          </p:txBody>
        </p:sp>
      </p:grpSp>
      <p:grpSp>
        <p:nvGrpSpPr>
          <p:cNvPr id="8" name="Group 7"/>
          <p:cNvGrpSpPr/>
          <p:nvPr/>
        </p:nvGrpSpPr>
        <p:grpSpPr>
          <a:xfrm>
            <a:off x="4097738" y="3681470"/>
            <a:ext cx="3979140" cy="2984354"/>
            <a:chOff x="4097738" y="3681470"/>
            <a:chExt cx="3979140" cy="2984354"/>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738" y="3681470"/>
              <a:ext cx="3979140" cy="2984354"/>
            </a:xfrm>
            <a:prstGeom prst="rect">
              <a:avLst/>
            </a:prstGeom>
          </p:spPr>
        </p:pic>
        <p:sp>
          <p:nvSpPr>
            <p:cNvPr id="22" name="TextBox 21"/>
            <p:cNvSpPr txBox="1"/>
            <p:nvPr/>
          </p:nvSpPr>
          <p:spPr>
            <a:xfrm>
              <a:off x="6411949" y="4018036"/>
              <a:ext cx="1622495" cy="369332"/>
            </a:xfrm>
            <a:prstGeom prst="rect">
              <a:avLst/>
            </a:prstGeom>
            <a:noFill/>
          </p:spPr>
          <p:txBody>
            <a:bodyPr wrap="none" rtlCol="0">
              <a:spAutoFit/>
            </a:bodyPr>
            <a:lstStyle/>
            <a:p>
              <a:pPr algn="ctr"/>
              <a:r>
                <a:rPr lang="en-US" b="1" dirty="0" smtClean="0">
                  <a:latin typeface="Source Sans Pro" panose="020B0503030403020204" pitchFamily="34" charset="0"/>
                </a:rPr>
                <a:t>Completeness</a:t>
              </a:r>
              <a:endParaRPr lang="en-US" b="1" dirty="0">
                <a:latin typeface="Source Sans Pro" panose="020B0503030403020204" pitchFamily="34" charset="0"/>
              </a:endParaRPr>
            </a:p>
          </p:txBody>
        </p:sp>
      </p:grpSp>
      <p:grpSp>
        <p:nvGrpSpPr>
          <p:cNvPr id="12" name="Group 11"/>
          <p:cNvGrpSpPr/>
          <p:nvPr/>
        </p:nvGrpSpPr>
        <p:grpSpPr>
          <a:xfrm>
            <a:off x="7911548" y="4512781"/>
            <a:ext cx="772298" cy="2016129"/>
            <a:chOff x="7911548" y="4512781"/>
            <a:chExt cx="772298" cy="2016129"/>
          </a:xfrm>
        </p:grpSpPr>
        <p:sp>
          <p:nvSpPr>
            <p:cNvPr id="23" name="TextBox 22"/>
            <p:cNvSpPr txBox="1"/>
            <p:nvPr/>
          </p:nvSpPr>
          <p:spPr>
            <a:xfrm>
              <a:off x="8087208" y="4512781"/>
              <a:ext cx="494366" cy="307777"/>
            </a:xfrm>
            <a:prstGeom prst="rect">
              <a:avLst/>
            </a:prstGeom>
            <a:noFill/>
          </p:spPr>
          <p:txBody>
            <a:bodyPr wrap="square" rtlCol="0">
              <a:spAutoFit/>
            </a:bodyPr>
            <a:lstStyle/>
            <a:p>
              <a:r>
                <a:rPr lang="en-US" sz="1400" dirty="0" smtClean="0">
                  <a:latin typeface="Source Sans Pro" panose="020B0503030403020204" pitchFamily="34" charset="0"/>
                  <a:cs typeface="Arial" panose="020B0604020202020204" pitchFamily="34" charset="0"/>
                </a:rPr>
                <a:t>Far</a:t>
              </a:r>
              <a:endParaRPr lang="en-US" sz="1400" dirty="0">
                <a:latin typeface="Source Sans Pro" panose="020B0503030403020204" pitchFamily="34" charset="0"/>
                <a:cs typeface="Arial" panose="020B0604020202020204" pitchFamily="34" charset="0"/>
              </a:endParaRPr>
            </a:p>
          </p:txBody>
        </p:sp>
        <p:pic>
          <p:nvPicPr>
            <p:cNvPr id="24" name="Picture 2" descr="http://www.mathworks.com/help/releases/R2015a/matlab/ref/colormap_hsv.png"/>
            <p:cNvPicPr>
              <a:picLocks noChangeAspect="1" noChangeArrowheads="1"/>
            </p:cNvPicPr>
            <p:nvPr/>
          </p:nvPicPr>
          <p:blipFill rotWithShape="1">
            <a:blip r:embed="rId8">
              <a:extLst>
                <a:ext uri="{28A0092B-C50C-407E-A947-70E740481C1C}">
                  <a14:useLocalDpi xmlns:a14="http://schemas.microsoft.com/office/drawing/2010/main" val="0"/>
                </a:ext>
              </a:extLst>
            </a:blip>
            <a:srcRect l="-1" r="64112" b="1701"/>
            <a:stretch/>
          </p:blipFill>
          <p:spPr bwMode="auto">
            <a:xfrm rot="5400000" flipV="1">
              <a:off x="7032074" y="5473776"/>
              <a:ext cx="1934607" cy="17566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flipV="1">
              <a:off x="8257600" y="4820558"/>
              <a:ext cx="0" cy="140057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87208" y="6221133"/>
              <a:ext cx="596638" cy="307777"/>
            </a:xfrm>
            <a:prstGeom prst="rect">
              <a:avLst/>
            </a:prstGeom>
            <a:noFill/>
          </p:spPr>
          <p:txBody>
            <a:bodyPr wrap="none" rtlCol="0">
              <a:spAutoFit/>
            </a:bodyPr>
            <a:lstStyle/>
            <a:p>
              <a:r>
                <a:rPr lang="en-US" sz="1400" dirty="0" smtClean="0">
                  <a:latin typeface="Source Sans Pro" panose="020B0503030403020204" pitchFamily="34" charset="0"/>
                  <a:cs typeface="Arial" panose="020B0604020202020204" pitchFamily="34" charset="0"/>
                </a:rPr>
                <a:t>Close</a:t>
              </a:r>
              <a:endParaRPr lang="en-US" sz="1400" dirty="0">
                <a:latin typeface="Source Sans Pro" panose="020B0503030403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93568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123" y="1053674"/>
            <a:ext cx="3979138" cy="298435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738" y="1053674"/>
            <a:ext cx="3979140" cy="298435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123" y="3681470"/>
            <a:ext cx="3979138" cy="29843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739" y="3681470"/>
            <a:ext cx="3979138" cy="2984354"/>
          </a:xfrm>
          <a:prstGeom prst="rect">
            <a:avLst/>
          </a:prstGeom>
        </p:spPr>
      </p:pic>
      <p:sp>
        <p:nvSpPr>
          <p:cNvPr id="11" name="TextBox 10"/>
          <p:cNvSpPr txBox="1"/>
          <p:nvPr/>
        </p:nvSpPr>
        <p:spPr>
          <a:xfrm>
            <a:off x="743236" y="1336916"/>
            <a:ext cx="1734963" cy="646331"/>
          </a:xfrm>
          <a:prstGeom prst="rect">
            <a:avLst/>
          </a:prstGeom>
          <a:noFill/>
        </p:spPr>
        <p:txBody>
          <a:bodyPr wrap="none" rtlCol="0">
            <a:spAutoFit/>
          </a:bodyPr>
          <a:lstStyle/>
          <a:p>
            <a:pPr algn="ctr"/>
            <a:r>
              <a:rPr lang="en-US" b="1" dirty="0" smtClean="0">
                <a:solidFill>
                  <a:srgbClr val="C00000"/>
                </a:solidFill>
                <a:latin typeface="Source Sans Pro" panose="020B0503030403020204" pitchFamily="34" charset="0"/>
              </a:rPr>
              <a:t>Symmetry</a:t>
            </a:r>
            <a:r>
              <a:rPr lang="en-US" dirty="0" smtClean="0">
                <a:latin typeface="Source Sans Pro" panose="020B0503030403020204" pitchFamily="34" charset="0"/>
              </a:rPr>
              <a:t>-only</a:t>
            </a:r>
            <a:br>
              <a:rPr lang="en-US" dirty="0" smtClean="0">
                <a:latin typeface="Source Sans Pro" panose="020B0503030403020204" pitchFamily="34" charset="0"/>
              </a:rPr>
            </a:br>
            <a:r>
              <a:rPr lang="en-US" dirty="0" smtClean="0">
                <a:latin typeface="Source Sans Pro" panose="020B0503030403020204" pitchFamily="34" charset="0"/>
              </a:rPr>
              <a:t>Output</a:t>
            </a:r>
            <a:endParaRPr lang="en-US" dirty="0">
              <a:latin typeface="Source Sans Pro" panose="020B0503030403020204" pitchFamily="34" charset="0"/>
            </a:endParaRPr>
          </a:p>
        </p:txBody>
      </p:sp>
      <p:sp>
        <p:nvSpPr>
          <p:cNvPr id="18" name="TextBox 17"/>
          <p:cNvSpPr txBox="1"/>
          <p:nvPr/>
        </p:nvSpPr>
        <p:spPr>
          <a:xfrm>
            <a:off x="6484119" y="1336916"/>
            <a:ext cx="1478162" cy="369332"/>
          </a:xfrm>
          <a:prstGeom prst="rect">
            <a:avLst/>
          </a:prstGeom>
          <a:noFill/>
        </p:spPr>
        <p:txBody>
          <a:bodyPr wrap="none" rtlCol="0">
            <a:spAutoFit/>
          </a:bodyPr>
          <a:lstStyle/>
          <a:p>
            <a:pPr algn="ctr"/>
            <a:r>
              <a:rPr lang="en-US" dirty="0" smtClean="0">
                <a:latin typeface="Source Sans Pro" panose="020B0503030403020204" pitchFamily="34" charset="0"/>
              </a:rPr>
              <a:t>Ground Truth</a:t>
            </a:r>
            <a:endParaRPr lang="en-US" dirty="0">
              <a:latin typeface="Source Sans Pro" panose="020B0503030403020204" pitchFamily="34" charset="0"/>
            </a:endParaRPr>
          </a:p>
        </p:txBody>
      </p:sp>
      <p:sp>
        <p:nvSpPr>
          <p:cNvPr id="21" name="TextBox 20"/>
          <p:cNvSpPr txBox="1"/>
          <p:nvPr/>
        </p:nvSpPr>
        <p:spPr>
          <a:xfrm>
            <a:off x="1064091" y="4018036"/>
            <a:ext cx="1093248" cy="369332"/>
          </a:xfrm>
          <a:prstGeom prst="rect">
            <a:avLst/>
          </a:prstGeom>
          <a:noFill/>
        </p:spPr>
        <p:txBody>
          <a:bodyPr wrap="none" rtlCol="0">
            <a:spAutoFit/>
          </a:bodyPr>
          <a:lstStyle/>
          <a:p>
            <a:pPr algn="ctr"/>
            <a:r>
              <a:rPr lang="en-US" b="1" dirty="0" smtClean="0">
                <a:latin typeface="Source Sans Pro" panose="020B0503030403020204" pitchFamily="34" charset="0"/>
              </a:rPr>
              <a:t>Accuracy</a:t>
            </a:r>
            <a:endParaRPr lang="en-US" b="1" dirty="0">
              <a:latin typeface="Source Sans Pro" panose="020B0503030403020204" pitchFamily="34" charset="0"/>
            </a:endParaRPr>
          </a:p>
        </p:txBody>
      </p:sp>
      <p:sp>
        <p:nvSpPr>
          <p:cNvPr id="22" name="TextBox 21"/>
          <p:cNvSpPr txBox="1"/>
          <p:nvPr/>
        </p:nvSpPr>
        <p:spPr>
          <a:xfrm>
            <a:off x="6411949" y="4018036"/>
            <a:ext cx="1622495" cy="369332"/>
          </a:xfrm>
          <a:prstGeom prst="rect">
            <a:avLst/>
          </a:prstGeom>
          <a:noFill/>
        </p:spPr>
        <p:txBody>
          <a:bodyPr wrap="none" rtlCol="0">
            <a:spAutoFit/>
          </a:bodyPr>
          <a:lstStyle/>
          <a:p>
            <a:pPr algn="ctr"/>
            <a:r>
              <a:rPr lang="en-US" b="1" dirty="0" smtClean="0">
                <a:latin typeface="Source Sans Pro" panose="020B0503030403020204" pitchFamily="34" charset="0"/>
              </a:rPr>
              <a:t>Completeness</a:t>
            </a:r>
            <a:endParaRPr lang="en-US" b="1" dirty="0">
              <a:latin typeface="Source Sans Pro" panose="020B0503030403020204" pitchFamily="34" charset="0"/>
            </a:endParaRPr>
          </a:p>
        </p:txBody>
      </p:sp>
      <p:sp>
        <p:nvSpPr>
          <p:cNvPr id="28" name="Rounded Rectangle 27"/>
          <p:cNvSpPr/>
          <p:nvPr/>
        </p:nvSpPr>
        <p:spPr>
          <a:xfrm>
            <a:off x="4572000" y="3745290"/>
            <a:ext cx="3612485" cy="2674429"/>
          </a:xfrm>
          <a:prstGeom prst="roundRect">
            <a:avLst>
              <a:gd name="adj" fmla="val 2920"/>
            </a:avLst>
          </a:prstGeom>
          <a:noFill/>
          <a:ln w="3175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7911548" y="4512781"/>
            <a:ext cx="729017" cy="2016129"/>
            <a:chOff x="7911548" y="4512781"/>
            <a:chExt cx="729017" cy="2016129"/>
          </a:xfrm>
        </p:grpSpPr>
        <p:sp>
          <p:nvSpPr>
            <p:cNvPr id="23" name="TextBox 22"/>
            <p:cNvSpPr txBox="1"/>
            <p:nvPr/>
          </p:nvSpPr>
          <p:spPr>
            <a:xfrm>
              <a:off x="8087208" y="4512781"/>
              <a:ext cx="494366" cy="307777"/>
            </a:xfrm>
            <a:prstGeom prst="rect">
              <a:avLst/>
            </a:prstGeom>
            <a:noFill/>
          </p:spPr>
          <p:txBody>
            <a:bodyPr wrap="square" rtlCol="0">
              <a:spAutoFit/>
            </a:bodyPr>
            <a:lstStyle/>
            <a:p>
              <a:r>
                <a:rPr lang="en-US" sz="1400" dirty="0" smtClean="0">
                  <a:latin typeface="Source Sans Pro" panose="020B0503030403020204" pitchFamily="34" charset="0"/>
                  <a:cs typeface="Arial" panose="020B0604020202020204" pitchFamily="34" charset="0"/>
                </a:rPr>
                <a:t>Low</a:t>
              </a:r>
              <a:endParaRPr lang="en-US" sz="1400" dirty="0">
                <a:latin typeface="Source Sans Pro" panose="020B0503030403020204" pitchFamily="34" charset="0"/>
                <a:cs typeface="Arial" panose="020B0604020202020204" pitchFamily="34" charset="0"/>
              </a:endParaRPr>
            </a:p>
          </p:txBody>
        </p:sp>
        <p:pic>
          <p:nvPicPr>
            <p:cNvPr id="24" name="Picture 2" descr="http://www.mathworks.com/help/releases/R2015a/matlab/ref/colormap_hsv.png"/>
            <p:cNvPicPr>
              <a:picLocks noChangeAspect="1" noChangeArrowheads="1"/>
            </p:cNvPicPr>
            <p:nvPr/>
          </p:nvPicPr>
          <p:blipFill rotWithShape="1">
            <a:blip r:embed="rId8">
              <a:extLst>
                <a:ext uri="{28A0092B-C50C-407E-A947-70E740481C1C}">
                  <a14:useLocalDpi xmlns:a14="http://schemas.microsoft.com/office/drawing/2010/main" val="0"/>
                </a:ext>
              </a:extLst>
            </a:blip>
            <a:srcRect l="-1" r="64112" b="1701"/>
            <a:stretch/>
          </p:blipFill>
          <p:spPr bwMode="auto">
            <a:xfrm rot="5400000" flipV="1">
              <a:off x="7032074" y="5473776"/>
              <a:ext cx="1934607" cy="17566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flipV="1">
              <a:off x="8257600" y="4820558"/>
              <a:ext cx="0" cy="140057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87208" y="6221133"/>
              <a:ext cx="553357" cy="307777"/>
            </a:xfrm>
            <a:prstGeom prst="rect">
              <a:avLst/>
            </a:prstGeom>
            <a:noFill/>
          </p:spPr>
          <p:txBody>
            <a:bodyPr wrap="none" rtlCol="0">
              <a:spAutoFit/>
            </a:bodyPr>
            <a:lstStyle/>
            <a:p>
              <a:r>
                <a:rPr lang="en-US" sz="1400" dirty="0" smtClean="0">
                  <a:latin typeface="Source Sans Pro" panose="020B0503030403020204" pitchFamily="34" charset="0"/>
                  <a:cs typeface="Arial" panose="020B0604020202020204" pitchFamily="34" charset="0"/>
                </a:rPr>
                <a:t>High</a:t>
              </a:r>
              <a:endParaRPr lang="en-US" sz="1400" dirty="0">
                <a:latin typeface="Source Sans Pro" panose="020B0503030403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064543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Motivation</a:t>
            </a:r>
            <a:endParaRPr lang="en-US" dirty="0"/>
          </a:p>
        </p:txBody>
      </p:sp>
      <p:sp>
        <p:nvSpPr>
          <p:cNvPr id="37" name="Content Placeholder 36"/>
          <p:cNvSpPr>
            <a:spLocks noGrp="1"/>
          </p:cNvSpPr>
          <p:nvPr>
            <p:ph sz="quarter" idx="10"/>
          </p:nvPr>
        </p:nvSpPr>
        <p:spPr>
          <a:xfrm>
            <a:off x="146050" y="1025015"/>
            <a:ext cx="8847138" cy="5486400"/>
          </a:xfrm>
        </p:spPr>
        <p:txBody>
          <a:bodyPr/>
          <a:lstStyle/>
          <a:p>
            <a:r>
              <a:rPr lang="en-US" dirty="0" smtClean="0"/>
              <a:t>Handheld 3D scanners</a:t>
            </a:r>
            <a:endParaRPr lang="en-US" dirty="0"/>
          </a:p>
        </p:txBody>
      </p:sp>
      <p:grpSp>
        <p:nvGrpSpPr>
          <p:cNvPr id="6" name="Group 5"/>
          <p:cNvGrpSpPr/>
          <p:nvPr/>
        </p:nvGrpSpPr>
        <p:grpSpPr>
          <a:xfrm>
            <a:off x="393515" y="1876352"/>
            <a:ext cx="4315345" cy="4480306"/>
            <a:chOff x="553073" y="1907882"/>
            <a:chExt cx="3964987" cy="4116555"/>
          </a:xfrm>
        </p:grpSpPr>
        <p:grpSp>
          <p:nvGrpSpPr>
            <p:cNvPr id="23" name="Group 22"/>
            <p:cNvGrpSpPr>
              <a:grpSpLocks noChangeAspect="1"/>
            </p:cNvGrpSpPr>
            <p:nvPr/>
          </p:nvGrpSpPr>
          <p:grpSpPr>
            <a:xfrm>
              <a:off x="2747711" y="4879790"/>
              <a:ext cx="1579868" cy="1144647"/>
              <a:chOff x="3400873" y="3567010"/>
              <a:chExt cx="3840480" cy="2782508"/>
            </a:xfrm>
          </p:grpSpPr>
          <p:pic>
            <p:nvPicPr>
              <p:cNvPr id="35" name="Picture 2" descr="http://www.intel.com/content/dam/www/public/us/en/images/photography-consumer/2x1/realsense-tablet-capture-share-2x1.jpg.rendition.cq5dam.webintel.310.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873" y="3567010"/>
                <a:ext cx="3840480" cy="19202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a:stretch>
                <a:fillRect/>
              </a:stretch>
            </p:blipFill>
            <p:spPr>
              <a:xfrm>
                <a:off x="3400873" y="5483023"/>
                <a:ext cx="3840480" cy="866495"/>
              </a:xfrm>
              <a:prstGeom prst="rect">
                <a:avLst/>
              </a:prstGeom>
              <a:noFill/>
              <a:ln>
                <a:noFill/>
              </a:ln>
            </p:spPr>
          </p:pic>
        </p:grpSp>
        <p:pic>
          <p:nvPicPr>
            <p:cNvPr id="25" name="Picture 4" descr="http://threadglobal.co/wp-content/uploads/2014/04/Screen-Shot-2014-06-25-at-5.33.26-PM-1030x57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995" y="3380708"/>
              <a:ext cx="1773857" cy="98853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57230" y="1907882"/>
              <a:ext cx="1960830" cy="1346807"/>
              <a:chOff x="6141957" y="2316434"/>
              <a:chExt cx="2451035" cy="1683507"/>
            </a:xfrm>
          </p:grpSpPr>
          <p:pic>
            <p:nvPicPr>
              <p:cNvPr id="33" name="Picture 2" descr="http://compass.xbox.com/assets/3d/37/3d377852-0f21-4074-a3c2-35f418170848.jpg?n=chandler_xboxone_hardware_960x540_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1957" y="2621234"/>
                <a:ext cx="2451035" cy="13787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fc08.deviantart.net/fs70/f/2011/333/0/7/kinect_2_____logo_idea____kinect_successor____by_kevboard-d4hpk7p.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9494"/>
              <a:stretch/>
            </p:blipFill>
            <p:spPr bwMode="auto">
              <a:xfrm>
                <a:off x="6511940" y="2316434"/>
                <a:ext cx="1711069" cy="380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p:cNvGrpSpPr/>
            <p:nvPr/>
          </p:nvGrpSpPr>
          <p:grpSpPr>
            <a:xfrm>
              <a:off x="2576434" y="3462263"/>
              <a:ext cx="1922422" cy="970325"/>
              <a:chOff x="1066800" y="1764083"/>
              <a:chExt cx="3068111" cy="1548601"/>
            </a:xfrm>
          </p:grpSpPr>
          <p:pic>
            <p:nvPicPr>
              <p:cNvPr id="31" name="Picture 6" descr="http://structure.io/static/occipital/images/v1/brand-guidelines/StructureSensorLogoColored-735x32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9029" y="1764083"/>
                <a:ext cx="2023652" cy="9003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photos2.appleinsidercdn.com/StructorSensor.071014.png"/>
              <p:cNvPicPr>
                <a:picLocks noChangeAspect="1" noChangeArrowheads="1"/>
              </p:cNvPicPr>
              <p:nvPr/>
            </p:nvPicPr>
            <p:blipFill rotWithShape="1">
              <a:blip r:embed="rId9">
                <a:extLst>
                  <a:ext uri="{28A0092B-C50C-407E-A947-70E740481C1C}">
                    <a14:useLocalDpi xmlns:a14="http://schemas.microsoft.com/office/drawing/2010/main" val="0"/>
                  </a:ext>
                </a:extLst>
              </a:blip>
              <a:srcRect l="15715" t="62316" r="13429"/>
              <a:stretch/>
            </p:blipFill>
            <p:spPr bwMode="auto">
              <a:xfrm>
                <a:off x="1066800" y="2597061"/>
                <a:ext cx="3068111" cy="7156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614883" y="1907882"/>
              <a:ext cx="1774080" cy="1115584"/>
              <a:chOff x="3875225" y="727733"/>
              <a:chExt cx="2838173" cy="1784712"/>
            </a:xfrm>
          </p:grpSpPr>
          <p:pic>
            <p:nvPicPr>
              <p:cNvPr id="29" name="Picture 12" descr="http://cdn.macrumors.com/article-new/2013/07/primesense_senso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5225" y="1415482"/>
                <a:ext cx="2838173" cy="1096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http://media.idownloadblog.com/wp-content/uploads/2013/11/primesens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90999" y="727733"/>
                <a:ext cx="2206625" cy="734824"/>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8" descr="http://cdn.slashgear.com/wp-content/uploads/2014/06/tango-820x42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3073" y="4966117"/>
              <a:ext cx="1897700" cy="97199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918972" y="2537837"/>
            <a:ext cx="3482822" cy="3041677"/>
            <a:chOff x="4918972" y="2537837"/>
            <a:chExt cx="3482822" cy="3041677"/>
          </a:xfrm>
        </p:grpSpPr>
        <p:pic>
          <p:nvPicPr>
            <p:cNvPr id="2" name="Picture 2" descr="KinectFusion Project Pa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18972" y="2537837"/>
              <a:ext cx="3482822" cy="27630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081539" y="5302515"/>
              <a:ext cx="115768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KinectFusion</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046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123" y="1053674"/>
            <a:ext cx="3979138" cy="29843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7738" y="1053674"/>
            <a:ext cx="3979140" cy="298435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123" y="3681470"/>
            <a:ext cx="3979137" cy="29843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739" y="3681470"/>
            <a:ext cx="3979138" cy="2984353"/>
          </a:xfrm>
          <a:prstGeom prst="rect">
            <a:avLst/>
          </a:prstGeom>
        </p:spPr>
      </p:pic>
      <p:sp>
        <p:nvSpPr>
          <p:cNvPr id="11" name="TextBox 10"/>
          <p:cNvSpPr txBox="1"/>
          <p:nvPr/>
        </p:nvSpPr>
        <p:spPr>
          <a:xfrm>
            <a:off x="795685" y="1336916"/>
            <a:ext cx="1630062" cy="646331"/>
          </a:xfrm>
          <a:prstGeom prst="rect">
            <a:avLst/>
          </a:prstGeom>
          <a:noFill/>
        </p:spPr>
        <p:txBody>
          <a:bodyPr wrap="none" rtlCol="0">
            <a:spAutoFit/>
          </a:bodyPr>
          <a:lstStyle/>
          <a:p>
            <a:pPr algn="ctr"/>
            <a:r>
              <a:rPr lang="en-US" b="1" dirty="0" smtClean="0">
                <a:solidFill>
                  <a:srgbClr val="C00000"/>
                </a:solidFill>
                <a:latin typeface="Source Sans Pro" panose="020B0503030403020204" pitchFamily="34" charset="0"/>
              </a:rPr>
              <a:t>Database</a:t>
            </a:r>
            <a:r>
              <a:rPr lang="en-US" dirty="0" smtClean="0">
                <a:latin typeface="Source Sans Pro" panose="020B0503030403020204" pitchFamily="34" charset="0"/>
              </a:rPr>
              <a:t>-only</a:t>
            </a:r>
            <a:br>
              <a:rPr lang="en-US" dirty="0" smtClean="0">
                <a:latin typeface="Source Sans Pro" panose="020B0503030403020204" pitchFamily="34" charset="0"/>
              </a:rPr>
            </a:br>
            <a:r>
              <a:rPr lang="en-US" dirty="0" smtClean="0">
                <a:latin typeface="Source Sans Pro" panose="020B0503030403020204" pitchFamily="34" charset="0"/>
              </a:rPr>
              <a:t>Output</a:t>
            </a:r>
            <a:endParaRPr lang="en-US" dirty="0">
              <a:latin typeface="Source Sans Pro" panose="020B0503030403020204" pitchFamily="34" charset="0"/>
            </a:endParaRPr>
          </a:p>
        </p:txBody>
      </p:sp>
      <p:sp>
        <p:nvSpPr>
          <p:cNvPr id="18" name="TextBox 17"/>
          <p:cNvSpPr txBox="1"/>
          <p:nvPr/>
        </p:nvSpPr>
        <p:spPr>
          <a:xfrm>
            <a:off x="6484119" y="1336916"/>
            <a:ext cx="1478162" cy="369332"/>
          </a:xfrm>
          <a:prstGeom prst="rect">
            <a:avLst/>
          </a:prstGeom>
          <a:noFill/>
        </p:spPr>
        <p:txBody>
          <a:bodyPr wrap="none" rtlCol="0">
            <a:spAutoFit/>
          </a:bodyPr>
          <a:lstStyle/>
          <a:p>
            <a:pPr algn="ctr"/>
            <a:r>
              <a:rPr lang="en-US" dirty="0" smtClean="0">
                <a:latin typeface="Source Sans Pro" panose="020B0503030403020204" pitchFamily="34" charset="0"/>
              </a:rPr>
              <a:t>Ground Truth</a:t>
            </a:r>
            <a:endParaRPr lang="en-US" dirty="0">
              <a:latin typeface="Source Sans Pro" panose="020B0503030403020204" pitchFamily="34" charset="0"/>
            </a:endParaRPr>
          </a:p>
        </p:txBody>
      </p:sp>
      <p:sp>
        <p:nvSpPr>
          <p:cNvPr id="21" name="TextBox 20"/>
          <p:cNvSpPr txBox="1"/>
          <p:nvPr/>
        </p:nvSpPr>
        <p:spPr>
          <a:xfrm>
            <a:off x="1064091" y="4018036"/>
            <a:ext cx="1093248" cy="369332"/>
          </a:xfrm>
          <a:prstGeom prst="rect">
            <a:avLst/>
          </a:prstGeom>
          <a:noFill/>
        </p:spPr>
        <p:txBody>
          <a:bodyPr wrap="none" rtlCol="0">
            <a:spAutoFit/>
          </a:bodyPr>
          <a:lstStyle/>
          <a:p>
            <a:pPr algn="ctr"/>
            <a:r>
              <a:rPr lang="en-US" b="1" dirty="0" smtClean="0">
                <a:latin typeface="Source Sans Pro" panose="020B0503030403020204" pitchFamily="34" charset="0"/>
              </a:rPr>
              <a:t>Accuracy</a:t>
            </a:r>
            <a:endParaRPr lang="en-US" b="1" dirty="0">
              <a:latin typeface="Source Sans Pro" panose="020B0503030403020204" pitchFamily="34" charset="0"/>
            </a:endParaRPr>
          </a:p>
        </p:txBody>
      </p:sp>
      <p:sp>
        <p:nvSpPr>
          <p:cNvPr id="22" name="TextBox 21"/>
          <p:cNvSpPr txBox="1"/>
          <p:nvPr/>
        </p:nvSpPr>
        <p:spPr>
          <a:xfrm>
            <a:off x="6411949" y="4018036"/>
            <a:ext cx="1622495" cy="369332"/>
          </a:xfrm>
          <a:prstGeom prst="rect">
            <a:avLst/>
          </a:prstGeom>
          <a:noFill/>
        </p:spPr>
        <p:txBody>
          <a:bodyPr wrap="none" rtlCol="0">
            <a:spAutoFit/>
          </a:bodyPr>
          <a:lstStyle/>
          <a:p>
            <a:pPr algn="ctr"/>
            <a:r>
              <a:rPr lang="en-US" b="1" dirty="0" smtClean="0">
                <a:latin typeface="Source Sans Pro" panose="020B0503030403020204" pitchFamily="34" charset="0"/>
              </a:rPr>
              <a:t>Completeness</a:t>
            </a:r>
            <a:endParaRPr lang="en-US" b="1" dirty="0">
              <a:latin typeface="Source Sans Pro" panose="020B0503030403020204" pitchFamily="34" charset="0"/>
            </a:endParaRPr>
          </a:p>
        </p:txBody>
      </p:sp>
      <p:grpSp>
        <p:nvGrpSpPr>
          <p:cNvPr id="20" name="Group 19"/>
          <p:cNvGrpSpPr/>
          <p:nvPr/>
        </p:nvGrpSpPr>
        <p:grpSpPr>
          <a:xfrm>
            <a:off x="7911548" y="4512781"/>
            <a:ext cx="729017" cy="2016129"/>
            <a:chOff x="7911548" y="4512781"/>
            <a:chExt cx="729017" cy="2016129"/>
          </a:xfrm>
        </p:grpSpPr>
        <p:sp>
          <p:nvSpPr>
            <p:cNvPr id="23" name="TextBox 22"/>
            <p:cNvSpPr txBox="1"/>
            <p:nvPr/>
          </p:nvSpPr>
          <p:spPr>
            <a:xfrm>
              <a:off x="8087208" y="4512781"/>
              <a:ext cx="494366" cy="307777"/>
            </a:xfrm>
            <a:prstGeom prst="rect">
              <a:avLst/>
            </a:prstGeom>
            <a:noFill/>
          </p:spPr>
          <p:txBody>
            <a:bodyPr wrap="square" rtlCol="0">
              <a:spAutoFit/>
            </a:bodyPr>
            <a:lstStyle/>
            <a:p>
              <a:r>
                <a:rPr lang="en-US" sz="1400" dirty="0" smtClean="0">
                  <a:latin typeface="Source Sans Pro" panose="020B0503030403020204" pitchFamily="34" charset="0"/>
                  <a:cs typeface="Arial" panose="020B0604020202020204" pitchFamily="34" charset="0"/>
                </a:rPr>
                <a:t>Low</a:t>
              </a:r>
              <a:endParaRPr lang="en-US" sz="1400" dirty="0">
                <a:latin typeface="Source Sans Pro" panose="020B0503030403020204" pitchFamily="34" charset="0"/>
                <a:cs typeface="Arial" panose="020B0604020202020204" pitchFamily="34" charset="0"/>
              </a:endParaRPr>
            </a:p>
          </p:txBody>
        </p:sp>
        <p:pic>
          <p:nvPicPr>
            <p:cNvPr id="24" name="Picture 2" descr="http://www.mathworks.com/help/releases/R2015a/matlab/ref/colormap_hsv.png"/>
            <p:cNvPicPr>
              <a:picLocks noChangeAspect="1" noChangeArrowheads="1"/>
            </p:cNvPicPr>
            <p:nvPr/>
          </p:nvPicPr>
          <p:blipFill rotWithShape="1">
            <a:blip r:embed="rId8">
              <a:extLst>
                <a:ext uri="{28A0092B-C50C-407E-A947-70E740481C1C}">
                  <a14:useLocalDpi xmlns:a14="http://schemas.microsoft.com/office/drawing/2010/main" val="0"/>
                </a:ext>
              </a:extLst>
            </a:blip>
            <a:srcRect l="-1" r="64112" b="1701"/>
            <a:stretch/>
          </p:blipFill>
          <p:spPr bwMode="auto">
            <a:xfrm rot="5400000" flipV="1">
              <a:off x="7032074" y="5473776"/>
              <a:ext cx="1934607" cy="17566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flipV="1">
              <a:off x="8257600" y="4820558"/>
              <a:ext cx="0" cy="140057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87208" y="6221133"/>
              <a:ext cx="553357" cy="307777"/>
            </a:xfrm>
            <a:prstGeom prst="rect">
              <a:avLst/>
            </a:prstGeom>
            <a:noFill/>
          </p:spPr>
          <p:txBody>
            <a:bodyPr wrap="none" rtlCol="0">
              <a:spAutoFit/>
            </a:bodyPr>
            <a:lstStyle/>
            <a:p>
              <a:r>
                <a:rPr lang="en-US" sz="1400" dirty="0" smtClean="0">
                  <a:latin typeface="Source Sans Pro" panose="020B0503030403020204" pitchFamily="34" charset="0"/>
                  <a:cs typeface="Arial" panose="020B0604020202020204" pitchFamily="34" charset="0"/>
                </a:rPr>
                <a:t>High</a:t>
              </a:r>
              <a:endParaRPr lang="en-US" sz="1400" dirty="0">
                <a:latin typeface="Source Sans Pro" panose="020B0503030403020204" pitchFamily="34" charset="0"/>
                <a:cs typeface="Arial" panose="020B0604020202020204" pitchFamily="34" charset="0"/>
              </a:endParaRPr>
            </a:p>
          </p:txBody>
        </p:sp>
      </p:grpSp>
      <p:sp>
        <p:nvSpPr>
          <p:cNvPr id="28" name="Rounded Rectangle 27"/>
          <p:cNvSpPr/>
          <p:nvPr/>
        </p:nvSpPr>
        <p:spPr>
          <a:xfrm>
            <a:off x="956664" y="3745290"/>
            <a:ext cx="3612485" cy="2674429"/>
          </a:xfrm>
          <a:prstGeom prst="roundRect">
            <a:avLst>
              <a:gd name="adj" fmla="val 2920"/>
            </a:avLst>
          </a:prstGeom>
          <a:noFill/>
          <a:ln w="3175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9766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654" y="3464688"/>
            <a:ext cx="1725930" cy="257746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227" y="1023472"/>
            <a:ext cx="1725930" cy="25774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845" y="1023472"/>
            <a:ext cx="1725930" cy="257746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9036" y="3464689"/>
            <a:ext cx="1725930" cy="2577465"/>
          </a:xfrm>
          <a:prstGeom prst="rect">
            <a:avLst/>
          </a:prstGeom>
        </p:spPr>
      </p:pic>
      <p:pic>
        <p:nvPicPr>
          <p:cNvPr id="8" name="Picture 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1416" y="3464690"/>
            <a:ext cx="1725930" cy="2577465"/>
          </a:xfrm>
          <a:prstGeom prst="rect">
            <a:avLst/>
          </a:prstGeom>
        </p:spPr>
      </p:pic>
      <p:sp>
        <p:nvSpPr>
          <p:cNvPr id="12" name="TextBox 11"/>
          <p:cNvSpPr txBox="1"/>
          <p:nvPr/>
        </p:nvSpPr>
        <p:spPr>
          <a:xfrm>
            <a:off x="1475235" y="5749765"/>
            <a:ext cx="1553630"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Symmetry-only</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Accuracy</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3753896" y="5749765"/>
            <a:ext cx="1505541"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Database-only</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Accuracy</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5954813" y="5749765"/>
            <a:ext cx="1301959"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Final </a:t>
            </a:r>
            <a:r>
              <a:rPr lang="en-US" sz="1600" dirty="0">
                <a:latin typeface="Arial" panose="020B0604020202020204" pitchFamily="34" charset="0"/>
                <a:cs typeface="Arial" panose="020B0604020202020204" pitchFamily="34" charset="0"/>
              </a:rPr>
              <a:t>O</a:t>
            </a:r>
            <a:r>
              <a:rPr lang="en-US" sz="1600" dirty="0" smtClean="0">
                <a:latin typeface="Arial" panose="020B0604020202020204" pitchFamily="34" charset="0"/>
                <a:cs typeface="Arial" panose="020B0604020202020204" pitchFamily="34" charset="0"/>
              </a:rPr>
              <a:t>utput</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Accuracy</a:t>
            </a:r>
            <a:endParaRPr lang="en-US" sz="1600" dirty="0">
              <a:latin typeface="Arial" panose="020B0604020202020204" pitchFamily="34" charset="0"/>
              <a:cs typeface="Arial" panose="020B0604020202020204" pitchFamily="34" charset="0"/>
            </a:endParaRPr>
          </a:p>
        </p:txBody>
      </p:sp>
      <p:sp>
        <p:nvSpPr>
          <p:cNvPr id="16" name="Rectangle 15"/>
          <p:cNvSpPr/>
          <p:nvPr/>
        </p:nvSpPr>
        <p:spPr>
          <a:xfrm>
            <a:off x="5829300" y="3375212"/>
            <a:ext cx="1586753" cy="2427194"/>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119202" y="1180203"/>
            <a:ext cx="641522"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Input</a:t>
            </a:r>
            <a:endParaRPr lang="en-US" sz="1600" dirty="0">
              <a:latin typeface="Arial" panose="020B0604020202020204" pitchFamily="34" charset="0"/>
              <a:cs typeface="Arial" panose="020B0604020202020204" pitchFamily="34" charset="0"/>
            </a:endParaRPr>
          </a:p>
        </p:txBody>
      </p:sp>
      <p:sp>
        <p:nvSpPr>
          <p:cNvPr id="18" name="Oval 17"/>
          <p:cNvSpPr/>
          <p:nvPr/>
        </p:nvSpPr>
        <p:spPr>
          <a:xfrm>
            <a:off x="1829275" y="4369388"/>
            <a:ext cx="1122353" cy="666547"/>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658692" y="3976883"/>
            <a:ext cx="1484807" cy="611926"/>
            <a:chOff x="3658692" y="3976883"/>
            <a:chExt cx="1484807" cy="611926"/>
          </a:xfrm>
        </p:grpSpPr>
        <p:sp>
          <p:nvSpPr>
            <p:cNvPr id="19" name="Oval 18"/>
            <p:cNvSpPr/>
            <p:nvPr/>
          </p:nvSpPr>
          <p:spPr>
            <a:xfrm>
              <a:off x="4607555" y="3976883"/>
              <a:ext cx="535944" cy="580721"/>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658692" y="4008088"/>
              <a:ext cx="535944" cy="580721"/>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3477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grpSp>
        <p:nvGrpSpPr>
          <p:cNvPr id="27" name="Group 26"/>
          <p:cNvGrpSpPr/>
          <p:nvPr/>
        </p:nvGrpSpPr>
        <p:grpSpPr>
          <a:xfrm>
            <a:off x="285764" y="1588728"/>
            <a:ext cx="8572472" cy="4194592"/>
            <a:chOff x="744619" y="1862418"/>
            <a:chExt cx="7706797" cy="3771009"/>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19" y="3882678"/>
              <a:ext cx="2612820" cy="175074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008" y="1862418"/>
              <a:ext cx="2533192" cy="173970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834" y="1862419"/>
              <a:ext cx="2533192" cy="1739704"/>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1422" y="3870547"/>
              <a:ext cx="2533192" cy="1739704"/>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8596" y="3882677"/>
              <a:ext cx="2612820" cy="1750749"/>
            </a:xfrm>
            <a:prstGeom prst="rect">
              <a:avLst/>
            </a:prstGeom>
          </p:spPr>
        </p:pic>
      </p:grpSp>
      <p:grpSp>
        <p:nvGrpSpPr>
          <p:cNvPr id="3" name="Group 2"/>
          <p:cNvGrpSpPr/>
          <p:nvPr/>
        </p:nvGrpSpPr>
        <p:grpSpPr>
          <a:xfrm>
            <a:off x="821714" y="5537372"/>
            <a:ext cx="7246101" cy="584775"/>
            <a:chOff x="809357" y="5537372"/>
            <a:chExt cx="7246101" cy="584775"/>
          </a:xfrm>
        </p:grpSpPr>
        <p:sp>
          <p:nvSpPr>
            <p:cNvPr id="28" name="TextBox 27"/>
            <p:cNvSpPr txBox="1"/>
            <p:nvPr/>
          </p:nvSpPr>
          <p:spPr>
            <a:xfrm>
              <a:off x="809357" y="5537372"/>
              <a:ext cx="1708993"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Symmetry-only</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Accuracy</a:t>
              </a:r>
              <a:endParaRPr lang="en-US" sz="1600" dirty="0">
                <a:latin typeface="Arial" panose="020B0604020202020204" pitchFamily="34" charset="0"/>
                <a:cs typeface="Arial" panose="020B0604020202020204" pitchFamily="34" charset="0"/>
              </a:endParaRPr>
            </a:p>
          </p:txBody>
        </p:sp>
        <p:sp>
          <p:nvSpPr>
            <p:cNvPr id="29" name="TextBox 28"/>
            <p:cNvSpPr txBox="1"/>
            <p:nvPr/>
          </p:nvSpPr>
          <p:spPr>
            <a:xfrm>
              <a:off x="3751315" y="5537372"/>
              <a:ext cx="1656095"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Database-only</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Accuracy</a:t>
              </a:r>
              <a:endParaRPr lang="en-US" sz="1600" dirty="0">
                <a:latin typeface="Arial" panose="020B0604020202020204" pitchFamily="34" charset="0"/>
                <a:cs typeface="Arial" panose="020B0604020202020204" pitchFamily="34" charset="0"/>
              </a:endParaRPr>
            </a:p>
          </p:txBody>
        </p:sp>
        <p:sp>
          <p:nvSpPr>
            <p:cNvPr id="30" name="TextBox 29"/>
            <p:cNvSpPr txBox="1"/>
            <p:nvPr/>
          </p:nvSpPr>
          <p:spPr>
            <a:xfrm>
              <a:off x="6623303" y="5537372"/>
              <a:ext cx="1432155" cy="584775"/>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Final Output</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Accuracy</a:t>
              </a:r>
              <a:endParaRPr lang="en-US" sz="1600" dirty="0">
                <a:latin typeface="Arial" panose="020B0604020202020204" pitchFamily="34" charset="0"/>
                <a:cs typeface="Arial" panose="020B0604020202020204" pitchFamily="34" charset="0"/>
              </a:endParaRPr>
            </a:p>
          </p:txBody>
        </p:sp>
      </p:grpSp>
      <p:sp>
        <p:nvSpPr>
          <p:cNvPr id="32" name="Rectangle 31"/>
          <p:cNvSpPr/>
          <p:nvPr/>
        </p:nvSpPr>
        <p:spPr>
          <a:xfrm>
            <a:off x="5913269" y="3822421"/>
            <a:ext cx="2827456" cy="1717767"/>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823797" y="2134944"/>
            <a:ext cx="641522"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Input</a:t>
            </a:r>
            <a:endParaRPr lang="en-US" sz="1600" dirty="0">
              <a:latin typeface="Arial" panose="020B0604020202020204" pitchFamily="34" charset="0"/>
              <a:cs typeface="Arial" panose="020B0604020202020204" pitchFamily="34" charset="0"/>
            </a:endParaRPr>
          </a:p>
        </p:txBody>
      </p:sp>
      <p:sp>
        <p:nvSpPr>
          <p:cNvPr id="34" name="Oval 33"/>
          <p:cNvSpPr/>
          <p:nvPr/>
        </p:nvSpPr>
        <p:spPr>
          <a:xfrm rot="21326928">
            <a:off x="379033" y="4837013"/>
            <a:ext cx="1476814" cy="407433"/>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236863" y="3855178"/>
            <a:ext cx="998961" cy="736794"/>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043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Comparison to Previous Work</a:t>
            </a:r>
          </a:p>
        </p:txBody>
      </p:sp>
      <p:sp>
        <p:nvSpPr>
          <p:cNvPr id="22" name="TextBox 21"/>
          <p:cNvSpPr txBox="1"/>
          <p:nvPr/>
        </p:nvSpPr>
        <p:spPr>
          <a:xfrm>
            <a:off x="6940639" y="1536157"/>
            <a:ext cx="824393" cy="461665"/>
          </a:xfrm>
          <a:prstGeom prst="rect">
            <a:avLst/>
          </a:prstGeom>
          <a:noFill/>
        </p:spPr>
        <p:txBody>
          <a:bodyPr wrap="none" rtlCol="0">
            <a:spAutoFit/>
          </a:bodyPr>
          <a:lstStyle/>
          <a:p>
            <a:pPr algn="just"/>
            <a:r>
              <a:rPr lang="en-US" sz="2400" b="1" dirty="0" smtClean="0">
                <a:latin typeface="Source Sans Pro" panose="020B0503030403020204" pitchFamily="34" charset="0"/>
                <a:cs typeface="Arial" panose="020B0604020202020204" pitchFamily="34" charset="0"/>
              </a:rPr>
              <a:t>Ours</a:t>
            </a:r>
            <a:endParaRPr lang="en-US" sz="2400" b="1" dirty="0">
              <a:latin typeface="Source Sans Pro" panose="020B0503030403020204" pitchFamily="34" charset="0"/>
              <a:cs typeface="Arial" panose="020B0604020202020204" pitchFamily="34" charset="0"/>
            </a:endParaRPr>
          </a:p>
        </p:txBody>
      </p:sp>
      <p:sp>
        <p:nvSpPr>
          <p:cNvPr id="21" name="TextBox 20"/>
          <p:cNvSpPr txBox="1"/>
          <p:nvPr/>
        </p:nvSpPr>
        <p:spPr>
          <a:xfrm>
            <a:off x="3125826" y="1413046"/>
            <a:ext cx="2583401" cy="707886"/>
          </a:xfrm>
          <a:prstGeom prst="rect">
            <a:avLst/>
          </a:prstGeom>
          <a:noFill/>
        </p:spPr>
        <p:txBody>
          <a:bodyPr wrap="none" rtlCol="0">
            <a:spAutoFit/>
          </a:bodyPr>
          <a:lstStyle/>
          <a:p>
            <a:pPr algn="ctr"/>
            <a:r>
              <a:rPr lang="en-US" sz="2000" b="1" dirty="0" smtClean="0">
                <a:latin typeface="Source Sans Pro" panose="020B0503030403020204" pitchFamily="34" charset="0"/>
                <a:cs typeface="Arial" panose="020B0604020202020204" pitchFamily="34" charset="0"/>
              </a:rPr>
              <a:t>[</a:t>
            </a:r>
            <a:r>
              <a:rPr lang="en-US" sz="2000" b="1" dirty="0" err="1" smtClean="0">
                <a:latin typeface="Source Sans Pro" panose="020B0503030403020204" pitchFamily="34" charset="0"/>
                <a:cs typeface="Arial" panose="020B0604020202020204" pitchFamily="34" charset="0"/>
              </a:rPr>
              <a:t>Podolak</a:t>
            </a:r>
            <a:r>
              <a:rPr lang="en-US" sz="2000" b="1" dirty="0" smtClean="0">
                <a:latin typeface="Source Sans Pro" panose="020B0503030403020204" pitchFamily="34" charset="0"/>
                <a:cs typeface="Arial" panose="020B0604020202020204" pitchFamily="34" charset="0"/>
              </a:rPr>
              <a:t> et. al. 2006]</a:t>
            </a:r>
            <a:r>
              <a:rPr lang="en-US" sz="2000" dirty="0" smtClean="0">
                <a:latin typeface="Source Sans Pro" panose="020B0503030403020204" pitchFamily="34" charset="0"/>
                <a:cs typeface="Arial" panose="020B0604020202020204" pitchFamily="34" charset="0"/>
              </a:rPr>
              <a:t/>
            </a:r>
            <a:br>
              <a:rPr lang="en-US" sz="2000" dirty="0" smtClean="0">
                <a:latin typeface="Source Sans Pro" panose="020B0503030403020204" pitchFamily="34" charset="0"/>
                <a:cs typeface="Arial" panose="020B0604020202020204" pitchFamily="34" charset="0"/>
              </a:rPr>
            </a:br>
            <a:r>
              <a:rPr lang="en-US" sz="2000" b="1" dirty="0">
                <a:solidFill>
                  <a:srgbClr val="C00000"/>
                </a:solidFill>
                <a:latin typeface="Source Sans Pro" panose="020B0503030403020204" pitchFamily="34" charset="0"/>
                <a:cs typeface="Arial" panose="020B0604020202020204" pitchFamily="34" charset="0"/>
              </a:rPr>
              <a:t>Symmetry</a:t>
            </a:r>
            <a:r>
              <a:rPr lang="en-US" sz="2000" dirty="0">
                <a:latin typeface="Source Sans Pro" panose="020B0503030403020204" pitchFamily="34" charset="0"/>
                <a:cs typeface="Arial" panose="020B0604020202020204" pitchFamily="34" charset="0"/>
              </a:rPr>
              <a:t>-based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8" y="4219751"/>
            <a:ext cx="2844356" cy="16099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768" y="2270740"/>
            <a:ext cx="2844356" cy="1609916"/>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9822" y="4219751"/>
            <a:ext cx="2844356" cy="1609916"/>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1077" y="4219751"/>
            <a:ext cx="2844356" cy="160991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1077" y="2270740"/>
            <a:ext cx="2844356" cy="1609916"/>
          </a:xfrm>
          <a:prstGeom prst="rect">
            <a:avLst/>
          </a:prstGeom>
        </p:spPr>
      </p:pic>
      <p:sp>
        <p:nvSpPr>
          <p:cNvPr id="16" name="TextBox 15"/>
          <p:cNvSpPr txBox="1"/>
          <p:nvPr/>
        </p:nvSpPr>
        <p:spPr>
          <a:xfrm>
            <a:off x="1032546" y="1536157"/>
            <a:ext cx="875561" cy="461665"/>
          </a:xfrm>
          <a:prstGeom prst="rect">
            <a:avLst/>
          </a:prstGeom>
          <a:noFill/>
        </p:spPr>
        <p:txBody>
          <a:bodyPr wrap="none" rtlCol="0">
            <a:spAutoFit/>
          </a:bodyPr>
          <a:lstStyle/>
          <a:p>
            <a:pPr algn="just"/>
            <a:r>
              <a:rPr lang="en-US" sz="2400" dirty="0" smtClean="0">
                <a:latin typeface="Source Sans Pro" panose="020B0503030403020204" pitchFamily="34" charset="0"/>
                <a:cs typeface="Arial" panose="020B0604020202020204" pitchFamily="34" charset="0"/>
              </a:rPr>
              <a:t>Input</a:t>
            </a:r>
            <a:endParaRPr lang="en-US" sz="2400" dirty="0">
              <a:latin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660268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Comparison to Previous Work</a:t>
            </a:r>
          </a:p>
        </p:txBody>
      </p:sp>
      <p:pic>
        <p:nvPicPr>
          <p:cNvPr id="4106" name="Picture 10" descr="http://web.stanford.edu/~mhsung/structure-completion/assembly_final3_shapenet_tables/27_assembly_cuboid.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7434" y="1863073"/>
            <a:ext cx="3931920" cy="29489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eb.stanford.edu/~mhsung/structure-completion/final3_shapenet_tables/27_input.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572" y="3860867"/>
            <a:ext cx="3931920" cy="294894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370441" y="2149643"/>
            <a:ext cx="3931920" cy="4660164"/>
            <a:chOff x="5370441" y="2213811"/>
            <a:chExt cx="3931920" cy="4660164"/>
          </a:xfrm>
        </p:grpSpPr>
        <p:pic>
          <p:nvPicPr>
            <p:cNvPr id="4100" name="Picture 4" descr="http://web.stanford.edu/~mhsung/structure-completion/final3_shapenet_tables/27_0.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925" t="9718" b="15211"/>
            <a:stretch/>
          </p:blipFill>
          <p:spPr bwMode="auto">
            <a:xfrm>
              <a:off x="5839325" y="2213811"/>
              <a:ext cx="3463035" cy="22138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eb.stanford.edu/~mhsung/structure-completion/final3_shapenet_tables/27_0_fusion_accuracy.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0441" y="3925035"/>
              <a:ext cx="3931920" cy="294894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8" name="Picture 12" descr="http://web.stanford.edu/~mhsung/structure-completion/assembly_final3_shapenet_tables/27_assembly_accuracy.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7434" y="3860867"/>
            <a:ext cx="3931920" cy="29489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40639" y="1536157"/>
            <a:ext cx="824393" cy="461665"/>
          </a:xfrm>
          <a:prstGeom prst="rect">
            <a:avLst/>
          </a:prstGeom>
          <a:noFill/>
        </p:spPr>
        <p:txBody>
          <a:bodyPr wrap="none" rtlCol="0">
            <a:spAutoFit/>
          </a:bodyPr>
          <a:lstStyle/>
          <a:p>
            <a:pPr algn="just"/>
            <a:r>
              <a:rPr lang="en-US" sz="2400" b="1" dirty="0" smtClean="0">
                <a:latin typeface="Source Sans Pro" panose="020B0503030403020204" pitchFamily="34" charset="0"/>
                <a:cs typeface="Arial" panose="020B0604020202020204" pitchFamily="34" charset="0"/>
              </a:rPr>
              <a:t>Ours</a:t>
            </a:r>
            <a:endParaRPr lang="en-US" sz="2400" b="1" dirty="0">
              <a:latin typeface="Source Sans Pro" panose="020B0503030403020204" pitchFamily="34" charset="0"/>
              <a:cs typeface="Arial" panose="020B0604020202020204" pitchFamily="34" charset="0"/>
            </a:endParaRPr>
          </a:p>
        </p:txBody>
      </p:sp>
      <p:sp>
        <p:nvSpPr>
          <p:cNvPr id="23" name="TextBox 22"/>
          <p:cNvSpPr txBox="1"/>
          <p:nvPr/>
        </p:nvSpPr>
        <p:spPr>
          <a:xfrm>
            <a:off x="3308283" y="1413046"/>
            <a:ext cx="2218492" cy="707886"/>
          </a:xfrm>
          <a:prstGeom prst="rect">
            <a:avLst/>
          </a:prstGeom>
          <a:noFill/>
        </p:spPr>
        <p:txBody>
          <a:bodyPr wrap="none" rtlCol="0">
            <a:spAutoFit/>
          </a:bodyPr>
          <a:lstStyle/>
          <a:p>
            <a:pPr algn="ctr"/>
            <a:r>
              <a:rPr lang="en-US" sz="2000" b="1" dirty="0" smtClean="0">
                <a:latin typeface="Source Sans Pro" panose="020B0503030403020204" pitchFamily="34" charset="0"/>
                <a:cs typeface="Arial" panose="020B0604020202020204" pitchFamily="34" charset="0"/>
              </a:rPr>
              <a:t>[Shen et. al. 2012]</a:t>
            </a:r>
            <a:r>
              <a:rPr lang="en-US" sz="2000" dirty="0" smtClean="0">
                <a:latin typeface="Source Sans Pro" panose="020B0503030403020204" pitchFamily="34" charset="0"/>
                <a:cs typeface="Arial" panose="020B0604020202020204" pitchFamily="34" charset="0"/>
              </a:rPr>
              <a:t/>
            </a:r>
            <a:br>
              <a:rPr lang="en-US" sz="2000" dirty="0" smtClean="0">
                <a:latin typeface="Source Sans Pro" panose="020B0503030403020204" pitchFamily="34" charset="0"/>
                <a:cs typeface="Arial" panose="020B0604020202020204" pitchFamily="34" charset="0"/>
              </a:rPr>
            </a:br>
            <a:r>
              <a:rPr lang="en-US" sz="2000" b="1" dirty="0" smtClean="0">
                <a:solidFill>
                  <a:srgbClr val="C00000"/>
                </a:solidFill>
                <a:latin typeface="Source Sans Pro" panose="020B0503030403020204" pitchFamily="34" charset="0"/>
                <a:cs typeface="Arial" panose="020B0604020202020204" pitchFamily="34" charset="0"/>
              </a:rPr>
              <a:t>Retrieval</a:t>
            </a:r>
            <a:r>
              <a:rPr lang="en-US" sz="2000" dirty="0" smtClean="0">
                <a:latin typeface="Source Sans Pro" panose="020B0503030403020204" pitchFamily="34" charset="0"/>
                <a:cs typeface="Arial" panose="020B0604020202020204" pitchFamily="34" charset="0"/>
              </a:rPr>
              <a:t>-based</a:t>
            </a:r>
            <a:endParaRPr lang="en-US" sz="2000" dirty="0">
              <a:latin typeface="Source Sans Pro" panose="020B0503030403020204" pitchFamily="34" charset="0"/>
              <a:cs typeface="Arial" panose="020B0604020202020204" pitchFamily="34" charset="0"/>
            </a:endParaRPr>
          </a:p>
        </p:txBody>
      </p:sp>
      <p:sp>
        <p:nvSpPr>
          <p:cNvPr id="24" name="TextBox 23"/>
          <p:cNvSpPr txBox="1"/>
          <p:nvPr/>
        </p:nvSpPr>
        <p:spPr>
          <a:xfrm>
            <a:off x="1032546" y="1536157"/>
            <a:ext cx="875561" cy="461665"/>
          </a:xfrm>
          <a:prstGeom prst="rect">
            <a:avLst/>
          </a:prstGeom>
          <a:noFill/>
        </p:spPr>
        <p:txBody>
          <a:bodyPr wrap="none" rtlCol="0">
            <a:spAutoFit/>
          </a:bodyPr>
          <a:lstStyle/>
          <a:p>
            <a:pPr algn="just"/>
            <a:r>
              <a:rPr lang="en-US" sz="2400" dirty="0" smtClean="0">
                <a:latin typeface="Source Sans Pro" panose="020B0503030403020204" pitchFamily="34" charset="0"/>
                <a:cs typeface="Arial" panose="020B0604020202020204" pitchFamily="34" charset="0"/>
              </a:rPr>
              <a:t>Input</a:t>
            </a:r>
            <a:endParaRPr lang="en-US" sz="2400" dirty="0">
              <a:latin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56154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171265660"/>
              </p:ext>
            </p:extLst>
          </p:nvPr>
        </p:nvGraphicFramePr>
        <p:xfrm>
          <a:off x="453838" y="1257319"/>
          <a:ext cx="78867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Quantitative Evaluation</a:t>
            </a:r>
            <a:endParaRPr lang="en-US" dirty="0"/>
          </a:p>
        </p:txBody>
      </p:sp>
      <p:sp>
        <p:nvSpPr>
          <p:cNvPr id="9" name="TextBox 8"/>
          <p:cNvSpPr txBox="1"/>
          <p:nvPr/>
        </p:nvSpPr>
        <p:spPr>
          <a:xfrm>
            <a:off x="612703" y="3078498"/>
            <a:ext cx="492443" cy="1615443"/>
          </a:xfrm>
          <a:prstGeom prst="rect">
            <a:avLst/>
          </a:prstGeom>
          <a:noFill/>
        </p:spPr>
        <p:txBody>
          <a:bodyPr vert="vert270" wrap="none" rtlCol="0">
            <a:spAutoFit/>
          </a:bodyPr>
          <a:lstStyle/>
          <a:p>
            <a:pPr algn="ctr"/>
            <a:r>
              <a:rPr lang="en-US" sz="2000" dirty="0" smtClean="0">
                <a:latin typeface="Source Sans Pro" panose="020B0503030403020204" pitchFamily="34" charset="0"/>
              </a:rPr>
              <a:t>Completeness</a:t>
            </a:r>
            <a:endParaRPr lang="en-US" sz="2000" dirty="0">
              <a:latin typeface="Source Sans Pro" panose="020B0503030403020204" pitchFamily="34" charset="0"/>
            </a:endParaRPr>
          </a:p>
        </p:txBody>
      </p:sp>
      <p:sp>
        <p:nvSpPr>
          <p:cNvPr id="10" name="TextBox 9"/>
          <p:cNvSpPr txBox="1"/>
          <p:nvPr/>
        </p:nvSpPr>
        <p:spPr>
          <a:xfrm>
            <a:off x="3824275" y="6083110"/>
            <a:ext cx="1145826" cy="400110"/>
          </a:xfrm>
          <a:prstGeom prst="rect">
            <a:avLst/>
          </a:prstGeom>
          <a:noFill/>
        </p:spPr>
        <p:txBody>
          <a:bodyPr wrap="none" rtlCol="0">
            <a:spAutoFit/>
          </a:bodyPr>
          <a:lstStyle/>
          <a:p>
            <a:pPr algn="ctr"/>
            <a:r>
              <a:rPr lang="en-US" sz="2000" dirty="0" smtClean="0">
                <a:latin typeface="Source Sans Pro" panose="020B0503030403020204" pitchFamily="34" charset="0"/>
              </a:rPr>
              <a:t>Accuracy</a:t>
            </a:r>
            <a:endParaRPr lang="en-US" sz="2000" dirty="0">
              <a:latin typeface="Source Sans Pro" panose="020B0503030403020204" pitchFamily="34" charset="0"/>
            </a:endParaRPr>
          </a:p>
        </p:txBody>
      </p:sp>
      <p:sp>
        <p:nvSpPr>
          <p:cNvPr id="11" name="TextBox 10"/>
          <p:cNvSpPr txBox="1"/>
          <p:nvPr/>
        </p:nvSpPr>
        <p:spPr>
          <a:xfrm>
            <a:off x="6613338" y="1905019"/>
            <a:ext cx="719108" cy="400110"/>
          </a:xfrm>
          <a:prstGeom prst="rect">
            <a:avLst/>
          </a:prstGeom>
          <a:noFill/>
        </p:spPr>
        <p:txBody>
          <a:bodyPr wrap="none" rtlCol="0">
            <a:spAutoFit/>
          </a:bodyPr>
          <a:lstStyle/>
          <a:p>
            <a:r>
              <a:rPr lang="en-US" sz="2000" b="1" dirty="0" smtClean="0">
                <a:latin typeface="Source Sans Pro" panose="020B0503030403020204" pitchFamily="34" charset="0"/>
              </a:rPr>
              <a:t>Ours</a:t>
            </a:r>
            <a:endParaRPr lang="en-US" sz="2000" b="1" dirty="0">
              <a:latin typeface="Source Sans Pro" panose="020B0503030403020204" pitchFamily="34" charset="0"/>
            </a:endParaRPr>
          </a:p>
        </p:txBody>
      </p:sp>
      <p:sp>
        <p:nvSpPr>
          <p:cNvPr id="12" name="TextBox 11"/>
          <p:cNvSpPr txBox="1"/>
          <p:nvPr/>
        </p:nvSpPr>
        <p:spPr>
          <a:xfrm>
            <a:off x="4402878" y="3393122"/>
            <a:ext cx="2015745" cy="400110"/>
          </a:xfrm>
          <a:prstGeom prst="rect">
            <a:avLst/>
          </a:prstGeom>
          <a:noFill/>
        </p:spPr>
        <p:txBody>
          <a:bodyPr wrap="none" rtlCol="0">
            <a:spAutoFit/>
          </a:bodyPr>
          <a:lstStyle/>
          <a:p>
            <a:r>
              <a:rPr lang="en-US" sz="2000" dirty="0" smtClean="0">
                <a:latin typeface="Source Sans Pro" panose="020B0503030403020204" pitchFamily="34" charset="0"/>
              </a:rPr>
              <a:t>[Shen </a:t>
            </a:r>
            <a:r>
              <a:rPr lang="en-US" sz="2000" i="1" dirty="0" smtClean="0">
                <a:latin typeface="Source Sans Pro" panose="020B0503030403020204" pitchFamily="34" charset="0"/>
              </a:rPr>
              <a:t>et al</a:t>
            </a:r>
            <a:r>
              <a:rPr lang="en-US" sz="2000" dirty="0" smtClean="0">
                <a:latin typeface="Source Sans Pro" panose="020B0503030403020204" pitchFamily="34" charset="0"/>
              </a:rPr>
              <a:t>. 2012]</a:t>
            </a:r>
            <a:endParaRPr lang="en-US" sz="2000" dirty="0">
              <a:latin typeface="Source Sans Pro" panose="020B0503030403020204" pitchFamily="34" charset="0"/>
            </a:endParaRPr>
          </a:p>
        </p:txBody>
      </p:sp>
      <p:sp>
        <p:nvSpPr>
          <p:cNvPr id="13" name="TextBox 12"/>
          <p:cNvSpPr txBox="1"/>
          <p:nvPr/>
        </p:nvSpPr>
        <p:spPr>
          <a:xfrm>
            <a:off x="6991810" y="2987700"/>
            <a:ext cx="1717843" cy="707886"/>
          </a:xfrm>
          <a:prstGeom prst="rect">
            <a:avLst/>
          </a:prstGeom>
          <a:noFill/>
        </p:spPr>
        <p:txBody>
          <a:bodyPr wrap="none" rtlCol="0">
            <a:spAutoFit/>
          </a:bodyPr>
          <a:lstStyle/>
          <a:p>
            <a:pPr algn="ctr"/>
            <a:r>
              <a:rPr lang="en-US" sz="2000" dirty="0">
                <a:latin typeface="Source Sans Pro" panose="020B0503030403020204" pitchFamily="34" charset="0"/>
              </a:rPr>
              <a:t>[</a:t>
            </a:r>
            <a:r>
              <a:rPr lang="en-US" sz="2000" dirty="0" err="1" smtClean="0">
                <a:latin typeface="Source Sans Pro" panose="020B0503030403020204" pitchFamily="34" charset="0"/>
              </a:rPr>
              <a:t>Podolak</a:t>
            </a:r>
            <a:r>
              <a:rPr lang="en-US" sz="2000" dirty="0" smtClean="0">
                <a:latin typeface="Source Sans Pro" panose="020B0503030403020204" pitchFamily="34" charset="0"/>
              </a:rPr>
              <a:t> </a:t>
            </a:r>
            <a:r>
              <a:rPr lang="en-US" sz="2000" i="1" dirty="0" smtClean="0">
                <a:latin typeface="Source Sans Pro" panose="020B0503030403020204" pitchFamily="34" charset="0"/>
              </a:rPr>
              <a:t>et al</a:t>
            </a:r>
            <a:r>
              <a:rPr lang="en-US" sz="2000" dirty="0" smtClean="0">
                <a:latin typeface="Source Sans Pro" panose="020B0503030403020204" pitchFamily="34" charset="0"/>
              </a:rPr>
              <a:t>.</a:t>
            </a:r>
            <a:br>
              <a:rPr lang="en-US" sz="2000" dirty="0" smtClean="0">
                <a:latin typeface="Source Sans Pro" panose="020B0503030403020204" pitchFamily="34" charset="0"/>
              </a:rPr>
            </a:br>
            <a:r>
              <a:rPr lang="en-US" sz="2000" dirty="0" smtClean="0">
                <a:latin typeface="Source Sans Pro" panose="020B0503030403020204" pitchFamily="34" charset="0"/>
              </a:rPr>
              <a:t>2006]</a:t>
            </a:r>
            <a:endParaRPr lang="en-US" sz="2000" dirty="0">
              <a:latin typeface="Source Sans Pro" panose="020B0503030403020204" pitchFamily="34" charset="0"/>
            </a:endParaRPr>
          </a:p>
        </p:txBody>
      </p:sp>
      <p:cxnSp>
        <p:nvCxnSpPr>
          <p:cNvPr id="7" name="Straight Connector 6"/>
          <p:cNvCxnSpPr/>
          <p:nvPr/>
        </p:nvCxnSpPr>
        <p:spPr>
          <a:xfrm>
            <a:off x="1273854" y="3272936"/>
            <a:ext cx="6728722"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50091" y="3285552"/>
            <a:ext cx="1552926" cy="646331"/>
          </a:xfrm>
          <a:prstGeom prst="rect">
            <a:avLst/>
          </a:prstGeom>
          <a:noFill/>
        </p:spPr>
        <p:txBody>
          <a:bodyPr wrap="none" rtlCol="0">
            <a:spAutoFit/>
          </a:bodyPr>
          <a:lstStyle/>
          <a:p>
            <a:pPr algn="ctr"/>
            <a:r>
              <a:rPr lang="en-US" dirty="0" smtClean="0">
                <a:latin typeface="Source Sans Pro" panose="020B0503030403020204" pitchFamily="34" charset="0"/>
              </a:rPr>
              <a:t>Baseline</a:t>
            </a:r>
            <a:br>
              <a:rPr lang="en-US" dirty="0" smtClean="0">
                <a:latin typeface="Source Sans Pro" panose="020B0503030403020204" pitchFamily="34" charset="0"/>
              </a:rPr>
            </a:br>
            <a:r>
              <a:rPr lang="en-US" dirty="0" smtClean="0">
                <a:latin typeface="Source Sans Pro" panose="020B0503030403020204" pitchFamily="34" charset="0"/>
              </a:rPr>
              <a:t>Completeness</a:t>
            </a:r>
            <a:endParaRPr lang="en-US" dirty="0">
              <a:latin typeface="Source Sans Pro" panose="020B0503030403020204" pitchFamily="34" charset="0"/>
            </a:endParaRPr>
          </a:p>
        </p:txBody>
      </p:sp>
    </p:spTree>
    <p:extLst>
      <p:ext uri="{BB962C8B-B14F-4D97-AF65-F5344CB8AC3E}">
        <p14:creationId xmlns:p14="http://schemas.microsoft.com/office/powerpoint/2010/main" val="2652340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Scans</a:t>
            </a:r>
            <a:endParaRPr lang="en-US" dirty="0"/>
          </a:p>
        </p:txBody>
      </p:sp>
      <p:sp>
        <p:nvSpPr>
          <p:cNvPr id="3" name="TextBox 2"/>
          <p:cNvSpPr txBox="1"/>
          <p:nvPr/>
        </p:nvSpPr>
        <p:spPr>
          <a:xfrm>
            <a:off x="6068913" y="1149251"/>
            <a:ext cx="1101584" cy="461665"/>
          </a:xfrm>
          <a:prstGeom prst="rect">
            <a:avLst/>
          </a:prstGeom>
          <a:noFill/>
        </p:spPr>
        <p:txBody>
          <a:bodyPr wrap="none" rtlCol="0">
            <a:spAutoFit/>
          </a:bodyPr>
          <a:lstStyle/>
          <a:p>
            <a:r>
              <a:rPr lang="en-US" sz="2400" dirty="0" smtClean="0">
                <a:latin typeface="Source Sans Pro" panose="020B0503030403020204" pitchFamily="34" charset="0"/>
              </a:rPr>
              <a:t>Output</a:t>
            </a:r>
            <a:endParaRPr lang="en-US" sz="2400" dirty="0">
              <a:latin typeface="Source Sans Pro" panose="020B0503030403020204" pitchFamily="34" charset="0"/>
            </a:endParaRPr>
          </a:p>
        </p:txBody>
      </p:sp>
      <p:sp>
        <p:nvSpPr>
          <p:cNvPr id="14" name="TextBox 13"/>
          <p:cNvSpPr txBox="1"/>
          <p:nvPr/>
        </p:nvSpPr>
        <p:spPr>
          <a:xfrm>
            <a:off x="2000243" y="1149251"/>
            <a:ext cx="875561" cy="461665"/>
          </a:xfrm>
          <a:prstGeom prst="rect">
            <a:avLst/>
          </a:prstGeom>
          <a:noFill/>
        </p:spPr>
        <p:txBody>
          <a:bodyPr wrap="none" rtlCol="0">
            <a:spAutoFit/>
          </a:bodyPr>
          <a:lstStyle/>
          <a:p>
            <a:r>
              <a:rPr lang="en-US" sz="2400" dirty="0" smtClean="0">
                <a:latin typeface="Source Sans Pro" panose="020B0503030403020204" pitchFamily="34" charset="0"/>
              </a:rPr>
              <a:t>Input</a:t>
            </a:r>
            <a:endParaRPr lang="en-US" sz="2400" dirty="0">
              <a:latin typeface="Source Sans Pro" panose="020B0503030403020204" pitchFamily="34" charset="0"/>
            </a:endParaRPr>
          </a:p>
        </p:txBody>
      </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2261777" y="4017010"/>
            <a:ext cx="2376202" cy="2376204"/>
          </a:xfrm>
          <a:prstGeom prst="rect">
            <a:avLst/>
          </a:prstGeom>
        </p:spPr>
      </p:pic>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2261777" y="1640981"/>
            <a:ext cx="2376202" cy="2376204"/>
          </a:xfrm>
          <a:prstGeom prst="rect">
            <a:avLst/>
          </a:prstGeom>
        </p:spPr>
      </p:pic>
      <p:pic>
        <p:nvPicPr>
          <p:cNvPr id="49" name="Picture 48"/>
          <p:cNvPicPr>
            <a:picLocks/>
          </p:cNvPicPr>
          <p:nvPr/>
        </p:nvPicPr>
        <p:blipFill rotWithShape="1">
          <a:blip r:embed="rId5" cstate="print">
            <a:extLst>
              <a:ext uri="{28A0092B-C50C-407E-A947-70E740481C1C}">
                <a14:useLocalDpi xmlns:a14="http://schemas.microsoft.com/office/drawing/2010/main" val="0"/>
              </a:ext>
            </a:extLst>
          </a:blip>
          <a:srcRect l="22023" r="9912"/>
          <a:stretch/>
        </p:blipFill>
        <p:spPr>
          <a:xfrm>
            <a:off x="813607" y="1640981"/>
            <a:ext cx="1433641" cy="1184774"/>
          </a:xfrm>
          <a:prstGeom prst="rect">
            <a:avLst/>
          </a:prstGeom>
        </p:spPr>
      </p:pic>
      <p:pic>
        <p:nvPicPr>
          <p:cNvPr id="50" name="Picture 4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13607" y="2826663"/>
            <a:ext cx="1433641" cy="1187236"/>
          </a:xfrm>
          <a:prstGeom prst="rect">
            <a:avLst/>
          </a:prstGeom>
        </p:spPr>
      </p:pic>
      <p:pic>
        <p:nvPicPr>
          <p:cNvPr id="51" name="Picture 50"/>
          <p:cNvPicPr>
            <a:picLocks/>
          </p:cNvPicPr>
          <p:nvPr/>
        </p:nvPicPr>
        <p:blipFill rotWithShape="1">
          <a:blip r:embed="rId7" cstate="print">
            <a:extLst>
              <a:ext uri="{28A0092B-C50C-407E-A947-70E740481C1C}">
                <a14:useLocalDpi xmlns:a14="http://schemas.microsoft.com/office/drawing/2010/main" val="0"/>
              </a:ext>
            </a:extLst>
          </a:blip>
          <a:srcRect l="23050" r="8751"/>
          <a:stretch/>
        </p:blipFill>
        <p:spPr>
          <a:xfrm>
            <a:off x="813607" y="4014808"/>
            <a:ext cx="1433641" cy="1182452"/>
          </a:xfrm>
          <a:prstGeom prst="rect">
            <a:avLst/>
          </a:prstGeom>
        </p:spPr>
      </p:pic>
      <p:pic>
        <p:nvPicPr>
          <p:cNvPr id="52" name="Picture 5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813607" y="5198170"/>
            <a:ext cx="1433641" cy="1187236"/>
          </a:xfrm>
          <a:prstGeom prst="rect">
            <a:avLst/>
          </a:prstGeom>
        </p:spPr>
      </p:pic>
      <p:pic>
        <p:nvPicPr>
          <p:cNvPr id="19" name="Picture 18"/>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5824" r="25668"/>
          <a:stretch/>
        </p:blipFill>
        <p:spPr>
          <a:xfrm>
            <a:off x="4846747" y="1475471"/>
            <a:ext cx="1690532" cy="2613823"/>
          </a:xfrm>
          <a:prstGeom prst="rect">
            <a:avLst/>
          </a:prstGeom>
        </p:spPr>
      </p:pic>
      <p:pic>
        <p:nvPicPr>
          <p:cNvPr id="20" name="Picture 1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8368" r="27514"/>
          <a:stretch/>
        </p:blipFill>
        <p:spPr>
          <a:xfrm>
            <a:off x="6772998" y="1309966"/>
            <a:ext cx="1584135" cy="2693031"/>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l="37988" t="4831" r="34922" b="16959"/>
          <a:stretch/>
        </p:blipFill>
        <p:spPr>
          <a:xfrm>
            <a:off x="6742285" y="4124171"/>
            <a:ext cx="1463208" cy="2376204"/>
          </a:xfrm>
          <a:prstGeom prst="rect">
            <a:avLst/>
          </a:prstGeom>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39914" t="7731" r="35571" b="20627"/>
          <a:stretch/>
        </p:blipFill>
        <p:spPr>
          <a:xfrm>
            <a:off x="5075883" y="4053828"/>
            <a:ext cx="1445523" cy="2376204"/>
          </a:xfrm>
          <a:prstGeom prst="rect">
            <a:avLst/>
          </a:prstGeom>
        </p:spPr>
      </p:pic>
      <p:cxnSp>
        <p:nvCxnSpPr>
          <p:cNvPr id="5" name="Straight Connector 4"/>
          <p:cNvCxnSpPr/>
          <p:nvPr/>
        </p:nvCxnSpPr>
        <p:spPr>
          <a:xfrm>
            <a:off x="4452412" y="1640981"/>
            <a:ext cx="0" cy="45820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0886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Scans</a:t>
            </a:r>
            <a:endParaRPr lang="en-US" dirty="0"/>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1594" t="11528" r="24866" b="418"/>
          <a:stretch/>
        </p:blipFill>
        <p:spPr>
          <a:xfrm>
            <a:off x="6555898" y="3864023"/>
            <a:ext cx="2044149" cy="2521383"/>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2267850" y="1614762"/>
            <a:ext cx="2386167" cy="2386167"/>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2267850" y="4000755"/>
            <a:ext cx="2386167" cy="2386167"/>
          </a:xfrm>
          <a:prstGeom prst="rect">
            <a:avLst/>
          </a:prstGeom>
        </p:spPr>
      </p:pic>
      <p:pic>
        <p:nvPicPr>
          <p:cNvPr id="27" name="Picture 26"/>
          <p:cNvPicPr>
            <a:picLocks/>
          </p:cNvPicPr>
          <p:nvPr/>
        </p:nvPicPr>
        <p:blipFill rotWithShape="1">
          <a:blip r:embed="rId6" cstate="print">
            <a:extLst>
              <a:ext uri="{28A0092B-C50C-407E-A947-70E740481C1C}">
                <a14:useLocalDpi xmlns:a14="http://schemas.microsoft.com/office/drawing/2010/main" val="0"/>
              </a:ext>
            </a:extLst>
          </a:blip>
          <a:srcRect l="20714" r="11852"/>
          <a:stretch/>
        </p:blipFill>
        <p:spPr>
          <a:xfrm>
            <a:off x="813607" y="1608008"/>
            <a:ext cx="1439654" cy="1193084"/>
          </a:xfrm>
          <a:prstGeom prst="rect">
            <a:avLst/>
          </a:prstGeom>
        </p:spPr>
      </p:pic>
      <p:pic>
        <p:nvPicPr>
          <p:cNvPr id="28" name="Picture 2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13607" y="2802005"/>
            <a:ext cx="1439654" cy="1192214"/>
          </a:xfrm>
          <a:prstGeom prst="rect">
            <a:avLst/>
          </a:prstGeom>
        </p:spPr>
      </p:pic>
      <p:pic>
        <p:nvPicPr>
          <p:cNvPr id="29" name="Picture 28"/>
          <p:cNvPicPr>
            <a:picLocks/>
          </p:cNvPicPr>
          <p:nvPr/>
        </p:nvPicPr>
        <p:blipFill rotWithShape="1">
          <a:blip r:embed="rId8" cstate="print">
            <a:extLst>
              <a:ext uri="{28A0092B-C50C-407E-A947-70E740481C1C}">
                <a14:useLocalDpi xmlns:a14="http://schemas.microsoft.com/office/drawing/2010/main" val="0"/>
              </a:ext>
            </a:extLst>
          </a:blip>
          <a:srcRect l="16145" r="17136"/>
          <a:stretch/>
        </p:blipFill>
        <p:spPr>
          <a:xfrm>
            <a:off x="813607" y="3995133"/>
            <a:ext cx="1439654" cy="1193084"/>
          </a:xfrm>
          <a:prstGeom prst="rect">
            <a:avLst/>
          </a:prstGeom>
        </p:spPr>
      </p:pic>
      <p:pic>
        <p:nvPicPr>
          <p:cNvPr id="30" name="Picture 29"/>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13607" y="5189128"/>
            <a:ext cx="1439654" cy="1192214"/>
          </a:xfrm>
          <a:prstGeom prst="rect">
            <a:avLst/>
          </a:prstGeom>
        </p:spPr>
      </p:pic>
      <p:pic>
        <p:nvPicPr>
          <p:cNvPr id="31" name="Picture 30"/>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5958" t="11846" r="24913"/>
          <a:stretch/>
        </p:blipFill>
        <p:spPr>
          <a:xfrm>
            <a:off x="6627126" y="1574152"/>
            <a:ext cx="1875693" cy="2524208"/>
          </a:xfrm>
          <a:prstGeom prst="rect">
            <a:avLst/>
          </a:prstGeom>
        </p:spPr>
      </p:pic>
      <p:pic>
        <p:nvPicPr>
          <p:cNvPr id="32" name="Picture 31"/>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855" t="5972" r="22605" b="5972"/>
          <a:stretch/>
        </p:blipFill>
        <p:spPr>
          <a:xfrm>
            <a:off x="4668332" y="1401194"/>
            <a:ext cx="2044149" cy="2521383"/>
          </a:xfrm>
          <a:prstGeom prst="rect">
            <a:avLst/>
          </a:prstGeom>
        </p:spPr>
      </p:pic>
      <p:pic>
        <p:nvPicPr>
          <p:cNvPr id="33" name="Picture 32"/>
          <p:cNvPicPr>
            <a:picLocks noChangeAspect="1"/>
          </p:cNvPicPr>
          <p:nvPr/>
        </p:nvPicPr>
        <p:blipFill rotWithShape="1">
          <a:blip r:embed="rId12" cstate="print">
            <a:extLst>
              <a:ext uri="{28A0092B-C50C-407E-A947-70E740481C1C}">
                <a14:useLocalDpi xmlns:a14="http://schemas.microsoft.com/office/drawing/2010/main" val="0"/>
              </a:ext>
            </a:extLst>
          </a:blip>
          <a:srcRect l="30937" t="5139" r="22188" b="5139"/>
          <a:stretch/>
        </p:blipFill>
        <p:spPr>
          <a:xfrm>
            <a:off x="4822651" y="3878084"/>
            <a:ext cx="1789625" cy="2569107"/>
          </a:xfrm>
          <a:prstGeom prst="rect">
            <a:avLst/>
          </a:prstGeom>
        </p:spPr>
      </p:pic>
      <p:sp>
        <p:nvSpPr>
          <p:cNvPr id="37" name="TextBox 36"/>
          <p:cNvSpPr txBox="1"/>
          <p:nvPr/>
        </p:nvSpPr>
        <p:spPr>
          <a:xfrm>
            <a:off x="6068913" y="1149251"/>
            <a:ext cx="1101584" cy="461665"/>
          </a:xfrm>
          <a:prstGeom prst="rect">
            <a:avLst/>
          </a:prstGeom>
          <a:noFill/>
        </p:spPr>
        <p:txBody>
          <a:bodyPr wrap="none" rtlCol="0">
            <a:spAutoFit/>
          </a:bodyPr>
          <a:lstStyle/>
          <a:p>
            <a:r>
              <a:rPr lang="en-US" sz="2400" dirty="0" smtClean="0">
                <a:latin typeface="Source Sans Pro" panose="020B0503030403020204" pitchFamily="34" charset="0"/>
              </a:rPr>
              <a:t>Output</a:t>
            </a:r>
            <a:endParaRPr lang="en-US" sz="2400" dirty="0">
              <a:latin typeface="Source Sans Pro" panose="020B0503030403020204" pitchFamily="34" charset="0"/>
            </a:endParaRPr>
          </a:p>
        </p:txBody>
      </p:sp>
      <p:sp>
        <p:nvSpPr>
          <p:cNvPr id="38" name="TextBox 37"/>
          <p:cNvSpPr txBox="1"/>
          <p:nvPr/>
        </p:nvSpPr>
        <p:spPr>
          <a:xfrm>
            <a:off x="2000243" y="1149251"/>
            <a:ext cx="875561" cy="461665"/>
          </a:xfrm>
          <a:prstGeom prst="rect">
            <a:avLst/>
          </a:prstGeom>
          <a:noFill/>
        </p:spPr>
        <p:txBody>
          <a:bodyPr wrap="none" rtlCol="0">
            <a:spAutoFit/>
          </a:bodyPr>
          <a:lstStyle/>
          <a:p>
            <a:r>
              <a:rPr lang="en-US" sz="2400" dirty="0" smtClean="0">
                <a:latin typeface="Source Sans Pro" panose="020B0503030403020204" pitchFamily="34" charset="0"/>
              </a:rPr>
              <a:t>Input</a:t>
            </a:r>
            <a:endParaRPr lang="en-US" sz="2400" dirty="0">
              <a:latin typeface="Source Sans Pro" panose="020B0503030403020204" pitchFamily="34" charset="0"/>
            </a:endParaRPr>
          </a:p>
        </p:txBody>
      </p:sp>
      <p:cxnSp>
        <p:nvCxnSpPr>
          <p:cNvPr id="39" name="Straight Connector 38"/>
          <p:cNvCxnSpPr/>
          <p:nvPr/>
        </p:nvCxnSpPr>
        <p:spPr>
          <a:xfrm>
            <a:off x="4452412" y="1640981"/>
            <a:ext cx="0" cy="45820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13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Scans</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2266680" y="1613022"/>
            <a:ext cx="2384247" cy="2384248"/>
          </a:xfrm>
          <a:prstGeom prst="rect">
            <a:avLst/>
          </a:prstGeom>
        </p:spPr>
      </p:pic>
      <p:pic>
        <p:nvPicPr>
          <p:cNvPr id="21" name="Picture 20"/>
          <p:cNvPicPr>
            <a:picLocks/>
          </p:cNvPicPr>
          <p:nvPr/>
        </p:nvPicPr>
        <p:blipFill rotWithShape="1">
          <a:blip r:embed="rId4" cstate="print">
            <a:extLst>
              <a:ext uri="{28A0092B-C50C-407E-A947-70E740481C1C}">
                <a14:useLocalDpi xmlns:a14="http://schemas.microsoft.com/office/drawing/2010/main" val="0"/>
              </a:ext>
            </a:extLst>
          </a:blip>
          <a:srcRect l="20821" r="11010"/>
          <a:stretch/>
        </p:blipFill>
        <p:spPr>
          <a:xfrm>
            <a:off x="813607" y="1608534"/>
            <a:ext cx="1438495" cy="1192124"/>
          </a:xfrm>
          <a:prstGeom prst="rect">
            <a:avLst/>
          </a:prstGeom>
        </p:spPr>
      </p:pic>
      <p:pic>
        <p:nvPicPr>
          <p:cNvPr id="22" name="Picture 2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13607" y="2801570"/>
            <a:ext cx="1438495" cy="1191254"/>
          </a:xfrm>
          <a:prstGeom prst="rect">
            <a:avLst/>
          </a:prstGeom>
        </p:spPr>
      </p:pic>
      <p:pic>
        <p:nvPicPr>
          <p:cNvPr id="23" name="Picture 22"/>
          <p:cNvPicPr>
            <a:picLocks/>
          </p:cNvPicPr>
          <p:nvPr/>
        </p:nvPicPr>
        <p:blipFill rotWithShape="1">
          <a:blip r:embed="rId6" cstate="print">
            <a:extLst>
              <a:ext uri="{28A0092B-C50C-407E-A947-70E740481C1C}">
                <a14:useLocalDpi xmlns:a14="http://schemas.microsoft.com/office/drawing/2010/main" val="0"/>
              </a:ext>
            </a:extLst>
          </a:blip>
          <a:srcRect l="16881" r="15431"/>
          <a:stretch/>
        </p:blipFill>
        <p:spPr>
          <a:xfrm>
            <a:off x="813607" y="3993736"/>
            <a:ext cx="1438495" cy="1195439"/>
          </a:xfrm>
          <a:prstGeom prst="rect">
            <a:avLst/>
          </a:prstGeom>
        </p:spPr>
      </p:pic>
      <p:pic>
        <p:nvPicPr>
          <p:cNvPr id="24" name="Picture 2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13607" y="5190088"/>
            <a:ext cx="1438495" cy="1191254"/>
          </a:xfrm>
          <a:prstGeom prst="rect">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13750" r="11250"/>
          <a:stretch/>
        </p:blipFill>
        <p:spPr>
          <a:xfrm>
            <a:off x="2266680" y="4121282"/>
            <a:ext cx="2145822" cy="2145822"/>
          </a:xfrm>
          <a:prstGeom prst="rect">
            <a:avLst/>
          </a:prstGeom>
        </p:spPr>
      </p:pic>
      <p:pic>
        <p:nvPicPr>
          <p:cNvPr id="29" name="Picture 28"/>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090662" y="1500090"/>
            <a:ext cx="3496895" cy="2622671"/>
          </a:xfrm>
          <a:prstGeom prst="rect">
            <a:avLst/>
          </a:prstGeom>
        </p:spPr>
      </p:pic>
      <p:pic>
        <p:nvPicPr>
          <p:cNvPr id="31" name="Picture 30"/>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13825" y="4032519"/>
            <a:ext cx="2861096" cy="2145822"/>
          </a:xfrm>
          <a:prstGeom prst="rect">
            <a:avLst/>
          </a:prstGeom>
        </p:spPr>
      </p:pic>
      <p:pic>
        <p:nvPicPr>
          <p:cNvPr id="32" name="Picture 31"/>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7702" t="19429" r="26036"/>
          <a:stretch/>
        </p:blipFill>
        <p:spPr>
          <a:xfrm>
            <a:off x="6798784" y="1964905"/>
            <a:ext cx="1967481" cy="2113115"/>
          </a:xfrm>
          <a:prstGeom prst="rect">
            <a:avLst/>
          </a:prstGeom>
        </p:spPr>
      </p:pic>
      <p:pic>
        <p:nvPicPr>
          <p:cNvPr id="33" name="Picture 32"/>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7500" r="17500"/>
          <a:stretch/>
        </p:blipFill>
        <p:spPr>
          <a:xfrm>
            <a:off x="6661174" y="3997094"/>
            <a:ext cx="2384247" cy="2384248"/>
          </a:xfrm>
          <a:prstGeom prst="rect">
            <a:avLst/>
          </a:prstGeom>
        </p:spPr>
      </p:pic>
      <p:sp>
        <p:nvSpPr>
          <p:cNvPr id="16" name="TextBox 15"/>
          <p:cNvSpPr txBox="1"/>
          <p:nvPr/>
        </p:nvSpPr>
        <p:spPr>
          <a:xfrm>
            <a:off x="6068913" y="1149251"/>
            <a:ext cx="1101584" cy="461665"/>
          </a:xfrm>
          <a:prstGeom prst="rect">
            <a:avLst/>
          </a:prstGeom>
          <a:noFill/>
        </p:spPr>
        <p:txBody>
          <a:bodyPr wrap="none" rtlCol="0">
            <a:spAutoFit/>
          </a:bodyPr>
          <a:lstStyle/>
          <a:p>
            <a:r>
              <a:rPr lang="en-US" sz="2400" dirty="0" smtClean="0">
                <a:latin typeface="Source Sans Pro" panose="020B0503030403020204" pitchFamily="34" charset="0"/>
              </a:rPr>
              <a:t>Output</a:t>
            </a:r>
            <a:endParaRPr lang="en-US" sz="2400" dirty="0">
              <a:latin typeface="Source Sans Pro" panose="020B0503030403020204" pitchFamily="34" charset="0"/>
            </a:endParaRPr>
          </a:p>
        </p:txBody>
      </p:sp>
      <p:sp>
        <p:nvSpPr>
          <p:cNvPr id="17" name="TextBox 16"/>
          <p:cNvSpPr txBox="1"/>
          <p:nvPr/>
        </p:nvSpPr>
        <p:spPr>
          <a:xfrm>
            <a:off x="2000243" y="1149251"/>
            <a:ext cx="875561" cy="461665"/>
          </a:xfrm>
          <a:prstGeom prst="rect">
            <a:avLst/>
          </a:prstGeom>
          <a:noFill/>
        </p:spPr>
        <p:txBody>
          <a:bodyPr wrap="none" rtlCol="0">
            <a:spAutoFit/>
          </a:bodyPr>
          <a:lstStyle/>
          <a:p>
            <a:r>
              <a:rPr lang="en-US" sz="2400" dirty="0" smtClean="0">
                <a:latin typeface="Source Sans Pro" panose="020B0503030403020204" pitchFamily="34" charset="0"/>
              </a:rPr>
              <a:t>Input</a:t>
            </a:r>
            <a:endParaRPr lang="en-US" sz="2400" dirty="0">
              <a:latin typeface="Source Sans Pro" panose="020B0503030403020204" pitchFamily="34" charset="0"/>
            </a:endParaRPr>
          </a:p>
        </p:txBody>
      </p:sp>
      <p:cxnSp>
        <p:nvCxnSpPr>
          <p:cNvPr id="18" name="Straight Connector 17"/>
          <p:cNvCxnSpPr/>
          <p:nvPr/>
        </p:nvCxnSpPr>
        <p:spPr>
          <a:xfrm>
            <a:off x="4452412" y="1640981"/>
            <a:ext cx="0" cy="45820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3318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pic>
        <p:nvPicPr>
          <p:cNvPr id="7" name="Picture 6" descr="http://web.stanford.edu/~mhsung/cuboid-prediction/exp5_coseg_chairs/388_input.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643" r="30638"/>
          <a:stretch/>
        </p:blipFill>
        <p:spPr bwMode="auto">
          <a:xfrm>
            <a:off x="2625190" y="2143284"/>
            <a:ext cx="1472234" cy="3318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eb.stanford.edu/~mhsung/cuboid-prediction/exp5_coseg_chairs/388_0.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833" r="20717"/>
          <a:stretch/>
        </p:blipFill>
        <p:spPr bwMode="auto">
          <a:xfrm>
            <a:off x="4658841" y="2143284"/>
            <a:ext cx="2308937" cy="33184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04" r="30848"/>
          <a:stretch/>
        </p:blipFill>
        <p:spPr>
          <a:xfrm>
            <a:off x="7196292" y="2182240"/>
            <a:ext cx="1397460" cy="3240490"/>
          </a:xfrm>
          <a:prstGeom prst="rect">
            <a:avLst/>
          </a:prstGeom>
        </p:spPr>
      </p:pic>
      <p:pic>
        <p:nvPicPr>
          <p:cNvPr id="13" name="Picture 1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6534" t="-283" r="31583"/>
          <a:stretch/>
        </p:blipFill>
        <p:spPr>
          <a:xfrm>
            <a:off x="793730" y="2177655"/>
            <a:ext cx="1320234" cy="3249663"/>
          </a:xfrm>
          <a:prstGeom prst="rect">
            <a:avLst/>
          </a:prstGeom>
        </p:spPr>
      </p:pic>
      <p:sp>
        <p:nvSpPr>
          <p:cNvPr id="14" name="Rectangle 13"/>
          <p:cNvSpPr/>
          <p:nvPr/>
        </p:nvSpPr>
        <p:spPr>
          <a:xfrm>
            <a:off x="677249" y="2478500"/>
            <a:ext cx="1519546" cy="29816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923527" y="1614502"/>
            <a:ext cx="875561" cy="461665"/>
          </a:xfrm>
          <a:prstGeom prst="rect">
            <a:avLst/>
          </a:prstGeom>
          <a:noFill/>
        </p:spPr>
        <p:txBody>
          <a:bodyPr wrap="none" rtlCol="0">
            <a:spAutoFit/>
          </a:bodyPr>
          <a:lstStyle/>
          <a:p>
            <a:r>
              <a:rPr lang="en-US" sz="2400" dirty="0" smtClean="0">
                <a:latin typeface="Source Sans Pro" panose="020B0503030403020204" pitchFamily="34" charset="0"/>
              </a:rPr>
              <a:t>Input</a:t>
            </a:r>
            <a:endParaRPr lang="en-US" sz="2400" dirty="0">
              <a:latin typeface="Source Sans Pro" panose="020B0503030403020204" pitchFamily="34" charset="0"/>
            </a:endParaRPr>
          </a:p>
        </p:txBody>
      </p:sp>
      <p:sp>
        <p:nvSpPr>
          <p:cNvPr id="25" name="TextBox 24"/>
          <p:cNvSpPr txBox="1"/>
          <p:nvPr/>
        </p:nvSpPr>
        <p:spPr>
          <a:xfrm>
            <a:off x="878145" y="1429836"/>
            <a:ext cx="1151405" cy="830997"/>
          </a:xfrm>
          <a:prstGeom prst="rect">
            <a:avLst/>
          </a:prstGeom>
          <a:noFill/>
        </p:spPr>
        <p:txBody>
          <a:bodyPr wrap="none" rtlCol="0">
            <a:spAutoFit/>
          </a:bodyPr>
          <a:lstStyle/>
          <a:p>
            <a:pPr algn="ctr"/>
            <a:r>
              <a:rPr lang="en-US" sz="2400" dirty="0" smtClean="0">
                <a:latin typeface="Source Sans Pro" panose="020B0503030403020204" pitchFamily="34" charset="0"/>
              </a:rPr>
              <a:t>Ground</a:t>
            </a:r>
            <a:br>
              <a:rPr lang="en-US" sz="2400" dirty="0" smtClean="0">
                <a:latin typeface="Source Sans Pro" panose="020B0503030403020204" pitchFamily="34" charset="0"/>
              </a:rPr>
            </a:br>
            <a:r>
              <a:rPr lang="en-US" sz="2400" dirty="0" smtClean="0">
                <a:latin typeface="Source Sans Pro" panose="020B0503030403020204" pitchFamily="34" charset="0"/>
              </a:rPr>
              <a:t>Truth</a:t>
            </a:r>
            <a:endParaRPr lang="en-US" sz="2400" dirty="0">
              <a:latin typeface="Source Sans Pro" panose="020B0503030403020204" pitchFamily="34" charset="0"/>
            </a:endParaRPr>
          </a:p>
        </p:txBody>
      </p:sp>
      <p:sp>
        <p:nvSpPr>
          <p:cNvPr id="26" name="TextBox 25"/>
          <p:cNvSpPr txBox="1"/>
          <p:nvPr/>
        </p:nvSpPr>
        <p:spPr>
          <a:xfrm>
            <a:off x="5067689" y="1429836"/>
            <a:ext cx="1491241" cy="830997"/>
          </a:xfrm>
          <a:prstGeom prst="rect">
            <a:avLst/>
          </a:prstGeom>
          <a:noFill/>
        </p:spPr>
        <p:txBody>
          <a:bodyPr wrap="none" rtlCol="0">
            <a:spAutoFit/>
          </a:bodyPr>
          <a:lstStyle/>
          <a:p>
            <a:pPr algn="ctr"/>
            <a:r>
              <a:rPr lang="en-US" sz="2400" dirty="0" smtClean="0">
                <a:latin typeface="Source Sans Pro" panose="020B0503030403020204" pitchFamily="34" charset="0"/>
              </a:rPr>
              <a:t>Estimated</a:t>
            </a:r>
            <a:br>
              <a:rPr lang="en-US" sz="2400" dirty="0" smtClean="0">
                <a:latin typeface="Source Sans Pro" panose="020B0503030403020204" pitchFamily="34" charset="0"/>
              </a:rPr>
            </a:br>
            <a:r>
              <a:rPr lang="en-US" sz="2400" dirty="0" smtClean="0">
                <a:latin typeface="Source Sans Pro" panose="020B0503030403020204" pitchFamily="34" charset="0"/>
              </a:rPr>
              <a:t>Structure</a:t>
            </a:r>
            <a:endParaRPr lang="en-US" sz="2400" dirty="0">
              <a:latin typeface="Source Sans Pro" panose="020B0503030403020204" pitchFamily="34" charset="0"/>
            </a:endParaRPr>
          </a:p>
        </p:txBody>
      </p:sp>
      <p:sp>
        <p:nvSpPr>
          <p:cNvPr id="27" name="TextBox 26"/>
          <p:cNvSpPr txBox="1"/>
          <p:nvPr/>
        </p:nvSpPr>
        <p:spPr>
          <a:xfrm>
            <a:off x="7041724" y="1614502"/>
            <a:ext cx="1695208" cy="461665"/>
          </a:xfrm>
          <a:prstGeom prst="rect">
            <a:avLst/>
          </a:prstGeom>
          <a:noFill/>
        </p:spPr>
        <p:txBody>
          <a:bodyPr wrap="none" rtlCol="0">
            <a:spAutoFit/>
          </a:bodyPr>
          <a:lstStyle/>
          <a:p>
            <a:pPr algn="ctr"/>
            <a:r>
              <a:rPr lang="en-US" sz="2400" dirty="0" smtClean="0">
                <a:latin typeface="Source Sans Pro" panose="020B0503030403020204" pitchFamily="34" charset="0"/>
              </a:rPr>
              <a:t>Completion</a:t>
            </a:r>
            <a:endParaRPr lang="en-US" sz="2400" dirty="0">
              <a:latin typeface="Source Sans Pro" panose="020B0503030403020204" pitchFamily="34" charset="0"/>
            </a:endParaRPr>
          </a:p>
        </p:txBody>
      </p:sp>
      <p:cxnSp>
        <p:nvCxnSpPr>
          <p:cNvPr id="28" name="Straight Connector 27"/>
          <p:cNvCxnSpPr/>
          <p:nvPr/>
        </p:nvCxnSpPr>
        <p:spPr>
          <a:xfrm>
            <a:off x="4452412" y="1715123"/>
            <a:ext cx="0" cy="409255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72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Motivation</a:t>
            </a:r>
            <a:endParaRPr lang="en-US" sz="3600" dirty="0"/>
          </a:p>
        </p:txBody>
      </p:sp>
      <p:sp>
        <p:nvSpPr>
          <p:cNvPr id="20" name="Text Placeholder 19"/>
          <p:cNvSpPr>
            <a:spLocks noGrp="1"/>
          </p:cNvSpPr>
          <p:nvPr>
            <p:ph sz="quarter" idx="10"/>
          </p:nvPr>
        </p:nvSpPr>
        <p:spPr/>
        <p:txBody>
          <a:bodyPr/>
          <a:lstStyle/>
          <a:p>
            <a:r>
              <a:rPr lang="en-US" dirty="0" smtClean="0"/>
              <a:t>3D scanning is laborious.</a:t>
            </a:r>
            <a:endParaRPr lang="en-US" dirty="0"/>
          </a:p>
        </p:txBody>
      </p:sp>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905928">
            <a:off x="1833556" y="4420532"/>
            <a:ext cx="2520961" cy="189033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81148">
            <a:off x="835735" y="2095806"/>
            <a:ext cx="2587353" cy="194022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294340">
            <a:off x="3376708" y="1749493"/>
            <a:ext cx="2587353" cy="1940221"/>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148515">
            <a:off x="4265617" y="4729825"/>
            <a:ext cx="2423979" cy="1817709"/>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719616">
            <a:off x="5720913" y="2429317"/>
            <a:ext cx="2587353" cy="194022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81148">
            <a:off x="835735" y="2095806"/>
            <a:ext cx="2587353" cy="1940221"/>
          </a:xfrm>
          <a:prstGeom prst="rect">
            <a:avLst/>
          </a:prstGeom>
          <a:ln w="47625">
            <a:solidFill>
              <a:srgbClr val="C00000"/>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6494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15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Conclusion</a:t>
            </a:r>
          </a:p>
        </p:txBody>
      </p:sp>
      <p:sp>
        <p:nvSpPr>
          <p:cNvPr id="3" name="Content Placeholder 2"/>
          <p:cNvSpPr>
            <a:spLocks noGrp="1"/>
          </p:cNvSpPr>
          <p:nvPr>
            <p:ph sz="quarter" idx="10"/>
          </p:nvPr>
        </p:nvSpPr>
        <p:spPr/>
        <p:txBody>
          <a:bodyPr/>
          <a:lstStyle/>
          <a:p>
            <a:pPr marL="0" indent="0">
              <a:buNone/>
            </a:pPr>
            <a:endParaRPr lang="en-US" dirty="0" smtClean="0"/>
          </a:p>
          <a:p>
            <a:pPr marL="514350" indent="-514350">
              <a:buFont typeface="+mj-lt"/>
              <a:buAutoNum type="arabicPeriod"/>
            </a:pPr>
            <a:r>
              <a:rPr lang="en-US" dirty="0" smtClean="0"/>
              <a:t>A</a:t>
            </a:r>
            <a:r>
              <a:rPr lang="en-US" dirty="0" smtClean="0">
                <a:solidFill>
                  <a:srgbClr val="C00000"/>
                </a:solidFill>
              </a:rPr>
              <a:t> structure inference</a:t>
            </a:r>
            <a:r>
              <a:rPr lang="en-US" dirty="0" smtClean="0"/>
              <a:t> algorithm which simultaneously segments, labels and estimates parts and symmetries</a:t>
            </a:r>
            <a:br>
              <a:rPr lang="en-US" dirty="0" smtClean="0"/>
            </a:br>
            <a:endParaRPr lang="en-US" sz="800" dirty="0" smtClean="0"/>
          </a:p>
          <a:p>
            <a:pPr marL="514350" indent="-514350">
              <a:buFont typeface="+mj-lt"/>
              <a:buAutoNum type="arabicPeriod"/>
            </a:pPr>
            <a:r>
              <a:rPr lang="en-US" dirty="0" smtClean="0"/>
              <a:t>A</a:t>
            </a:r>
            <a:r>
              <a:rPr lang="en-US" dirty="0" smtClean="0">
                <a:solidFill>
                  <a:srgbClr val="C00000"/>
                </a:solidFill>
              </a:rPr>
              <a:t> probabilistic shape model</a:t>
            </a:r>
            <a:r>
              <a:rPr lang="en-US" dirty="0" smtClean="0"/>
              <a:t> for analyzing partial scans</a:t>
            </a:r>
            <a:br>
              <a:rPr lang="en-US" dirty="0" smtClean="0"/>
            </a:br>
            <a:r>
              <a:rPr lang="en-US" sz="800" dirty="0" smtClean="0"/>
              <a:t> </a:t>
            </a:r>
            <a:endParaRPr lang="en-US" sz="1200" dirty="0" smtClean="0"/>
          </a:p>
          <a:p>
            <a:pPr marL="514350" indent="-514350">
              <a:buFont typeface="+mj-lt"/>
              <a:buAutoNum type="arabicPeriod"/>
            </a:pPr>
            <a:r>
              <a:rPr lang="en-US" dirty="0" smtClean="0"/>
              <a:t>A shape completion method </a:t>
            </a:r>
            <a:r>
              <a:rPr lang="en-US" dirty="0" smtClean="0">
                <a:solidFill>
                  <a:srgbClr val="C00000"/>
                </a:solidFill>
              </a:rPr>
              <a:t>combining symmetry and database</a:t>
            </a:r>
            <a:r>
              <a:rPr lang="en-US" dirty="0" smtClean="0"/>
              <a:t> sources</a:t>
            </a:r>
            <a:br>
              <a:rPr lang="en-US" dirty="0" smtClean="0"/>
            </a:br>
            <a:r>
              <a:rPr lang="en-US" sz="1200" dirty="0" smtClean="0"/>
              <a:t> </a:t>
            </a:r>
          </a:p>
          <a:p>
            <a:pPr marL="514350" indent="-514350">
              <a:buFont typeface="+mj-lt"/>
              <a:buAutoNum type="arabicPeriod"/>
            </a:pPr>
            <a:r>
              <a:rPr lang="en-US" dirty="0" smtClean="0"/>
              <a:t>A </a:t>
            </a:r>
            <a:r>
              <a:rPr lang="en-US" dirty="0" smtClean="0">
                <a:solidFill>
                  <a:srgbClr val="C00000"/>
                </a:solidFill>
              </a:rPr>
              <a:t>benchmark</a:t>
            </a:r>
            <a:r>
              <a:rPr lang="en-US" dirty="0" smtClean="0"/>
              <a:t> for evaluation</a:t>
            </a:r>
          </a:p>
          <a:p>
            <a:pPr marL="514350" indent="-514350">
              <a:buFont typeface="+mj-lt"/>
              <a:buAutoNum type="arabicPeriod"/>
            </a:pPr>
            <a:endParaRPr lang="en-US" dirty="0"/>
          </a:p>
        </p:txBody>
      </p:sp>
    </p:spTree>
    <p:custDataLst>
      <p:tags r:id="rId1"/>
    </p:custDataLst>
    <p:extLst>
      <p:ext uri="{BB962C8B-B14F-4D97-AF65-F5344CB8AC3E}">
        <p14:creationId xmlns:p14="http://schemas.microsoft.com/office/powerpoint/2010/main" val="494509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Works</a:t>
            </a:r>
            <a:endParaRPr lang="en-US" dirty="0"/>
          </a:p>
        </p:txBody>
      </p:sp>
      <p:sp>
        <p:nvSpPr>
          <p:cNvPr id="3" name="Content Placeholder 2"/>
          <p:cNvSpPr>
            <a:spLocks noGrp="1"/>
          </p:cNvSpPr>
          <p:nvPr>
            <p:ph sz="quarter" idx="10"/>
          </p:nvPr>
        </p:nvSpPr>
        <p:spPr/>
        <p:txBody>
          <a:bodyPr>
            <a:normAutofit/>
          </a:bodyPr>
          <a:lstStyle/>
          <a:p>
            <a:r>
              <a:rPr lang="en-US" sz="3200" dirty="0" smtClean="0"/>
              <a:t>Interactive scanning</a:t>
            </a:r>
          </a:p>
          <a:p>
            <a:pPr lvl="1"/>
            <a:r>
              <a:rPr lang="en-US" sz="2800" dirty="0" smtClean="0"/>
              <a:t>Producing multiple possible completions</a:t>
            </a:r>
          </a:p>
          <a:p>
            <a:pPr lvl="1"/>
            <a:r>
              <a:rPr lang="en-US" sz="2800" dirty="0"/>
              <a:t>Guiding users </a:t>
            </a:r>
            <a:r>
              <a:rPr lang="en-US" sz="2800" dirty="0" smtClean="0"/>
              <a:t>and </a:t>
            </a:r>
            <a:r>
              <a:rPr lang="en-US" sz="2800" dirty="0"/>
              <a:t>robots in </a:t>
            </a:r>
            <a:r>
              <a:rPr lang="en-US" sz="2800" dirty="0" smtClean="0"/>
              <a:t>scanning</a:t>
            </a:r>
          </a:p>
        </p:txBody>
      </p:sp>
      <p:grpSp>
        <p:nvGrpSpPr>
          <p:cNvPr id="18" name="Group 17"/>
          <p:cNvGrpSpPr/>
          <p:nvPr/>
        </p:nvGrpSpPr>
        <p:grpSpPr>
          <a:xfrm>
            <a:off x="605195" y="3151009"/>
            <a:ext cx="3544606" cy="3361427"/>
            <a:chOff x="494748" y="3263322"/>
            <a:chExt cx="3790978" cy="3595067"/>
          </a:xfrm>
        </p:grpSpPr>
        <p:grpSp>
          <p:nvGrpSpPr>
            <p:cNvPr id="17" name="Group 16"/>
            <p:cNvGrpSpPr/>
            <p:nvPr/>
          </p:nvGrpSpPr>
          <p:grpSpPr>
            <a:xfrm>
              <a:off x="1791129" y="3263322"/>
              <a:ext cx="1215478" cy="3595067"/>
              <a:chOff x="1663176" y="3263322"/>
              <a:chExt cx="1215478" cy="3595067"/>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9171" r="19720"/>
              <a:stretch/>
            </p:blipFill>
            <p:spPr>
              <a:xfrm>
                <a:off x="1663176" y="5074733"/>
                <a:ext cx="1215478" cy="178365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696" r="20838"/>
              <a:stretch/>
            </p:blipFill>
            <p:spPr>
              <a:xfrm>
                <a:off x="1694604" y="3263322"/>
                <a:ext cx="1152622" cy="1783656"/>
              </a:xfrm>
              <a:prstGeom prst="rect">
                <a:avLst/>
              </a:prstGeom>
            </p:spPr>
          </p:pic>
        </p:grpSp>
        <p:grpSp>
          <p:nvGrpSpPr>
            <p:cNvPr id="16" name="Group 15"/>
            <p:cNvGrpSpPr/>
            <p:nvPr/>
          </p:nvGrpSpPr>
          <p:grpSpPr>
            <a:xfrm>
              <a:off x="3342356" y="3263711"/>
              <a:ext cx="943370" cy="3552800"/>
              <a:chOff x="3107574" y="3263711"/>
              <a:chExt cx="943370" cy="355280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0821" r="28558"/>
              <a:stretch/>
            </p:blipFill>
            <p:spPr>
              <a:xfrm>
                <a:off x="3107574" y="5074733"/>
                <a:ext cx="943370" cy="174177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2636" r="29359"/>
              <a:stretch/>
            </p:blipFill>
            <p:spPr>
              <a:xfrm>
                <a:off x="3137951" y="3263711"/>
                <a:ext cx="882616" cy="1741778"/>
              </a:xfrm>
              <a:prstGeom prst="rect">
                <a:avLst/>
              </a:prstGeom>
            </p:spPr>
          </p:pic>
        </p:grpSp>
        <p:grpSp>
          <p:nvGrpSpPr>
            <p:cNvPr id="14" name="Group 13"/>
            <p:cNvGrpSpPr/>
            <p:nvPr/>
          </p:nvGrpSpPr>
          <p:grpSpPr>
            <a:xfrm>
              <a:off x="494748" y="3992377"/>
              <a:ext cx="960631" cy="1831300"/>
              <a:chOff x="494748" y="3991988"/>
              <a:chExt cx="960631" cy="1831300"/>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3153" r="28222"/>
              <a:stretch/>
            </p:blipFill>
            <p:spPr>
              <a:xfrm>
                <a:off x="536796" y="4039632"/>
                <a:ext cx="918583" cy="1783656"/>
              </a:xfrm>
              <a:prstGeom prst="rect">
                <a:avLst/>
              </a:prstGeom>
            </p:spPr>
          </p:pic>
          <p:sp>
            <p:nvSpPr>
              <p:cNvPr id="9" name="Rectangle 8"/>
              <p:cNvSpPr/>
              <p:nvPr/>
            </p:nvSpPr>
            <p:spPr>
              <a:xfrm>
                <a:off x="494748" y="3991988"/>
                <a:ext cx="960630" cy="178365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4765265" y="3089426"/>
            <a:ext cx="3675626" cy="3510544"/>
            <a:chOff x="5203360" y="3222309"/>
            <a:chExt cx="3805346" cy="3634438"/>
          </a:xfrm>
        </p:grpSpPr>
        <p:pic>
          <p:nvPicPr>
            <p:cNvPr id="1026" name="Picture 2" descr="pr2scene_siga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3360" y="3222309"/>
              <a:ext cx="3805346" cy="28540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52513" y="6087306"/>
              <a:ext cx="3707040" cy="769441"/>
            </a:xfrm>
            <a:prstGeom prst="rect">
              <a:avLst/>
            </a:prstGeom>
            <a:noFill/>
          </p:spPr>
          <p:txBody>
            <a:bodyPr wrap="none" rtlCol="0">
              <a:spAutoFit/>
            </a:bodyPr>
            <a:lstStyle/>
            <a:p>
              <a:pPr algn="ctr"/>
              <a:r>
                <a:rPr lang="en-US" sz="1600" dirty="0" smtClean="0">
                  <a:latin typeface="Source Sans Pro" panose="020B0503030403020204" pitchFamily="34" charset="0"/>
                </a:rPr>
                <a:t>[Xu et. al.  </a:t>
              </a:r>
              <a:r>
                <a:rPr lang="en-US" sz="1600" dirty="0" err="1" smtClean="0">
                  <a:latin typeface="Source Sans Pro" panose="020B0503030403020204" pitchFamily="34" charset="0"/>
                </a:rPr>
                <a:t>Siggraph</a:t>
              </a:r>
              <a:r>
                <a:rPr lang="en-US" sz="1600" dirty="0" smtClean="0">
                  <a:latin typeface="Source Sans Pro" panose="020B0503030403020204" pitchFamily="34" charset="0"/>
                </a:rPr>
                <a:t> Asia 2015]</a:t>
              </a:r>
              <a:r>
                <a:rPr lang="en-US" sz="1400" i="1" dirty="0">
                  <a:latin typeface="Source Sans Pro" panose="020B0503030403020204" pitchFamily="34" charset="0"/>
                </a:rPr>
                <a:t/>
              </a:r>
              <a:br>
                <a:rPr lang="en-US" sz="1400" i="1" dirty="0">
                  <a:latin typeface="Source Sans Pro" panose="020B0503030403020204" pitchFamily="34" charset="0"/>
                </a:rPr>
              </a:br>
              <a:r>
                <a:rPr lang="en-US" sz="1400" i="1" dirty="0" err="1">
                  <a:latin typeface="Source Sans Pro" panose="020B0503030403020204" pitchFamily="34" charset="0"/>
                </a:rPr>
                <a:t>Autoscanning</a:t>
              </a:r>
              <a:r>
                <a:rPr lang="en-US" sz="1400" i="1" dirty="0">
                  <a:latin typeface="Source Sans Pro" panose="020B0503030403020204" pitchFamily="34" charset="0"/>
                </a:rPr>
                <a:t> For Coupled Scene </a:t>
              </a:r>
              <a:r>
                <a:rPr lang="en-US" sz="1400" i="1" dirty="0" smtClean="0">
                  <a:latin typeface="Source Sans Pro" panose="020B0503030403020204" pitchFamily="34" charset="0"/>
                </a:rPr>
                <a:t>Reconstruction</a:t>
              </a:r>
              <a:br>
                <a:rPr lang="en-US" sz="1400" i="1" dirty="0" smtClean="0">
                  <a:latin typeface="Source Sans Pro" panose="020B0503030403020204" pitchFamily="34" charset="0"/>
                </a:rPr>
              </a:br>
              <a:r>
                <a:rPr lang="en-US" sz="1400" i="1" dirty="0" smtClean="0">
                  <a:latin typeface="Source Sans Pro" panose="020B0503030403020204" pitchFamily="34" charset="0"/>
                </a:rPr>
                <a:t>And </a:t>
              </a:r>
              <a:r>
                <a:rPr lang="en-US" sz="1400" i="1" dirty="0">
                  <a:latin typeface="Source Sans Pro" panose="020B0503030403020204" pitchFamily="34" charset="0"/>
                </a:rPr>
                <a:t>Proactive Object Analysis</a:t>
              </a:r>
            </a:p>
          </p:txBody>
        </p:sp>
      </p:grpSp>
    </p:spTree>
    <p:extLst>
      <p:ext uri="{BB962C8B-B14F-4D97-AF65-F5344CB8AC3E}">
        <p14:creationId xmlns:p14="http://schemas.microsoft.com/office/powerpoint/2010/main" val="403241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Works</a:t>
            </a:r>
            <a:endParaRPr lang="en-US" dirty="0"/>
          </a:p>
        </p:txBody>
      </p:sp>
      <p:sp>
        <p:nvSpPr>
          <p:cNvPr id="3" name="Content Placeholder 2"/>
          <p:cNvSpPr>
            <a:spLocks noGrp="1"/>
          </p:cNvSpPr>
          <p:nvPr>
            <p:ph sz="quarter" idx="10"/>
          </p:nvPr>
        </p:nvSpPr>
        <p:spPr/>
        <p:txBody>
          <a:bodyPr>
            <a:normAutofit/>
          </a:bodyPr>
          <a:lstStyle/>
          <a:p>
            <a:r>
              <a:rPr lang="en-US" sz="3200" dirty="0" smtClean="0"/>
              <a:t>Interactive scanning</a:t>
            </a:r>
          </a:p>
          <a:p>
            <a:pPr lvl="1"/>
            <a:r>
              <a:rPr lang="en-US" sz="2800" dirty="0" smtClean="0"/>
              <a:t>Producing multiple possible completions</a:t>
            </a:r>
          </a:p>
          <a:p>
            <a:pPr lvl="1"/>
            <a:r>
              <a:rPr lang="en-US" sz="2800" dirty="0"/>
              <a:t>Guiding users </a:t>
            </a:r>
            <a:r>
              <a:rPr lang="en-US" sz="2800" dirty="0" smtClean="0"/>
              <a:t>and </a:t>
            </a:r>
            <a:r>
              <a:rPr lang="en-US" sz="2800" dirty="0"/>
              <a:t>robots in </a:t>
            </a:r>
            <a:r>
              <a:rPr lang="en-US" sz="2800" dirty="0" smtClean="0"/>
              <a:t>scanning</a:t>
            </a:r>
            <a:br>
              <a:rPr lang="en-US" sz="2800" dirty="0" smtClean="0"/>
            </a:br>
            <a:endParaRPr lang="en-US" sz="2800" dirty="0" smtClean="0"/>
          </a:p>
          <a:p>
            <a:r>
              <a:rPr lang="en-US" sz="3200" dirty="0" smtClean="0"/>
              <a:t>Technical improvements</a:t>
            </a:r>
          </a:p>
          <a:p>
            <a:pPr lvl="1"/>
            <a:r>
              <a:rPr lang="en-US" sz="2800" dirty="0" smtClean="0"/>
              <a:t>Hierarchical scene understanding</a:t>
            </a:r>
          </a:p>
          <a:p>
            <a:pPr lvl="1"/>
            <a:r>
              <a:rPr lang="en-US" sz="2800" dirty="0" smtClean="0"/>
              <a:t>Leveraging color information</a:t>
            </a:r>
          </a:p>
          <a:p>
            <a:pPr lvl="1"/>
            <a:r>
              <a:rPr lang="en-US" sz="2800" dirty="0" smtClean="0"/>
              <a:t>Producing high-quality details</a:t>
            </a:r>
          </a:p>
        </p:txBody>
      </p:sp>
    </p:spTree>
    <p:extLst>
      <p:ext uri="{BB962C8B-B14F-4D97-AF65-F5344CB8AC3E}">
        <p14:creationId xmlns:p14="http://schemas.microsoft.com/office/powerpoint/2010/main" val="631751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3" name="Content Placeholder 2"/>
          <p:cNvSpPr>
            <a:spLocks noGrp="1"/>
          </p:cNvSpPr>
          <p:nvPr>
            <p:ph sz="quarter" idx="10"/>
          </p:nvPr>
        </p:nvSpPr>
        <p:spPr/>
        <p:txBody>
          <a:bodyPr>
            <a:normAutofit/>
          </a:bodyPr>
          <a:lstStyle/>
          <a:p>
            <a:r>
              <a:rPr lang="en-US" sz="2000" dirty="0" smtClean="0"/>
              <a:t>NSF </a:t>
            </a:r>
            <a:r>
              <a:rPr lang="en-US" sz="2000" dirty="0"/>
              <a:t>grants CCF </a:t>
            </a:r>
            <a:r>
              <a:rPr lang="en-US" sz="2000" dirty="0" smtClean="0"/>
              <a:t>1011228</a:t>
            </a:r>
          </a:p>
          <a:p>
            <a:r>
              <a:rPr lang="en-US" sz="2000" dirty="0" smtClean="0"/>
              <a:t>DMS 1228304</a:t>
            </a:r>
          </a:p>
          <a:p>
            <a:r>
              <a:rPr lang="en-US" sz="2000" dirty="0" smtClean="0"/>
              <a:t>AFOSR </a:t>
            </a:r>
            <a:r>
              <a:rPr lang="en-US" sz="2000" dirty="0"/>
              <a:t>grant </a:t>
            </a:r>
            <a:r>
              <a:rPr lang="en-US" sz="2000" dirty="0" smtClean="0"/>
              <a:t>FA9550-12-1-0372</a:t>
            </a:r>
          </a:p>
          <a:p>
            <a:r>
              <a:rPr lang="en-US" sz="2000" dirty="0" smtClean="0"/>
              <a:t>ONR </a:t>
            </a:r>
            <a:r>
              <a:rPr lang="en-US" sz="2000" dirty="0"/>
              <a:t>MURI </a:t>
            </a:r>
            <a:r>
              <a:rPr lang="en-US" sz="2000" dirty="0" smtClean="0"/>
              <a:t>grant N00014-13-1-0341</a:t>
            </a:r>
          </a:p>
          <a:p>
            <a:r>
              <a:rPr lang="en-US" sz="2000" dirty="0" smtClean="0"/>
              <a:t>A </a:t>
            </a:r>
            <a:r>
              <a:rPr lang="en-US" sz="2000" dirty="0"/>
              <a:t>Google Focused Research </a:t>
            </a:r>
            <a:r>
              <a:rPr lang="en-US" sz="2000" dirty="0" smtClean="0"/>
              <a:t>Award</a:t>
            </a:r>
          </a:p>
          <a:p>
            <a:r>
              <a:rPr lang="en-US" sz="2000" dirty="0" smtClean="0"/>
              <a:t>The Korea Foundation </a:t>
            </a:r>
            <a:r>
              <a:rPr lang="en-US" sz="2000" dirty="0"/>
              <a:t>and Advanced </a:t>
            </a:r>
            <a:r>
              <a:rPr lang="en-US" sz="2000" dirty="0" smtClean="0"/>
              <a:t>Studies</a:t>
            </a:r>
          </a:p>
          <a:p>
            <a:r>
              <a:rPr lang="en-US" sz="2000" dirty="0" smtClean="0"/>
              <a:t>The </a:t>
            </a:r>
            <a:r>
              <a:rPr lang="en-US" sz="2000" dirty="0"/>
              <a:t>Max Planck Center </a:t>
            </a:r>
            <a:r>
              <a:rPr lang="en-US" sz="2000" dirty="0" smtClean="0"/>
              <a:t>for Visual Computing</a:t>
            </a:r>
            <a:br>
              <a:rPr lang="en-US" sz="2000" dirty="0" smtClean="0"/>
            </a:br>
            <a:r>
              <a:rPr lang="en-US" sz="2000" dirty="0" smtClean="0"/>
              <a:t>and Communications</a:t>
            </a:r>
          </a:p>
          <a:p>
            <a:r>
              <a:rPr lang="en-US" sz="2000" dirty="0"/>
              <a:t>Stanford Bio-X travel </a:t>
            </a:r>
            <a:r>
              <a:rPr lang="en-US" sz="2000" dirty="0" smtClean="0"/>
              <a:t>Subsidy</a:t>
            </a:r>
            <a:br>
              <a:rPr lang="en-US" sz="2000" dirty="0" smtClean="0"/>
            </a:br>
            <a:endParaRPr lang="en-US" sz="2000" dirty="0" smtClean="0"/>
          </a:p>
          <a:p>
            <a:pPr marL="342900" lvl="1" indent="-342900">
              <a:lnSpc>
                <a:spcPct val="150000"/>
              </a:lnSpc>
            </a:pPr>
            <a:r>
              <a:rPr lang="en-US" b="1" dirty="0"/>
              <a:t>Benchmark </a:t>
            </a:r>
            <a:r>
              <a:rPr lang="en-US" b="1" dirty="0" smtClean="0"/>
              <a:t>website</a:t>
            </a:r>
            <a:r>
              <a:rPr lang="en-US" dirty="0" smtClean="0"/>
              <a:t>: </a:t>
            </a:r>
            <a:r>
              <a:rPr lang="en-US" u="sng" dirty="0" smtClean="0">
                <a:solidFill>
                  <a:srgbClr val="430166"/>
                </a:solidFill>
              </a:rPr>
              <a:t>http</a:t>
            </a:r>
            <a:r>
              <a:rPr lang="en-US" u="sng" dirty="0">
                <a:solidFill>
                  <a:srgbClr val="430166"/>
                </a:solidFill>
              </a:rPr>
              <a:t>://cs.stanford.edu/~mhsung/projects/structure-completion/</a:t>
            </a:r>
            <a:endParaRPr lang="en-US" dirty="0"/>
          </a:p>
          <a:p>
            <a:pPr>
              <a:lnSpc>
                <a:spcPct val="150000"/>
              </a:lnSpc>
            </a:pPr>
            <a:endParaRPr lang="en-US" sz="2000" dirty="0"/>
          </a:p>
        </p:txBody>
      </p:sp>
      <p:pic>
        <p:nvPicPr>
          <p:cNvPr id="1026" name="Picture 2" descr="http://web.stanford.edu/~mhsung/structure-completion/final3_assembly_airplanes/024_0.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710" y="1282556"/>
            <a:ext cx="3794809" cy="2846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cstate="print"/>
          <a:srcRect/>
          <a:stretch>
            <a:fillRect/>
          </a:stretch>
        </p:blipFill>
        <p:spPr bwMode="auto">
          <a:xfrm>
            <a:off x="7271187" y="4315126"/>
            <a:ext cx="588433" cy="1163493"/>
          </a:xfrm>
          <a:prstGeom prst="rect">
            <a:avLst/>
          </a:prstGeom>
          <a:noFill/>
          <a:ln w="9525">
            <a:noFill/>
            <a:miter lim="800000"/>
            <a:headEnd/>
            <a:tailEnd/>
          </a:ln>
        </p:spPr>
      </p:pic>
    </p:spTree>
    <p:extLst>
      <p:ext uri="{BB962C8B-B14F-4D97-AF65-F5344CB8AC3E}">
        <p14:creationId xmlns:p14="http://schemas.microsoft.com/office/powerpoint/2010/main" val="1368392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3900" b="1" dirty="0" smtClean="0"/>
              <a:t>Thank you</a:t>
            </a:r>
            <a:br>
              <a:rPr lang="en-US" sz="3900" b="1" dirty="0" smtClean="0"/>
            </a:br>
            <a:r>
              <a:rPr lang="en-US" sz="900" b="1" dirty="0" smtClean="0"/>
              <a:t> </a:t>
            </a:r>
            <a:endParaRPr lang="en-US" sz="900" dirty="0"/>
          </a:p>
          <a:p>
            <a:r>
              <a:rPr lang="en-US" sz="2400" dirty="0" smtClean="0"/>
              <a:t>Data-Driven </a:t>
            </a:r>
            <a:r>
              <a:rPr lang="en-US" sz="2400" dirty="0"/>
              <a:t>Structural Priors for Shape </a:t>
            </a:r>
            <a:r>
              <a:rPr lang="en-US" sz="2400" dirty="0" smtClean="0"/>
              <a:t>Completion</a:t>
            </a:r>
            <a:endParaRPr lang="en-US" sz="600" dirty="0" smtClean="0"/>
          </a:p>
        </p:txBody>
      </p:sp>
      <p:cxnSp>
        <p:nvCxnSpPr>
          <p:cNvPr id="6" name="Straight Connector 5"/>
          <p:cNvCxnSpPr/>
          <p:nvPr/>
        </p:nvCxnSpPr>
        <p:spPr>
          <a:xfrm>
            <a:off x="3828288" y="3084576"/>
            <a:ext cx="3657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11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Inference Pipeline</a:t>
            </a:r>
            <a:endParaRPr lang="en-US" sz="4000" dirty="0"/>
          </a:p>
        </p:txBody>
      </p:sp>
      <p:sp>
        <p:nvSpPr>
          <p:cNvPr id="6" name="Rounded Rectangle 5"/>
          <p:cNvSpPr/>
          <p:nvPr/>
        </p:nvSpPr>
        <p:spPr bwMode="auto">
          <a:xfrm>
            <a:off x="7406618" y="1118210"/>
            <a:ext cx="932276" cy="1401086"/>
          </a:xfrm>
          <a:prstGeom prst="roundRect">
            <a:avLst>
              <a:gd name="adj" fmla="val 4570"/>
            </a:avLst>
          </a:prstGeom>
          <a:solidFill>
            <a:schemeClr val="accent2">
              <a:lumMod val="20000"/>
              <a:lumOff val="80000"/>
            </a:schemeClr>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7" name="Rounded Rectangle 6"/>
          <p:cNvSpPr/>
          <p:nvPr/>
        </p:nvSpPr>
        <p:spPr bwMode="auto">
          <a:xfrm>
            <a:off x="3196925" y="1118210"/>
            <a:ext cx="3829250" cy="1401087"/>
          </a:xfrm>
          <a:prstGeom prst="roundRect">
            <a:avLst>
              <a:gd name="adj" fmla="val 4570"/>
            </a:avLst>
          </a:prstGeom>
          <a:solidFill>
            <a:schemeClr val="accent1">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8" name="TextBox 7"/>
          <p:cNvSpPr txBox="1"/>
          <p:nvPr/>
        </p:nvSpPr>
        <p:spPr>
          <a:xfrm>
            <a:off x="3123797" y="2559190"/>
            <a:ext cx="843501" cy="461665"/>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Part Labels &amp;</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Orientations</a:t>
            </a:r>
            <a:br>
              <a:rPr lang="en-US" sz="800" b="1" dirty="0" smtClean="0">
                <a:latin typeface="Arial" panose="020B0604020202020204" pitchFamily="34" charset="0"/>
                <a:cs typeface="Arial" panose="020B0604020202020204" pitchFamily="34" charset="0"/>
              </a:rPr>
            </a:br>
            <a:r>
              <a:rPr lang="en-US" sz="800" b="1" dirty="0" smtClean="0">
                <a:latin typeface="Arial" panose="020B0604020202020204" pitchFamily="34" charset="0"/>
                <a:cs typeface="Arial" panose="020B0604020202020204" pitchFamily="34" charset="0"/>
              </a:rPr>
              <a:t>Prediction</a:t>
            </a:r>
            <a:endParaRPr lang="en-US" sz="800" b="1" dirty="0">
              <a:latin typeface="Arial" panose="020B0604020202020204" pitchFamily="34" charset="0"/>
              <a:cs typeface="Arial" panose="020B0604020202020204" pitchFamily="34" charset="0"/>
            </a:endParaRPr>
          </a:p>
        </p:txBody>
      </p:sp>
      <p:sp>
        <p:nvSpPr>
          <p:cNvPr id="9" name="TextBox 8"/>
          <p:cNvSpPr txBox="1"/>
          <p:nvPr/>
        </p:nvSpPr>
        <p:spPr>
          <a:xfrm>
            <a:off x="6326782" y="2559190"/>
            <a:ext cx="696024" cy="461665"/>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Additional</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Candidate</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Generation</a:t>
            </a:r>
            <a:endParaRPr lang="en-US" sz="800" dirty="0">
              <a:latin typeface="Arial" panose="020B0604020202020204" pitchFamily="34" charset="0"/>
              <a:cs typeface="Arial" panose="020B0604020202020204" pitchFamily="34" charset="0"/>
            </a:endParaRPr>
          </a:p>
        </p:txBody>
      </p:sp>
      <p:sp>
        <p:nvSpPr>
          <p:cNvPr id="10" name="TextBox 9"/>
          <p:cNvSpPr txBox="1"/>
          <p:nvPr/>
        </p:nvSpPr>
        <p:spPr>
          <a:xfrm>
            <a:off x="5244929" y="2559190"/>
            <a:ext cx="756938"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Part Pose</a:t>
            </a:r>
            <a:r>
              <a:rPr lang="en-US" sz="800" dirty="0">
                <a:latin typeface="Arial" panose="020B0604020202020204" pitchFamily="34" charset="0"/>
                <a:cs typeface="Arial" panose="020B0604020202020204" pitchFamily="34" charset="0"/>
              </a:rPr>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Optimization</a:t>
            </a:r>
          </a:p>
        </p:txBody>
      </p:sp>
      <p:sp>
        <p:nvSpPr>
          <p:cNvPr id="11" name="TextBox 10"/>
          <p:cNvSpPr txBox="1"/>
          <p:nvPr/>
        </p:nvSpPr>
        <p:spPr>
          <a:xfrm>
            <a:off x="4160671" y="2559190"/>
            <a:ext cx="822661" cy="33855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Point</a:t>
            </a:r>
            <a:br>
              <a:rPr lang="en-US" sz="800" dirty="0" smtClean="0">
                <a:latin typeface="Arial" panose="020B0604020202020204" pitchFamily="34" charset="0"/>
                <a:cs typeface="Arial" panose="020B0604020202020204" pitchFamily="34" charset="0"/>
              </a:rPr>
            </a:br>
            <a:r>
              <a:rPr lang="en-US" sz="800" dirty="0" smtClean="0">
                <a:latin typeface="Arial" panose="020B0604020202020204" pitchFamily="34" charset="0"/>
                <a:cs typeface="Arial" panose="020B0604020202020204" pitchFamily="34" charset="0"/>
              </a:rPr>
              <a:t>Segmentation</a:t>
            </a:r>
            <a:endParaRPr lang="en-US" sz="800" dirty="0">
              <a:latin typeface="Arial" panose="020B0604020202020204" pitchFamily="34" charset="0"/>
              <a:cs typeface="Arial" panose="020B0604020202020204" pitchFamily="34" charset="0"/>
            </a:endParaRPr>
          </a:p>
        </p:txBody>
      </p:sp>
      <p:sp>
        <p:nvSpPr>
          <p:cNvPr id="14" name="TextBox 13"/>
          <p:cNvSpPr txBox="1"/>
          <p:nvPr/>
        </p:nvSpPr>
        <p:spPr>
          <a:xfrm>
            <a:off x="7508717" y="2559190"/>
            <a:ext cx="728084" cy="215444"/>
          </a:xfrm>
          <a:prstGeom prst="rect">
            <a:avLst/>
          </a:prstGeom>
          <a:noFill/>
        </p:spPr>
        <p:txBody>
          <a:bodyPr wrap="none" rtlCol="0">
            <a:spAutoFit/>
          </a:bodyPr>
          <a:lstStyle/>
          <a:p>
            <a:pPr algn="ctr"/>
            <a:r>
              <a:rPr lang="en-US" sz="800" dirty="0">
                <a:latin typeface="Arial" panose="020B0604020202020204" pitchFamily="34" charset="0"/>
                <a:cs typeface="Arial" panose="020B0604020202020204" pitchFamily="34" charset="0"/>
              </a:rPr>
              <a:t>Final Result</a:t>
            </a:r>
          </a:p>
        </p:txBody>
      </p:sp>
      <p:sp>
        <p:nvSpPr>
          <p:cNvPr id="15" name="TextBox 14"/>
          <p:cNvSpPr txBox="1"/>
          <p:nvPr/>
        </p:nvSpPr>
        <p:spPr>
          <a:xfrm>
            <a:off x="1085192" y="2559190"/>
            <a:ext cx="662361"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Input Data</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107567" y="2559190"/>
            <a:ext cx="723275" cy="215444"/>
          </a:xfrm>
          <a:prstGeom prst="rect">
            <a:avLst/>
          </a:prstGeom>
          <a:noFill/>
        </p:spPr>
        <p:txBody>
          <a:bodyPr wrap="none" rtlCol="0">
            <a:spAutoFit/>
          </a:bodyPr>
          <a:lstStyle/>
          <a:p>
            <a:pPr algn="ctr"/>
            <a:r>
              <a:rPr lang="en-US" sz="800" dirty="0" smtClean="0">
                <a:latin typeface="Arial" panose="020B0604020202020204" pitchFamily="34" charset="0"/>
                <a:cs typeface="Arial" panose="020B0604020202020204" pitchFamily="34" charset="0"/>
              </a:rPr>
              <a:t>Initialization</a:t>
            </a:r>
            <a:endParaRPr lang="en-US" sz="800" dirty="0">
              <a:latin typeface="Arial" panose="020B0604020202020204" pitchFamily="34" charset="0"/>
              <a:cs typeface="Arial" panose="020B0604020202020204" pitchFamily="34" charset="0"/>
            </a:endParaRPr>
          </a:p>
        </p:txBody>
      </p:sp>
      <p:cxnSp>
        <p:nvCxnSpPr>
          <p:cNvPr id="17" name="Straight Arrow Connector 16"/>
          <p:cNvCxnSpPr/>
          <p:nvPr/>
        </p:nvCxnSpPr>
        <p:spPr bwMode="auto">
          <a:xfrm>
            <a:off x="39458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4997092"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Arrow Connector 18"/>
          <p:cNvCxnSpPr/>
          <p:nvPr/>
        </p:nvCxnSpPr>
        <p:spPr bwMode="auto">
          <a:xfrm>
            <a:off x="6129427"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0" name="Straight Arrow Connector 19"/>
          <p:cNvCxnSpPr/>
          <p:nvPr/>
        </p:nvCxnSpPr>
        <p:spPr bwMode="auto">
          <a:xfrm>
            <a:off x="7099624"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1" name="Straight Arrow Connector 20"/>
          <p:cNvCxnSpPr/>
          <p:nvPr/>
        </p:nvCxnSpPr>
        <p:spPr bwMode="auto">
          <a:xfrm>
            <a:off x="2894561"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1843296" y="1830689"/>
            <a:ext cx="249213" cy="0"/>
          </a:xfrm>
          <a:prstGeom prst="straightConnector1">
            <a:avLst/>
          </a:prstGeom>
          <a:solidFill>
            <a:schemeClr val="accent1"/>
          </a:solidFill>
          <a:ln w="28575" cap="flat" cmpd="sng" algn="ctr">
            <a:solidFill>
              <a:schemeClr val="tx1"/>
            </a:solidFill>
            <a:prstDash val="solid"/>
            <a:round/>
            <a:headEnd type="none" w="med" len="med"/>
            <a:tailEnd type="triangle" w="med" len="med"/>
          </a:ln>
          <a:effectLst/>
        </p:spPr>
      </p:cxnSp>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7558" y="1150012"/>
            <a:ext cx="1768884" cy="1326663"/>
          </a:xfrm>
          <a:prstGeom prst="rect">
            <a:avLst/>
          </a:prstGeom>
        </p:spPr>
      </p:pic>
      <p:pic>
        <p:nvPicPr>
          <p:cNvPr id="24" name="Picture 2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8955" y="1150012"/>
            <a:ext cx="1768884" cy="1326663"/>
          </a:xfrm>
          <a:prstGeom prst="rect">
            <a:avLst/>
          </a:prstGeom>
        </p:spPr>
      </p:pic>
      <p:pic>
        <p:nvPicPr>
          <p:cNvPr id="25" name="Picture 2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366" y="1150012"/>
            <a:ext cx="1768884" cy="1326663"/>
          </a:xfrm>
          <a:prstGeom prst="rect">
            <a:avLst/>
          </a:prstGeom>
        </p:spPr>
      </p:pic>
      <p:pic>
        <p:nvPicPr>
          <p:cNvPr id="26" name="Picture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1751" y="1150012"/>
            <a:ext cx="1768884" cy="1326663"/>
          </a:xfrm>
          <a:prstGeom prst="rect">
            <a:avLst/>
          </a:prstGeom>
        </p:spPr>
      </p:pic>
      <p:pic>
        <p:nvPicPr>
          <p:cNvPr id="27" name="Picture 2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0353" y="1150012"/>
            <a:ext cx="1768884" cy="1326663"/>
          </a:xfrm>
          <a:prstGeom prst="rect">
            <a:avLst/>
          </a:prstGeom>
        </p:spPr>
      </p:pic>
      <p:pic>
        <p:nvPicPr>
          <p:cNvPr id="28" name="Picture 27"/>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4763" y="1150012"/>
            <a:ext cx="1768884" cy="1326663"/>
          </a:xfrm>
          <a:prstGeom prst="rect">
            <a:avLst/>
          </a:prstGeom>
        </p:spPr>
      </p:pic>
      <p:pic>
        <p:nvPicPr>
          <p:cNvPr id="29" name="Picture 2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6161" y="1150012"/>
            <a:ext cx="1768884" cy="1326663"/>
          </a:xfrm>
          <a:prstGeom prst="rect">
            <a:avLst/>
          </a:prstGeom>
        </p:spPr>
      </p:pic>
      <p:sp>
        <p:nvSpPr>
          <p:cNvPr id="36" name="Rounded Rectangle 35"/>
          <p:cNvSpPr/>
          <p:nvPr/>
        </p:nvSpPr>
        <p:spPr bwMode="auto">
          <a:xfrm>
            <a:off x="4239720" y="1118210"/>
            <a:ext cx="3134587" cy="1902644"/>
          </a:xfrm>
          <a:prstGeom prst="roundRect">
            <a:avLst>
              <a:gd name="adj" fmla="val 0"/>
            </a:avLst>
          </a:prstGeom>
          <a:solidFill>
            <a:schemeClr val="bg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sp>
        <p:nvSpPr>
          <p:cNvPr id="34" name="Rectangle 33"/>
          <p:cNvSpPr/>
          <p:nvPr/>
        </p:nvSpPr>
        <p:spPr>
          <a:xfrm>
            <a:off x="1085192" y="1230699"/>
            <a:ext cx="2071158" cy="179015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070855" y="1077657"/>
            <a:ext cx="1320110" cy="194319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bwMode="auto">
          <a:xfrm>
            <a:off x="3196925" y="1118210"/>
            <a:ext cx="3829250" cy="1401087"/>
          </a:xfrm>
          <a:prstGeom prst="roundRect">
            <a:avLst>
              <a:gd name="adj" fmla="val 4570"/>
            </a:avLst>
          </a:pr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141750" tIns="73710" rIns="141750" bIns="73710" numCol="1" rtlCol="0" anchor="ctr" anchorCtr="0" compatLnSpc="1">
            <a:prstTxWarp prst="textNoShape">
              <a:avLst/>
            </a:prstTxWarp>
          </a:bodyPr>
          <a:lstStyle/>
          <a:p>
            <a:pPr defTabSz="1440102" fontAlgn="base">
              <a:spcBef>
                <a:spcPct val="0"/>
              </a:spcBef>
              <a:spcAft>
                <a:spcPct val="0"/>
              </a:spcAft>
            </a:pPr>
            <a:endParaRPr lang="en-US" sz="3150" dirty="0">
              <a:solidFill>
                <a:schemeClr val="tx1"/>
              </a:solidFill>
              <a:latin typeface="Arial" charset="0"/>
            </a:endParaRPr>
          </a:p>
        </p:txBody>
      </p:sp>
      <p:pic>
        <p:nvPicPr>
          <p:cNvPr id="39" name="Picture 38"/>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0619" y="2818374"/>
            <a:ext cx="4986528" cy="3739896"/>
          </a:xfrm>
          <a:prstGeom prst="rect">
            <a:avLst/>
          </a:prstGeom>
        </p:spPr>
      </p:pic>
      <p:sp>
        <p:nvSpPr>
          <p:cNvPr id="60" name="TextBox 59"/>
          <p:cNvSpPr txBox="1"/>
          <p:nvPr/>
        </p:nvSpPr>
        <p:spPr>
          <a:xfrm>
            <a:off x="1679150" y="3304077"/>
            <a:ext cx="1674497" cy="1015663"/>
          </a:xfrm>
          <a:prstGeom prst="rect">
            <a:avLst/>
          </a:prstGeom>
          <a:noFill/>
        </p:spPr>
        <p:txBody>
          <a:bodyPr wrap="none" rtlCol="0" anchor="ctr">
            <a:spAutoFit/>
          </a:bodyPr>
          <a:lstStyle/>
          <a:p>
            <a:pPr lvl="0" algn="ctr" defTabSz="914400" eaLnBrk="0" fontAlgn="base" hangingPunct="0">
              <a:spcBef>
                <a:spcPct val="0"/>
              </a:spcBef>
              <a:spcAft>
                <a:spcPct val="0"/>
              </a:spcAft>
            </a:pPr>
            <a:r>
              <a:rPr lang="en-US" altLang="en-US" sz="2000" dirty="0" smtClean="0">
                <a:latin typeface="Source Sans Pro" panose="020B0503030403020204" pitchFamily="34" charset="0"/>
              </a:rPr>
              <a:t>Conditional</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Random Field</a:t>
            </a:r>
            <a:br>
              <a:rPr lang="en-US" altLang="en-US" sz="2000" dirty="0" smtClean="0">
                <a:latin typeface="Source Sans Pro" panose="020B0503030403020204" pitchFamily="34" charset="0"/>
              </a:rPr>
            </a:br>
            <a:r>
              <a:rPr lang="en-US" altLang="en-US" sz="2000" dirty="0" smtClean="0">
                <a:latin typeface="Source Sans Pro" panose="020B0503030403020204" pitchFamily="34" charset="0"/>
              </a:rPr>
              <a:t>(CRF)</a:t>
            </a:r>
            <a:endParaRPr lang="en-US" altLang="en-US" sz="2000" dirty="0">
              <a:latin typeface="Source Sans Pro" panose="020B0503030403020204" pitchFamily="34" charset="0"/>
            </a:endParaRPr>
          </a:p>
        </p:txBody>
      </p:sp>
      <p:sp>
        <p:nvSpPr>
          <p:cNvPr id="81" name="TextBox 80"/>
          <p:cNvSpPr txBox="1"/>
          <p:nvPr/>
        </p:nvSpPr>
        <p:spPr>
          <a:xfrm>
            <a:off x="5451499" y="5531877"/>
            <a:ext cx="1544012" cy="923330"/>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Part Label &amp;</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Orientation</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Predictions</a:t>
            </a:r>
            <a:endParaRPr lang="en-US" b="1" dirty="0">
              <a:latin typeface="Arial" panose="020B0604020202020204" pitchFamily="34" charset="0"/>
              <a:cs typeface="Arial" panose="020B0604020202020204" pitchFamily="34" charset="0"/>
            </a:endParaRPr>
          </a:p>
        </p:txBody>
      </p:sp>
      <p:cxnSp>
        <p:nvCxnSpPr>
          <p:cNvPr id="61" name="Straight Arrow Connector 60"/>
          <p:cNvCxnSpPr/>
          <p:nvPr/>
        </p:nvCxnSpPr>
        <p:spPr>
          <a:xfrm>
            <a:off x="6653842" y="950148"/>
            <a:ext cx="0" cy="147681"/>
          </a:xfrm>
          <a:prstGeom prst="straightConnector1">
            <a:avLst/>
          </a:prstGeom>
          <a:solidFill>
            <a:schemeClr val="accent1"/>
          </a:solidFill>
          <a:ln w="12700" cap="flat" cmpd="sng" algn="ctr">
            <a:solidFill>
              <a:schemeClr val="tx1"/>
            </a:solidFill>
            <a:prstDash val="solid"/>
            <a:round/>
            <a:headEnd type="none" w="med" len="med"/>
            <a:tailEnd type="none" w="lg" len="lg"/>
          </a:ln>
          <a:effectLst/>
        </p:spPr>
      </p:cxnSp>
      <p:cxnSp>
        <p:nvCxnSpPr>
          <p:cNvPr id="62" name="Straight Arrow Connector 61"/>
          <p:cNvCxnSpPr/>
          <p:nvPr/>
        </p:nvCxnSpPr>
        <p:spPr>
          <a:xfrm flipV="1">
            <a:off x="3537603" y="950148"/>
            <a:ext cx="0" cy="147681"/>
          </a:xfrm>
          <a:prstGeom prst="straightConnector1">
            <a:avLst/>
          </a:prstGeom>
          <a:solidFill>
            <a:schemeClr val="accent1"/>
          </a:solidFill>
          <a:ln w="12700" cap="flat" cmpd="sng" algn="ctr">
            <a:solidFill>
              <a:schemeClr val="tx1"/>
            </a:solidFill>
            <a:prstDash val="solid"/>
            <a:round/>
            <a:headEnd type="arrow" w="sm" len="sm"/>
            <a:tailEnd type="none" w="med" len="med"/>
          </a:ln>
          <a:effectLst/>
        </p:spPr>
      </p:cxnSp>
      <p:cxnSp>
        <p:nvCxnSpPr>
          <p:cNvPr id="63" name="Straight Connector 62"/>
          <p:cNvCxnSpPr/>
          <p:nvPr/>
        </p:nvCxnSpPr>
        <p:spPr>
          <a:xfrm flipH="1">
            <a:off x="3536435" y="950148"/>
            <a:ext cx="3123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427095" y="920531"/>
            <a:ext cx="3301965" cy="18288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p:cNvCxnSpPr>
            <a:stCxn id="58" idx="1"/>
          </p:cNvCxnSpPr>
          <p:nvPr/>
        </p:nvCxnSpPr>
        <p:spPr>
          <a:xfrm flipH="1" flipV="1">
            <a:off x="4537882" y="3695858"/>
            <a:ext cx="1033268" cy="538608"/>
          </a:xfrm>
          <a:prstGeom prst="straightConnector1">
            <a:avLst/>
          </a:prstGeom>
          <a:ln w="158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571150" y="3818967"/>
            <a:ext cx="2434064" cy="830997"/>
          </a:xfrm>
          <a:prstGeom prst="rect">
            <a:avLst/>
          </a:prstGeom>
          <a:noFill/>
        </p:spPr>
        <p:txBody>
          <a:bodyPr wrap="none" rtlCol="0">
            <a:spAutoFit/>
          </a:bodyPr>
          <a:lstStyle/>
          <a:p>
            <a:r>
              <a:rPr lang="en-US" sz="1600" i="1" dirty="0" smtClean="0">
                <a:latin typeface="Arial" panose="020B0604020202020204" pitchFamily="34" charset="0"/>
                <a:cs typeface="Arial" panose="020B0604020202020204" pitchFamily="34" charset="0"/>
              </a:rPr>
              <a:t>The orientation is</a:t>
            </a:r>
            <a:br>
              <a:rPr lang="en-US" sz="1600" i="1" dirty="0" smtClean="0">
                <a:latin typeface="Arial" panose="020B0604020202020204" pitchFamily="34" charset="0"/>
                <a:cs typeface="Arial" panose="020B0604020202020204" pitchFamily="34" charset="0"/>
              </a:rPr>
            </a:br>
            <a:r>
              <a:rPr lang="en-US" sz="1600" i="1" dirty="0" smtClean="0">
                <a:latin typeface="Arial" panose="020B0604020202020204" pitchFamily="34" charset="0"/>
                <a:cs typeface="Arial" panose="020B0604020202020204" pitchFamily="34" charset="0"/>
              </a:rPr>
              <a:t>further refined in</a:t>
            </a:r>
          </a:p>
          <a:p>
            <a:r>
              <a:rPr lang="en-US" sz="1600" b="1" i="1" dirty="0" smtClean="0">
                <a:latin typeface="Arial" panose="020B0604020202020204" pitchFamily="34" charset="0"/>
                <a:cs typeface="Arial" panose="020B0604020202020204" pitchFamily="34" charset="0"/>
              </a:rPr>
              <a:t>Continuous </a:t>
            </a:r>
            <a:r>
              <a:rPr lang="en-US" sz="1600" i="1" dirty="0" smtClean="0">
                <a:latin typeface="Arial" panose="020B0604020202020204" pitchFamily="34" charset="0"/>
                <a:cs typeface="Arial" panose="020B0604020202020204" pitchFamily="34" charset="0"/>
              </a:rPr>
              <a:t>space later.</a:t>
            </a:r>
            <a:endParaRPr lang="en-US" sz="1600" i="1" dirty="0">
              <a:latin typeface="Arial" panose="020B0604020202020204" pitchFamily="34" charset="0"/>
              <a:cs typeface="Arial" panose="020B0604020202020204" pitchFamily="34" charset="0"/>
            </a:endParaRPr>
          </a:p>
        </p:txBody>
      </p:sp>
      <p:grpSp>
        <p:nvGrpSpPr>
          <p:cNvPr id="59" name="Group 58"/>
          <p:cNvGrpSpPr/>
          <p:nvPr/>
        </p:nvGrpSpPr>
        <p:grpSpPr>
          <a:xfrm>
            <a:off x="756258" y="5359418"/>
            <a:ext cx="3008095" cy="606810"/>
            <a:chOff x="6002443" y="4684524"/>
            <a:chExt cx="3534325" cy="712964"/>
          </a:xfrm>
        </p:grpSpPr>
        <p:pic>
          <p:nvPicPr>
            <p:cNvPr id="65" name="Picture 2" descr="http://upload.wikimedia.org/wikipedia/commons/thumb/a/a5/Hexahedron.svg/280px-Hexahedron.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07127">
              <a:off x="6037181" y="4711602"/>
              <a:ext cx="627530" cy="697006"/>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p:cNvCxnSpPr/>
            <p:nvPr/>
          </p:nvCxnSpPr>
          <p:spPr bwMode="auto">
            <a:xfrm flipV="1">
              <a:off x="6314381" y="4924486"/>
              <a:ext cx="316626" cy="123339"/>
            </a:xfrm>
            <a:prstGeom prst="straightConnector1">
              <a:avLst/>
            </a:prstGeom>
            <a:solidFill>
              <a:schemeClr val="accent1"/>
            </a:solidFill>
            <a:ln w="19050" cap="rnd" cmpd="sng" algn="ctr">
              <a:solidFill>
                <a:schemeClr val="tx2"/>
              </a:solidFill>
              <a:prstDash val="solid"/>
              <a:round/>
              <a:headEnd type="none" w="med" len="med"/>
              <a:tailEnd type="arrow" w="sm" len="sm"/>
            </a:ln>
            <a:effectLst/>
          </p:spPr>
        </p:cxnSp>
        <p:cxnSp>
          <p:nvCxnSpPr>
            <p:cNvPr id="79" name="Straight Arrow Connector 78"/>
            <p:cNvCxnSpPr/>
            <p:nvPr/>
          </p:nvCxnSpPr>
          <p:spPr bwMode="auto">
            <a:xfrm>
              <a:off x="6314381" y="5047825"/>
              <a:ext cx="288096" cy="68369"/>
            </a:xfrm>
            <a:prstGeom prst="straightConnector1">
              <a:avLst/>
            </a:prstGeom>
            <a:solidFill>
              <a:schemeClr val="accent1"/>
            </a:solidFill>
            <a:ln w="19050" cap="rnd" cmpd="sng" algn="ctr">
              <a:solidFill>
                <a:schemeClr val="bg2">
                  <a:lumMod val="25000"/>
                </a:schemeClr>
              </a:solidFill>
              <a:prstDash val="solid"/>
              <a:round/>
              <a:headEnd type="none" w="med" len="med"/>
              <a:tailEnd type="arrow" w="sm" len="sm"/>
            </a:ln>
            <a:effectLst/>
          </p:spPr>
        </p:cxnSp>
        <p:cxnSp>
          <p:nvCxnSpPr>
            <p:cNvPr id="80" name="Straight Arrow Connector 79"/>
            <p:cNvCxnSpPr/>
            <p:nvPr/>
          </p:nvCxnSpPr>
          <p:spPr bwMode="auto">
            <a:xfrm flipV="1">
              <a:off x="6314381" y="4684524"/>
              <a:ext cx="0" cy="363301"/>
            </a:xfrm>
            <a:prstGeom prst="straightConnector1">
              <a:avLst/>
            </a:prstGeom>
            <a:solidFill>
              <a:schemeClr val="accent1"/>
            </a:solidFill>
            <a:ln w="19050" cap="rnd" cmpd="sng" algn="ctr">
              <a:solidFill>
                <a:srgbClr val="C00000"/>
              </a:solidFill>
              <a:prstDash val="solid"/>
              <a:round/>
              <a:headEnd type="none" w="med" len="med"/>
              <a:tailEnd type="arrow" w="sm" len="sm"/>
            </a:ln>
            <a:effectLst/>
          </p:spPr>
        </p:cxnSp>
        <p:pic>
          <p:nvPicPr>
            <p:cNvPr id="82" name="Picture 2" descr="http://upload.wikimedia.org/wikipedia/commons/thumb/a/a5/Hexahedron.svg/280px-Hexahedron.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07127">
              <a:off x="6832920" y="4711602"/>
              <a:ext cx="627530" cy="697006"/>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Arrow Connector 82"/>
            <p:cNvCxnSpPr/>
            <p:nvPr/>
          </p:nvCxnSpPr>
          <p:spPr bwMode="auto">
            <a:xfrm flipV="1">
              <a:off x="7110119" y="4924487"/>
              <a:ext cx="316626" cy="123339"/>
            </a:xfrm>
            <a:prstGeom prst="straightConnector1">
              <a:avLst/>
            </a:prstGeom>
            <a:solidFill>
              <a:schemeClr val="accent1"/>
            </a:solidFill>
            <a:ln w="19050" cap="rnd" cmpd="sng" algn="ctr">
              <a:solidFill>
                <a:schemeClr val="tx2"/>
              </a:solidFill>
              <a:prstDash val="solid"/>
              <a:round/>
              <a:headEnd type="none" w="med" len="med"/>
              <a:tailEnd type="arrow" w="sm" len="sm"/>
            </a:ln>
            <a:effectLst/>
          </p:spPr>
        </p:cxnSp>
        <p:cxnSp>
          <p:nvCxnSpPr>
            <p:cNvPr id="84" name="Straight Arrow Connector 83"/>
            <p:cNvCxnSpPr/>
            <p:nvPr/>
          </p:nvCxnSpPr>
          <p:spPr bwMode="auto">
            <a:xfrm flipH="1" flipV="1">
              <a:off x="6866624" y="4986155"/>
              <a:ext cx="243496" cy="61670"/>
            </a:xfrm>
            <a:prstGeom prst="straightConnector1">
              <a:avLst/>
            </a:prstGeom>
            <a:solidFill>
              <a:schemeClr val="accent1"/>
            </a:solidFill>
            <a:ln w="19050" cap="rnd" cmpd="sng" algn="ctr">
              <a:solidFill>
                <a:schemeClr val="bg2">
                  <a:lumMod val="25000"/>
                </a:schemeClr>
              </a:solidFill>
              <a:prstDash val="solid"/>
              <a:round/>
              <a:headEnd type="none" w="med" len="med"/>
              <a:tailEnd type="arrow" w="sm" len="sm"/>
            </a:ln>
            <a:effectLst/>
          </p:spPr>
        </p:cxnSp>
        <p:cxnSp>
          <p:nvCxnSpPr>
            <p:cNvPr id="86" name="Straight Arrow Connector 85"/>
            <p:cNvCxnSpPr/>
            <p:nvPr/>
          </p:nvCxnSpPr>
          <p:spPr bwMode="auto">
            <a:xfrm>
              <a:off x="7110119" y="5047826"/>
              <a:ext cx="0" cy="349662"/>
            </a:xfrm>
            <a:prstGeom prst="straightConnector1">
              <a:avLst/>
            </a:prstGeom>
            <a:solidFill>
              <a:schemeClr val="accent1"/>
            </a:solidFill>
            <a:ln w="19050" cap="rnd" cmpd="sng" algn="ctr">
              <a:solidFill>
                <a:srgbClr val="C00000"/>
              </a:solidFill>
              <a:prstDash val="solid"/>
              <a:round/>
              <a:headEnd type="none" w="med" len="med"/>
              <a:tailEnd type="arrow" w="sm" len="sm"/>
            </a:ln>
            <a:effectLst/>
          </p:spPr>
        </p:cxnSp>
        <p:pic>
          <p:nvPicPr>
            <p:cNvPr id="87" name="Picture 2" descr="http://upload.wikimedia.org/wikipedia/commons/thumb/a/a5/Hexahedron.svg/280px-Hexahedron.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07127">
              <a:off x="7628658" y="4711602"/>
              <a:ext cx="627530" cy="69700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Arrow Connector 87"/>
            <p:cNvCxnSpPr/>
            <p:nvPr/>
          </p:nvCxnSpPr>
          <p:spPr bwMode="auto">
            <a:xfrm flipH="1">
              <a:off x="7619689" y="5047825"/>
              <a:ext cx="286169" cy="141414"/>
            </a:xfrm>
            <a:prstGeom prst="straightConnector1">
              <a:avLst/>
            </a:prstGeom>
            <a:solidFill>
              <a:schemeClr val="accent1"/>
            </a:solidFill>
            <a:ln w="19050" cap="rnd" cmpd="sng" algn="ctr">
              <a:solidFill>
                <a:srgbClr val="C00000"/>
              </a:solidFill>
              <a:prstDash val="solid"/>
              <a:round/>
              <a:headEnd type="none" w="med" len="med"/>
              <a:tailEnd type="arrow" w="sm" len="sm"/>
            </a:ln>
            <a:effectLst/>
          </p:spPr>
        </p:cxnSp>
        <p:cxnSp>
          <p:nvCxnSpPr>
            <p:cNvPr id="89" name="Straight Arrow Connector 88"/>
            <p:cNvCxnSpPr/>
            <p:nvPr/>
          </p:nvCxnSpPr>
          <p:spPr bwMode="auto">
            <a:xfrm>
              <a:off x="7905858" y="5047825"/>
              <a:ext cx="288096" cy="68369"/>
            </a:xfrm>
            <a:prstGeom prst="straightConnector1">
              <a:avLst/>
            </a:prstGeom>
            <a:solidFill>
              <a:schemeClr val="accent1"/>
            </a:solidFill>
            <a:ln w="19050" cap="rnd" cmpd="sng" algn="ctr">
              <a:solidFill>
                <a:schemeClr val="tx2"/>
              </a:solidFill>
              <a:prstDash val="solid"/>
              <a:round/>
              <a:headEnd type="none" w="med" len="med"/>
              <a:tailEnd type="arrow" w="sm" len="sm"/>
            </a:ln>
            <a:effectLst/>
          </p:spPr>
        </p:cxnSp>
        <p:cxnSp>
          <p:nvCxnSpPr>
            <p:cNvPr id="91" name="Straight Arrow Connector 90"/>
            <p:cNvCxnSpPr/>
            <p:nvPr/>
          </p:nvCxnSpPr>
          <p:spPr bwMode="auto">
            <a:xfrm>
              <a:off x="7905858" y="5047826"/>
              <a:ext cx="0" cy="349662"/>
            </a:xfrm>
            <a:prstGeom prst="straightConnector1">
              <a:avLst/>
            </a:prstGeom>
            <a:solidFill>
              <a:schemeClr val="accent1"/>
            </a:solidFill>
            <a:ln w="19050" cap="rnd" cmpd="sng" algn="ctr">
              <a:solidFill>
                <a:schemeClr val="bg2">
                  <a:lumMod val="25000"/>
                </a:schemeClr>
              </a:solidFill>
              <a:prstDash val="solid"/>
              <a:round/>
              <a:headEnd type="none" w="med" len="med"/>
              <a:tailEnd type="arrow" w="sm" len="sm"/>
            </a:ln>
            <a:effectLst/>
          </p:spPr>
        </p:cxnSp>
        <p:pic>
          <p:nvPicPr>
            <p:cNvPr id="92" name="Picture 2" descr="http://upload.wikimedia.org/wikipedia/commons/thumb/a/a5/Hexahedron.svg/280px-Hexahedron.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207127">
              <a:off x="8424396" y="4711602"/>
              <a:ext cx="627530" cy="697006"/>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Straight Arrow Connector 92"/>
            <p:cNvCxnSpPr/>
            <p:nvPr/>
          </p:nvCxnSpPr>
          <p:spPr bwMode="auto">
            <a:xfrm flipV="1">
              <a:off x="8701596" y="4924487"/>
              <a:ext cx="316626" cy="123339"/>
            </a:xfrm>
            <a:prstGeom prst="straightConnector1">
              <a:avLst/>
            </a:prstGeom>
            <a:solidFill>
              <a:schemeClr val="accent1"/>
            </a:solidFill>
            <a:ln w="19050" cap="rnd" cmpd="sng" algn="ctr">
              <a:solidFill>
                <a:schemeClr val="bg2">
                  <a:lumMod val="25000"/>
                </a:schemeClr>
              </a:solidFill>
              <a:prstDash val="solid"/>
              <a:round/>
              <a:headEnd type="none" w="med" len="med"/>
              <a:tailEnd type="arrow" w="sm" len="sm"/>
            </a:ln>
            <a:effectLst/>
          </p:spPr>
        </p:cxnSp>
        <p:cxnSp>
          <p:nvCxnSpPr>
            <p:cNvPr id="94" name="Straight Arrow Connector 93"/>
            <p:cNvCxnSpPr/>
            <p:nvPr/>
          </p:nvCxnSpPr>
          <p:spPr bwMode="auto">
            <a:xfrm flipH="1" flipV="1">
              <a:off x="8455027" y="4986155"/>
              <a:ext cx="246569" cy="61670"/>
            </a:xfrm>
            <a:prstGeom prst="straightConnector1">
              <a:avLst/>
            </a:prstGeom>
            <a:solidFill>
              <a:schemeClr val="accent1"/>
            </a:solidFill>
            <a:ln w="19050" cap="rnd" cmpd="sng" algn="ctr">
              <a:solidFill>
                <a:schemeClr val="tx2"/>
              </a:solidFill>
              <a:prstDash val="solid"/>
              <a:round/>
              <a:headEnd type="none" w="med" len="med"/>
              <a:tailEnd type="arrow" w="sm" len="sm"/>
            </a:ln>
            <a:effectLst/>
          </p:spPr>
        </p:cxnSp>
        <p:cxnSp>
          <p:nvCxnSpPr>
            <p:cNvPr id="95" name="Straight Arrow Connector 94"/>
            <p:cNvCxnSpPr/>
            <p:nvPr/>
          </p:nvCxnSpPr>
          <p:spPr bwMode="auto">
            <a:xfrm flipV="1">
              <a:off x="8701596" y="4684524"/>
              <a:ext cx="0" cy="363301"/>
            </a:xfrm>
            <a:prstGeom prst="straightConnector1">
              <a:avLst/>
            </a:prstGeom>
            <a:solidFill>
              <a:schemeClr val="accent1"/>
            </a:solidFill>
            <a:ln w="19050" cap="rnd" cmpd="sng" algn="ctr">
              <a:solidFill>
                <a:srgbClr val="C00000"/>
              </a:solidFill>
              <a:prstDash val="solid"/>
              <a:round/>
              <a:headEnd type="none" w="med" len="med"/>
              <a:tailEnd type="arrow" w="sm" len="sm"/>
            </a:ln>
            <a:effectLst/>
          </p:spPr>
        </p:cxnSp>
        <p:sp>
          <p:nvSpPr>
            <p:cNvPr id="96" name="TextBox 95"/>
            <p:cNvSpPr txBox="1"/>
            <p:nvPr/>
          </p:nvSpPr>
          <p:spPr>
            <a:xfrm>
              <a:off x="8997913" y="4783072"/>
              <a:ext cx="538855" cy="440882"/>
            </a:xfrm>
            <a:prstGeom prst="rect">
              <a:avLst/>
            </a:prstGeom>
            <a:no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97" name="TextBox 96"/>
              <p:cNvSpPr txBox="1"/>
              <p:nvPr/>
            </p:nvSpPr>
            <p:spPr>
              <a:xfrm>
                <a:off x="360609" y="4667343"/>
                <a:ext cx="3520323" cy="646331"/>
              </a:xfrm>
              <a:prstGeom prst="rect">
                <a:avLst/>
              </a:prstGeom>
              <a:noFill/>
            </p:spPr>
            <p:txBody>
              <a:bodyPr wrap="none" rtlCol="0">
                <a:spAutoFit/>
              </a:bodyPr>
              <a:lstStyle/>
              <a:p>
                <a:r>
                  <a:rPr lang="en-US" dirty="0">
                    <a:latin typeface="Source Sans Pro" panose="020B0503030403020204" pitchFamily="34" charset="0"/>
                    <a:ea typeface="Source Code Pro" panose="020B0509030403020204" pitchFamily="49" charset="0"/>
                  </a:rPr>
                  <a:t>C</a:t>
                </a:r>
                <a:r>
                  <a:rPr lang="en-US" b="0" dirty="0" smtClean="0">
                    <a:latin typeface="Source Sans Pro" panose="020B0503030403020204" pitchFamily="34" charset="0"/>
                    <a:ea typeface="Source Code Pro" panose="020B0509030403020204" pitchFamily="49" charset="0"/>
                  </a:rPr>
                  <a:t>RF Labels =</a:t>
                </a:r>
                <a:r>
                  <a:rPr lang="en-US" b="0" i="1" dirty="0" smtClean="0">
                    <a:latin typeface="Source Sans Pro" panose="020B0503030403020204" pitchFamily="34" charset="0"/>
                    <a:ea typeface="Source Code Pro" panose="020B0509030403020204" pitchFamily="49" charset="0"/>
                  </a:rPr>
                  <a:t/>
                </a:r>
                <a:br>
                  <a:rPr lang="en-US" b="0" i="1" dirty="0" smtClean="0">
                    <a:latin typeface="Source Sans Pro" panose="020B0503030403020204" pitchFamily="34" charset="0"/>
                    <a:ea typeface="Source Code Pro" panose="020B0509030403020204" pitchFamily="49" charset="0"/>
                  </a:rPr>
                </a:br>
                <a14:m>
                  <m:oMath xmlns:m="http://schemas.openxmlformats.org/officeDocument/2006/math">
                    <m:r>
                      <a:rPr lang="en-US" b="0" i="1" smtClean="0">
                        <a:latin typeface="Cambria Math" panose="02040503050406030204" pitchFamily="18" charset="0"/>
                      </a:rPr>
                      <m:t>{</m:t>
                    </m:r>
                  </m:oMath>
                </a14:m>
                <a:r>
                  <a:rPr lang="en-US" dirty="0" smtClean="0">
                    <a:latin typeface="Source Sans Pro" panose="020B0503030403020204" pitchFamily="34" charset="0"/>
                    <a:ea typeface="Source Code Pro" panose="020B0509030403020204" pitchFamily="49" charset="0"/>
                    <a:cs typeface="Arial" panose="020B0604020202020204" pitchFamily="34" charset="0"/>
                  </a:rPr>
                  <a:t>Part Labels</a:t>
                </a:r>
                <a:r>
                  <a:rPr lang="en-US" b="1" dirty="0" smtClean="0">
                    <a:latin typeface="Source Sans Pro" panose="020B0503030403020204" pitchFamily="34" charset="0"/>
                    <a:ea typeface="Source Code Pro" panose="020B0509030403020204" pitchFamily="49" charset="0"/>
                    <a:cs typeface="Arial" panose="020B0604020202020204" pitchFamily="34" charset="0"/>
                  </a:rPr>
                  <a:t> </a:t>
                </a:r>
                <a14:m>
                  <m:oMath xmlns:m="http://schemas.openxmlformats.org/officeDocument/2006/math">
                    <m:r>
                      <a:rPr lang="en-US" b="1" i="1" smtClean="0">
                        <a:latin typeface="Cambria Math" panose="02040503050406030204" pitchFamily="18" charset="0"/>
                        <a:ea typeface="Cambria Math" panose="02040503050406030204" pitchFamily="18" charset="0"/>
                        <a:cs typeface="Arial" panose="020B0604020202020204" pitchFamily="34" charset="0"/>
                      </a:rPr>
                      <m:t>×</m:t>
                    </m:r>
                  </m:oMath>
                </a14:m>
                <a:r>
                  <a:rPr lang="en-US" b="1" dirty="0" smtClean="0">
                    <a:latin typeface="Source Sans Pro" panose="020B0503030403020204" pitchFamily="34" charset="0"/>
                    <a:ea typeface="Source Code Pro" panose="020B0509030403020204" pitchFamily="49" charset="0"/>
                    <a:cs typeface="Arial" panose="020B0604020202020204" pitchFamily="34" charset="0"/>
                  </a:rPr>
                  <a:t> </a:t>
                </a:r>
                <a:r>
                  <a:rPr lang="en-US" b="1" u="sng" dirty="0" smtClean="0">
                    <a:latin typeface="Source Sans Pro" panose="020B0503030403020204" pitchFamily="34" charset="0"/>
                    <a:ea typeface="Source Code Pro" panose="020B0509030403020204" pitchFamily="49" charset="0"/>
                    <a:cs typeface="Arial" panose="020B0604020202020204" pitchFamily="34" charset="0"/>
                  </a:rPr>
                  <a:t>XYZ Permutations</a:t>
                </a:r>
                <a14:m>
                  <m:oMath xmlns:m="http://schemas.openxmlformats.org/officeDocument/2006/math">
                    <m:r>
                      <a:rPr lang="en-US" b="0" i="1" smtClean="0">
                        <a:latin typeface="Cambria Math" panose="02040503050406030204" pitchFamily="18" charset="0"/>
                        <a:cs typeface="Arial" panose="020B0604020202020204" pitchFamily="34" charset="0"/>
                      </a:rPr>
                      <m:t>}</m:t>
                    </m:r>
                  </m:oMath>
                </a14:m>
                <a:endParaRPr lang="en-US" dirty="0">
                  <a:latin typeface="Source Sans Pro" panose="020B0503030403020204" pitchFamily="34" charset="0"/>
                  <a:ea typeface="Source Code Pro" panose="020B0509030403020204" pitchFamily="49" charset="0"/>
                  <a:cs typeface="Arial" panose="020B0604020202020204" pitchFamily="34" charset="0"/>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360609" y="4667343"/>
                <a:ext cx="3520323" cy="646331"/>
              </a:xfrm>
              <a:prstGeom prst="rect">
                <a:avLst/>
              </a:prstGeom>
              <a:blipFill rotWithShape="0">
                <a:blip r:embed="rId12"/>
                <a:stretch>
                  <a:fillRect l="-1384" t="-5660" r="-346" b="-1415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111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a:t>
            </a:r>
            <a:endParaRPr lang="en-US" dirty="0"/>
          </a:p>
        </p:txBody>
      </p:sp>
      <p:sp>
        <p:nvSpPr>
          <p:cNvPr id="3" name="Content Placeholder 2"/>
          <p:cNvSpPr>
            <a:spLocks noGrp="1"/>
          </p:cNvSpPr>
          <p:nvPr>
            <p:ph sz="quarter" idx="10"/>
          </p:nvPr>
        </p:nvSpPr>
        <p:spPr/>
        <p:txBody>
          <a:bodyPr/>
          <a:lstStyle/>
          <a:p>
            <a:r>
              <a:rPr lang="en-US" dirty="0" smtClean="0"/>
              <a:t>Missing parts are added only when they are located in invisible areas.</a:t>
            </a:r>
          </a:p>
          <a:p>
            <a:endParaRPr lang="en-US" dirty="0" smtClean="0"/>
          </a:p>
          <a:p>
            <a:endParaRPr lang="en-US" dirty="0"/>
          </a:p>
        </p:txBody>
      </p:sp>
      <p:grpSp>
        <p:nvGrpSpPr>
          <p:cNvPr id="4" name="Group 3"/>
          <p:cNvGrpSpPr/>
          <p:nvPr/>
        </p:nvGrpSpPr>
        <p:grpSpPr>
          <a:xfrm>
            <a:off x="1819997" y="2977974"/>
            <a:ext cx="5504007" cy="2839148"/>
            <a:chOff x="1330841" y="4227641"/>
            <a:chExt cx="1744279" cy="89909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462" r="22373"/>
            <a:stretch/>
          </p:blipFill>
          <p:spPr>
            <a:xfrm>
              <a:off x="1387759" y="4227641"/>
              <a:ext cx="661308" cy="899090"/>
            </a:xfrm>
            <a:prstGeom prst="rect">
              <a:avLst/>
            </a:prstGeom>
          </p:spPr>
        </p:pic>
        <p:cxnSp>
          <p:nvCxnSpPr>
            <p:cNvPr id="6" name="Straight Arrow Connector 5"/>
            <p:cNvCxnSpPr/>
            <p:nvPr/>
          </p:nvCxnSpPr>
          <p:spPr>
            <a:xfrm>
              <a:off x="1420924" y="4339540"/>
              <a:ext cx="134627" cy="84142"/>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988" r="8001"/>
            <a:stretch/>
          </p:blipFill>
          <p:spPr>
            <a:xfrm>
              <a:off x="2062171" y="4227641"/>
              <a:ext cx="965390" cy="822673"/>
            </a:xfrm>
            <a:prstGeom prst="rect">
              <a:avLst/>
            </a:prstGeom>
          </p:spPr>
        </p:pic>
        <p:cxnSp>
          <p:nvCxnSpPr>
            <p:cNvPr id="8" name="Straight Arrow Connector 7"/>
            <p:cNvCxnSpPr/>
            <p:nvPr/>
          </p:nvCxnSpPr>
          <p:spPr>
            <a:xfrm flipH="1">
              <a:off x="2851098" y="4401485"/>
              <a:ext cx="133691" cy="48615"/>
            </a:xfrm>
            <a:prstGeom prst="straightConnector1">
              <a:avLst/>
            </a:prstGeom>
            <a:ln w="952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 name="Picture 4" descr="http://keithenockson.com/wp-content/uploads/2014/06/1613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2413">
              <a:off x="1330841" y="4272629"/>
              <a:ext cx="83869" cy="8386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ttp://keithenockson.com/wp-content/uploads/2014/06/1613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554231">
              <a:off x="2991251" y="4339926"/>
              <a:ext cx="83869" cy="8386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7085833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Symmetry Estimation</a:t>
            </a:r>
            <a:endParaRPr lang="en-US" dirty="0"/>
          </a:p>
        </p:txBody>
      </p:sp>
      <p:sp>
        <p:nvSpPr>
          <p:cNvPr id="4" name="Content Placeholder 3"/>
          <p:cNvSpPr>
            <a:spLocks noGrp="1"/>
          </p:cNvSpPr>
          <p:nvPr>
            <p:ph sz="quarter" idx="10"/>
          </p:nvPr>
        </p:nvSpPr>
        <p:spPr/>
        <p:txBody>
          <a:bodyPr/>
          <a:lstStyle/>
          <a:p>
            <a:r>
              <a:rPr lang="en-US" dirty="0" smtClean="0"/>
              <a:t>Our </a:t>
            </a:r>
            <a:r>
              <a:rPr lang="en-US" dirty="0"/>
              <a:t>method (green bars) does not have </a:t>
            </a:r>
            <a:r>
              <a:rPr lang="en-US" dirty="0" smtClean="0"/>
              <a:t>large-scale errors, but suffers </a:t>
            </a:r>
            <a:r>
              <a:rPr lang="en-US" dirty="0"/>
              <a:t>from smaller-scale </a:t>
            </a:r>
            <a:r>
              <a:rPr lang="en-US" dirty="0" smtClean="0"/>
              <a:t>errors.</a:t>
            </a:r>
            <a:endParaRPr lang="en-US" dirty="0"/>
          </a:p>
        </p:txBody>
      </p:sp>
      <p:grpSp>
        <p:nvGrpSpPr>
          <p:cNvPr id="2" name="Group 1"/>
          <p:cNvGrpSpPr/>
          <p:nvPr/>
        </p:nvGrpSpPr>
        <p:grpSpPr>
          <a:xfrm>
            <a:off x="800839" y="2508408"/>
            <a:ext cx="7542323" cy="3027405"/>
            <a:chOff x="49309" y="0"/>
            <a:chExt cx="5755111" cy="231003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9" y="0"/>
              <a:ext cx="2795956" cy="23100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4087" y="0"/>
              <a:ext cx="2850333" cy="23035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555" y="767844"/>
              <a:ext cx="1252817" cy="998006"/>
            </a:xfrm>
            <a:prstGeom prst="rect">
              <a:avLst/>
            </a:prstGeom>
          </p:spPr>
        </p:pic>
        <p:cxnSp>
          <p:nvCxnSpPr>
            <p:cNvPr id="8" name="Straight Arrow Connector 7"/>
            <p:cNvCxnSpPr/>
            <p:nvPr/>
          </p:nvCxnSpPr>
          <p:spPr>
            <a:xfrm flipV="1">
              <a:off x="383396" y="1746567"/>
              <a:ext cx="871326" cy="260188"/>
            </a:xfrm>
            <a:prstGeom prst="straightConnector1">
              <a:avLst/>
            </a:prstGeom>
            <a:ln w="6350">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289479" y="1756330"/>
              <a:ext cx="871326" cy="260188"/>
            </a:xfrm>
            <a:prstGeom prst="straightConnector1">
              <a:avLst/>
            </a:prstGeom>
            <a:ln w="6350">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9878" y="786944"/>
              <a:ext cx="1229377" cy="959806"/>
            </a:xfrm>
            <a:prstGeom prst="rect">
              <a:avLst/>
            </a:prstGeom>
          </p:spPr>
        </p:pic>
        <p:sp>
          <p:nvSpPr>
            <p:cNvPr id="11" name="TextBox 10"/>
            <p:cNvSpPr txBox="1"/>
            <p:nvPr/>
          </p:nvSpPr>
          <p:spPr>
            <a:xfrm>
              <a:off x="4095519" y="1641423"/>
              <a:ext cx="1223412" cy="276999"/>
            </a:xfrm>
            <a:prstGeom prst="rect">
              <a:avLst/>
            </a:prstGeom>
            <a:noFill/>
          </p:spPr>
          <p:txBody>
            <a:bodyPr wrap="none" rtlCol="0">
              <a:spAutoFit/>
            </a:bodyPr>
            <a:lstStyle/>
            <a:p>
              <a:r>
                <a:rPr lang="en-US" sz="1200" dirty="0" smtClean="0"/>
                <a:t>Fine-scale errors</a:t>
              </a:r>
              <a:endParaRPr lang="en-US" sz="1200" dirty="0"/>
            </a:p>
          </p:txBody>
        </p:sp>
        <p:sp>
          <p:nvSpPr>
            <p:cNvPr id="12" name="TextBox 11"/>
            <p:cNvSpPr txBox="1"/>
            <p:nvPr/>
          </p:nvSpPr>
          <p:spPr>
            <a:xfrm>
              <a:off x="1196227" y="1641423"/>
              <a:ext cx="1223412" cy="276999"/>
            </a:xfrm>
            <a:prstGeom prst="rect">
              <a:avLst/>
            </a:prstGeom>
            <a:noFill/>
          </p:spPr>
          <p:txBody>
            <a:bodyPr wrap="none" rtlCol="0">
              <a:spAutoFit/>
            </a:bodyPr>
            <a:lstStyle/>
            <a:p>
              <a:r>
                <a:rPr lang="en-US" sz="1200" dirty="0" smtClean="0"/>
                <a:t>Fine-scale errors</a:t>
              </a:r>
              <a:endParaRPr lang="en-US" sz="1200" dirty="0"/>
            </a:p>
          </p:txBody>
        </p:sp>
      </p:grpSp>
      <p:sp>
        <p:nvSpPr>
          <p:cNvPr id="13" name="TextBox 12"/>
          <p:cNvSpPr txBox="1"/>
          <p:nvPr/>
        </p:nvSpPr>
        <p:spPr>
          <a:xfrm>
            <a:off x="3041503" y="5534086"/>
            <a:ext cx="3060996" cy="707886"/>
          </a:xfrm>
          <a:prstGeom prst="rect">
            <a:avLst/>
          </a:prstGeom>
          <a:noFill/>
        </p:spPr>
        <p:txBody>
          <a:bodyPr wrap="square" rtlCol="0">
            <a:spAutoFit/>
          </a:bodyPr>
          <a:lstStyle/>
          <a:p>
            <a:pPr algn="ctr"/>
            <a:r>
              <a:rPr lang="en-US" sz="2000" dirty="0" smtClean="0">
                <a:latin typeface="Source Sans Pro" panose="020B0503030403020204" pitchFamily="34" charset="0"/>
                <a:cs typeface="Arial" panose="020B0604020202020204" pitchFamily="34" charset="0"/>
              </a:rPr>
              <a:t>Symmetry detection error for airplane Dataset</a:t>
            </a:r>
            <a:endParaRPr lang="en-US" sz="2000" dirty="0">
              <a:latin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44807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3" name="Content Placeholder 2"/>
          <p:cNvSpPr>
            <a:spLocks noGrp="1"/>
          </p:cNvSpPr>
          <p:nvPr>
            <p:ph sz="quarter" idx="10"/>
          </p:nvPr>
        </p:nvSpPr>
        <p:spPr/>
        <p:txBody>
          <a:bodyPr>
            <a:normAutofit/>
          </a:bodyPr>
          <a:lstStyle/>
          <a:p>
            <a:pPr>
              <a:lnSpc>
                <a:spcPct val="130000"/>
              </a:lnSpc>
            </a:pPr>
            <a:r>
              <a:rPr lang="en-US" sz="3200" dirty="0"/>
              <a:t>Training </a:t>
            </a:r>
            <a:r>
              <a:rPr lang="en-US" sz="3200" dirty="0" smtClean="0"/>
              <a:t>step</a:t>
            </a:r>
          </a:p>
          <a:p>
            <a:pPr lvl="1">
              <a:lnSpc>
                <a:spcPct val="130000"/>
              </a:lnSpc>
            </a:pPr>
            <a:r>
              <a:rPr lang="en-US" sz="2800" dirty="0" smtClean="0"/>
              <a:t>Computing </a:t>
            </a:r>
            <a:r>
              <a:rPr lang="en-US" sz="2800" dirty="0"/>
              <a:t>local geometric features: 3min </a:t>
            </a:r>
            <a:r>
              <a:rPr lang="en-US" sz="2800" dirty="0" smtClean="0"/>
              <a:t>/ shape</a:t>
            </a:r>
          </a:p>
          <a:p>
            <a:pPr lvl="1">
              <a:lnSpc>
                <a:spcPct val="130000"/>
              </a:lnSpc>
            </a:pPr>
            <a:r>
              <a:rPr lang="en-US" sz="2800" dirty="0" smtClean="0"/>
              <a:t>Building </a:t>
            </a:r>
            <a:r>
              <a:rPr lang="en-US" sz="2800" dirty="0"/>
              <a:t>a classifier: 3min</a:t>
            </a:r>
          </a:p>
          <a:p>
            <a:pPr>
              <a:lnSpc>
                <a:spcPct val="130000"/>
              </a:lnSpc>
            </a:pPr>
            <a:r>
              <a:rPr lang="en-US" sz="3200" dirty="0"/>
              <a:t>Inference </a:t>
            </a:r>
            <a:r>
              <a:rPr lang="en-US" sz="3200" dirty="0" smtClean="0"/>
              <a:t>step</a:t>
            </a:r>
          </a:p>
          <a:p>
            <a:pPr lvl="1">
              <a:lnSpc>
                <a:spcPct val="130000"/>
              </a:lnSpc>
            </a:pPr>
            <a:r>
              <a:rPr lang="en-US" sz="2800" dirty="0" smtClean="0"/>
              <a:t>Segmentation </a:t>
            </a:r>
            <a:r>
              <a:rPr lang="en-US" sz="2800" dirty="0"/>
              <a:t>&amp; labeling: </a:t>
            </a:r>
            <a:r>
              <a:rPr lang="en-US" sz="2800" dirty="0" smtClean="0"/>
              <a:t>0.6min</a:t>
            </a:r>
          </a:p>
          <a:p>
            <a:pPr lvl="1">
              <a:lnSpc>
                <a:spcPct val="130000"/>
              </a:lnSpc>
            </a:pPr>
            <a:r>
              <a:rPr lang="en-US" sz="2800" dirty="0" smtClean="0"/>
              <a:t>Part and symmetry </a:t>
            </a:r>
            <a:r>
              <a:rPr lang="en-US" sz="2800" dirty="0"/>
              <a:t>structure estimation: 3.4min</a:t>
            </a:r>
          </a:p>
        </p:txBody>
      </p:sp>
    </p:spTree>
    <p:extLst>
      <p:ext uri="{BB962C8B-B14F-4D97-AF65-F5344CB8AC3E}">
        <p14:creationId xmlns:p14="http://schemas.microsoft.com/office/powerpoint/2010/main" val="2604795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sz="quarter" idx="10"/>
          </p:nvPr>
        </p:nvSpPr>
        <p:spPr/>
        <p:txBody>
          <a:bodyPr>
            <a:normAutofit/>
          </a:bodyPr>
          <a:lstStyle/>
          <a:p>
            <a:r>
              <a:rPr lang="en-US" dirty="0"/>
              <a:t>Complete shape from single view </a:t>
            </a:r>
            <a:r>
              <a:rPr lang="en-US" dirty="0" smtClean="0"/>
              <a:t>scan.</a:t>
            </a: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7312" y="1727885"/>
            <a:ext cx="3429000" cy="4629150"/>
          </a:xfrm>
          <a:prstGeom prst="rect">
            <a:avLst/>
          </a:prstGeom>
        </p:spPr>
      </p:pic>
      <p:cxnSp>
        <p:nvCxnSpPr>
          <p:cNvPr id="24" name="Straight Arrow Connector 23"/>
          <p:cNvCxnSpPr/>
          <p:nvPr/>
        </p:nvCxnSpPr>
        <p:spPr>
          <a:xfrm>
            <a:off x="4168554" y="3923504"/>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7689" y="1727885"/>
            <a:ext cx="3909060" cy="4937760"/>
          </a:xfrm>
          <a:prstGeom prst="rect">
            <a:avLst/>
          </a:prstGeom>
        </p:spPr>
      </p:pic>
    </p:spTree>
    <p:extLst>
      <p:ext uri="{BB962C8B-B14F-4D97-AF65-F5344CB8AC3E}">
        <p14:creationId xmlns:p14="http://schemas.microsoft.com/office/powerpoint/2010/main" val="1051547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Related Work</a:t>
            </a:r>
            <a:endParaRPr lang="en-US" dirty="0"/>
          </a:p>
        </p:txBody>
      </p:sp>
      <p:sp>
        <p:nvSpPr>
          <p:cNvPr id="22" name="Content Placeholder 1"/>
          <p:cNvSpPr>
            <a:spLocks noGrp="1"/>
          </p:cNvSpPr>
          <p:nvPr>
            <p:ph sz="half" idx="4294967295"/>
          </p:nvPr>
        </p:nvSpPr>
        <p:spPr>
          <a:xfrm>
            <a:off x="457200" y="1075464"/>
            <a:ext cx="3962400" cy="5553936"/>
          </a:xfrm>
          <a:prstGeom prst="rect">
            <a:avLst/>
          </a:prstGeom>
        </p:spPr>
        <p:txBody>
          <a:body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Symmetry-based</a:t>
            </a:r>
            <a:endParaRPr lang="en-US" sz="2800" dirty="0">
              <a:latin typeface="Source Sans Pro" panose="020B0503030403020204" pitchFamily="34" charset="0"/>
              <a:cs typeface="Arial" panose="020B0604020202020204" pitchFamily="34" charset="0"/>
            </a:endParaRPr>
          </a:p>
          <a:p>
            <a:endParaRPr lang="en-US" dirty="0"/>
          </a:p>
        </p:txBody>
      </p:sp>
      <p:sp>
        <p:nvSpPr>
          <p:cNvPr id="23" name="Content Placeholder 5"/>
          <p:cNvSpPr>
            <a:spLocks noGrp="1"/>
          </p:cNvSpPr>
          <p:nvPr>
            <p:ph sz="half" idx="4294967295"/>
          </p:nvPr>
        </p:nvSpPr>
        <p:spPr>
          <a:xfrm>
            <a:off x="4572000" y="1075464"/>
            <a:ext cx="3962400" cy="5553936"/>
          </a:xfrm>
          <a:prstGeom prst="rect">
            <a:avLst/>
          </a:prstGeom>
        </p:spPr>
        <p:txBody>
          <a:bodyPr>
            <a:normAutofit/>
          </a:body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Data-based</a:t>
            </a:r>
            <a:endParaRPr lang="en-US" sz="2800" dirty="0">
              <a:latin typeface="Source Sans Pro" panose="020B0503030403020204" pitchFamily="34" charset="0"/>
            </a:endParaRPr>
          </a:p>
        </p:txBody>
      </p:sp>
      <p:grpSp>
        <p:nvGrpSpPr>
          <p:cNvPr id="2" name="Group 1"/>
          <p:cNvGrpSpPr>
            <a:grpSpLocks noChangeAspect="1"/>
          </p:cNvGrpSpPr>
          <p:nvPr/>
        </p:nvGrpSpPr>
        <p:grpSpPr>
          <a:xfrm>
            <a:off x="457200" y="1914564"/>
            <a:ext cx="3840480" cy="3006268"/>
            <a:chOff x="345554" y="2202705"/>
            <a:chExt cx="1828800" cy="1431556"/>
          </a:xfrm>
        </p:grpSpPr>
        <p:pic>
          <p:nvPicPr>
            <p:cNvPr id="14" name="Picture 13"/>
            <p:cNvPicPr>
              <a:picLocks noChangeAspect="1"/>
            </p:cNvPicPr>
            <p:nvPr/>
          </p:nvPicPr>
          <p:blipFill rotWithShape="1">
            <a:blip r:embed="rId3">
              <a:clrChange>
                <a:clrFrom>
                  <a:srgbClr val="FEFEFE"/>
                </a:clrFrom>
                <a:clrTo>
                  <a:srgbClr val="FEFEFE">
                    <a:alpha val="0"/>
                  </a:srgbClr>
                </a:clrTo>
              </a:clrChange>
            </a:blip>
            <a:srcRect l="41779"/>
            <a:stretch/>
          </p:blipFill>
          <p:spPr>
            <a:xfrm>
              <a:off x="345554" y="2202705"/>
              <a:ext cx="1828800" cy="1185335"/>
            </a:xfrm>
            <a:prstGeom prst="rect">
              <a:avLst/>
            </a:prstGeom>
          </p:spPr>
        </p:pic>
        <p:sp>
          <p:nvSpPr>
            <p:cNvPr id="15" name="TextBox 14"/>
            <p:cNvSpPr txBox="1"/>
            <p:nvPr/>
          </p:nvSpPr>
          <p:spPr>
            <a:xfrm>
              <a:off x="637027" y="3388040"/>
              <a:ext cx="1245854" cy="246221"/>
            </a:xfrm>
            <a:prstGeom prst="rect">
              <a:avLst/>
            </a:prstGeom>
            <a:noFill/>
          </p:spPr>
          <p:txBody>
            <a:bodyPr wrap="none" rtlCol="0">
              <a:spAutoFit/>
            </a:bodyPr>
            <a:lstStyle/>
            <a:p>
              <a:pPr algn="ctr"/>
              <a:r>
                <a:rPr lang="en-US" sz="1000" dirty="0" smtClean="0">
                  <a:latin typeface="Arial" panose="020B0604020202020204" pitchFamily="34" charset="0"/>
                  <a:cs typeface="Arial" panose="020B0604020202020204" pitchFamily="34" charset="0"/>
                </a:rPr>
                <a:t>[</a:t>
              </a:r>
              <a:r>
                <a:rPr lang="en-US" sz="1000" dirty="0" err="1" smtClean="0">
                  <a:latin typeface="Arial" panose="020B0604020202020204" pitchFamily="34" charset="0"/>
                  <a:cs typeface="Arial" panose="020B0604020202020204" pitchFamily="34" charset="0"/>
                </a:rPr>
                <a:t>Thrun</a:t>
              </a:r>
              <a:r>
                <a:rPr lang="en-US" sz="1000" dirty="0" smtClean="0">
                  <a:latin typeface="Arial" panose="020B0604020202020204" pitchFamily="34" charset="0"/>
                  <a:cs typeface="Arial" panose="020B0604020202020204" pitchFamily="34" charset="0"/>
                </a:rPr>
                <a:t> el. al. 2005]</a:t>
              </a:r>
              <a:endParaRPr lang="en-US" sz="1000" dirty="0">
                <a:latin typeface="Arial" panose="020B0604020202020204" pitchFamily="34" charset="0"/>
                <a:cs typeface="Arial" panose="020B0604020202020204" pitchFamily="34" charset="0"/>
              </a:endParaRPr>
            </a:p>
          </p:txBody>
        </p:sp>
      </p:grpSp>
      <p:grpSp>
        <p:nvGrpSpPr>
          <p:cNvPr id="12" name="Group 11"/>
          <p:cNvGrpSpPr/>
          <p:nvPr/>
        </p:nvGrpSpPr>
        <p:grpSpPr>
          <a:xfrm>
            <a:off x="294595" y="5129226"/>
            <a:ext cx="4098910" cy="1145863"/>
            <a:chOff x="-178489" y="5008995"/>
            <a:chExt cx="6236793" cy="1743515"/>
          </a:xfrm>
        </p:grpSpPr>
        <p:pic>
          <p:nvPicPr>
            <p:cNvPr id="17" name="Picture 2" descr="http://vecg.cs.ucl.ac.uk/Projects/SmartGeometry/structure/paper_docs/structure_buildingComp_fig.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6337" y="5008995"/>
              <a:ext cx="1828800" cy="14985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175024" y="6506289"/>
              <a:ext cx="1231427" cy="246221"/>
            </a:xfrm>
            <a:prstGeom prst="rect">
              <a:avLst/>
            </a:prstGeom>
            <a:noFill/>
          </p:spPr>
          <p:txBody>
            <a:bodyPr wrap="non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dirty="0"/>
                <a:t>[</a:t>
              </a:r>
              <a:r>
                <a:rPr lang="en-US" dirty="0" err="1"/>
                <a:t>Pauly</a:t>
              </a:r>
              <a:r>
                <a:rPr lang="en-US" dirty="0"/>
                <a:t> el. al. 2008]</a:t>
              </a:r>
            </a:p>
          </p:txBody>
        </p:sp>
        <p:grpSp>
          <p:nvGrpSpPr>
            <p:cNvPr id="4" name="Group 3"/>
            <p:cNvGrpSpPr>
              <a:grpSpLocks noChangeAspect="1"/>
            </p:cNvGrpSpPr>
            <p:nvPr/>
          </p:nvGrpSpPr>
          <p:grpSpPr>
            <a:xfrm>
              <a:off x="3857537" y="5106069"/>
              <a:ext cx="2200767" cy="1436388"/>
              <a:chOff x="80248" y="4471676"/>
              <a:chExt cx="1993502" cy="1301111"/>
            </a:xfrm>
          </p:grpSpPr>
          <p:pic>
            <p:nvPicPr>
              <p:cNvPr id="20" name="Picture 19"/>
              <p:cNvPicPr>
                <a:picLocks noChangeAspect="1"/>
              </p:cNvPicPr>
              <p:nvPr/>
            </p:nvPicPr>
            <p:blipFill>
              <a:blip r:embed="rId5"/>
              <a:stretch>
                <a:fillRect/>
              </a:stretch>
            </p:blipFill>
            <p:spPr>
              <a:xfrm>
                <a:off x="80248" y="4471676"/>
                <a:ext cx="780552" cy="1300275"/>
              </a:xfrm>
              <a:prstGeom prst="rect">
                <a:avLst/>
              </a:prstGeom>
            </p:spPr>
          </p:pic>
          <p:pic>
            <p:nvPicPr>
              <p:cNvPr id="21" name="Picture 20"/>
              <p:cNvPicPr>
                <a:picLocks noChangeAspect="1"/>
              </p:cNvPicPr>
              <p:nvPr/>
            </p:nvPicPr>
            <p:blipFill>
              <a:blip r:embed="rId6"/>
              <a:stretch>
                <a:fillRect/>
              </a:stretch>
            </p:blipFill>
            <p:spPr>
              <a:xfrm>
                <a:off x="1107820" y="4471676"/>
                <a:ext cx="965930" cy="1301111"/>
              </a:xfrm>
              <a:prstGeom prst="rect">
                <a:avLst/>
              </a:prstGeom>
            </p:spPr>
          </p:pic>
          <p:cxnSp>
            <p:nvCxnSpPr>
              <p:cNvPr id="24" name="Straight Arrow Connector 23"/>
              <p:cNvCxnSpPr/>
              <p:nvPr/>
            </p:nvCxnSpPr>
            <p:spPr>
              <a:xfrm>
                <a:off x="812123" y="5090713"/>
                <a:ext cx="3160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6" name="TextBox 25"/>
            <p:cNvSpPr txBox="1"/>
            <p:nvPr/>
          </p:nvSpPr>
          <p:spPr>
            <a:xfrm>
              <a:off x="4282094" y="6506289"/>
              <a:ext cx="1351652" cy="246221"/>
            </a:xfrm>
            <a:prstGeom prst="rect">
              <a:avLst/>
            </a:prstGeom>
            <a:noFill/>
          </p:spPr>
          <p:txBody>
            <a:bodyPr wrap="non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dirty="0"/>
                <a:t>[</a:t>
              </a:r>
              <a:r>
                <a:rPr lang="en-US" dirty="0" err="1"/>
                <a:t>Sipiran</a:t>
              </a:r>
              <a:r>
                <a:rPr lang="en-US" dirty="0"/>
                <a:t> et. al., 2014]</a:t>
              </a:r>
            </a:p>
          </p:txBody>
        </p:sp>
        <p:pic>
          <p:nvPicPr>
            <p:cNvPr id="27" name="Picture 2" descr="http://gfx.cs.princeton.edu/gfx/pubs/Podolak_2006_APS/flower-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489" y="5134689"/>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6459" y="6506289"/>
              <a:ext cx="1378904" cy="246221"/>
            </a:xfrm>
            <a:prstGeom prst="rect">
              <a:avLst/>
            </a:prstGeom>
            <a:noFill/>
          </p:spPr>
          <p:txBody>
            <a:bodyPr wrap="non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dirty="0"/>
                <a:t>[</a:t>
              </a:r>
              <a:r>
                <a:rPr lang="en-US" dirty="0" err="1"/>
                <a:t>Podolak</a:t>
              </a:r>
              <a:r>
                <a:rPr lang="en-US" dirty="0"/>
                <a:t> et. al. 2006]</a:t>
              </a:r>
            </a:p>
          </p:txBody>
        </p:sp>
      </p:grpSp>
      <p:grpSp>
        <p:nvGrpSpPr>
          <p:cNvPr id="25" name="Group 24"/>
          <p:cNvGrpSpPr>
            <a:grpSpLocks noChangeAspect="1"/>
          </p:cNvGrpSpPr>
          <p:nvPr/>
        </p:nvGrpSpPr>
        <p:grpSpPr>
          <a:xfrm>
            <a:off x="4693920" y="2041253"/>
            <a:ext cx="3840480" cy="2879579"/>
            <a:chOff x="6984077" y="2362985"/>
            <a:chExt cx="1828800" cy="1371228"/>
          </a:xfrm>
        </p:grpSpPr>
        <p:sp>
          <p:nvSpPr>
            <p:cNvPr id="32" name="TextBox 31"/>
            <p:cNvSpPr txBox="1"/>
            <p:nvPr/>
          </p:nvSpPr>
          <p:spPr>
            <a:xfrm>
              <a:off x="7290779" y="3487992"/>
              <a:ext cx="1215396" cy="246221"/>
            </a:xfrm>
            <a:prstGeom prst="rect">
              <a:avLst/>
            </a:prstGeom>
            <a:noFill/>
          </p:spPr>
          <p:txBody>
            <a:bodyPr wrap="non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dirty="0"/>
                <a:t>[Shen et. al. 2012]</a:t>
              </a:r>
            </a:p>
          </p:txBody>
        </p:sp>
        <p:pic>
          <p:nvPicPr>
            <p:cNvPr id="30" name="Picture 29"/>
            <p:cNvPicPr>
              <a:picLocks noChangeAspect="1"/>
            </p:cNvPicPr>
            <p:nvPr/>
          </p:nvPicPr>
          <p:blipFill>
            <a:blip r:embed="rId8"/>
            <a:stretch>
              <a:fillRect/>
            </a:stretch>
          </p:blipFill>
          <p:spPr>
            <a:xfrm>
              <a:off x="6984077" y="2362985"/>
              <a:ext cx="1828800" cy="1118239"/>
            </a:xfrm>
            <a:prstGeom prst="rect">
              <a:avLst/>
            </a:prstGeom>
          </p:spPr>
        </p:pic>
      </p:grpSp>
      <p:grpSp>
        <p:nvGrpSpPr>
          <p:cNvPr id="19" name="Group 18"/>
          <p:cNvGrpSpPr/>
          <p:nvPr/>
        </p:nvGrpSpPr>
        <p:grpSpPr>
          <a:xfrm>
            <a:off x="4695935" y="4941368"/>
            <a:ext cx="4279979" cy="1388978"/>
            <a:chOff x="4764449" y="5069779"/>
            <a:chExt cx="4279979" cy="1388978"/>
          </a:xfrm>
        </p:grpSpPr>
        <p:pic>
          <p:nvPicPr>
            <p:cNvPr id="31" name="Picture 30"/>
            <p:cNvPicPr>
              <a:picLocks noChangeAspect="1"/>
            </p:cNvPicPr>
            <p:nvPr/>
          </p:nvPicPr>
          <p:blipFill>
            <a:blip r:embed="rId9"/>
            <a:stretch>
              <a:fillRect/>
            </a:stretch>
          </p:blipFill>
          <p:spPr>
            <a:xfrm>
              <a:off x="6417742" y="5186434"/>
              <a:ext cx="2626686" cy="1061186"/>
            </a:xfrm>
            <a:prstGeom prst="rect">
              <a:avLst/>
            </a:prstGeom>
          </p:spPr>
        </p:pic>
        <p:sp>
          <p:nvSpPr>
            <p:cNvPr id="33" name="TextBox 32"/>
            <p:cNvSpPr txBox="1"/>
            <p:nvPr/>
          </p:nvSpPr>
          <p:spPr>
            <a:xfrm>
              <a:off x="7300948" y="6250731"/>
              <a:ext cx="860276" cy="208026"/>
            </a:xfrm>
            <a:prstGeom prst="rect">
              <a:avLst/>
            </a:prstGeom>
            <a:noFill/>
          </p:spPr>
          <p:txBody>
            <a:bodyPr wrap="non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dirty="0"/>
                <a:t>[Li et. al. 2015]</a:t>
              </a:r>
            </a:p>
          </p:txBody>
        </p:sp>
        <p:pic>
          <p:nvPicPr>
            <p:cNvPr id="34" name="Picture 33"/>
            <p:cNvPicPr>
              <a:picLocks noChangeAspect="1" noChangeArrowheads="1"/>
            </p:cNvPicPr>
            <p:nvPr/>
          </p:nvPicPr>
          <p:blipFill>
            <a:blip r:embed="rId10">
              <a:extLst>
                <a:ext uri="{28A0092B-C50C-407E-A947-70E740481C1C}">
                  <a14:useLocalDpi xmlns:a14="http://schemas.microsoft.com/office/drawing/2010/main" val="0"/>
                </a:ext>
              </a:extLst>
            </a:blip>
            <a:srcRect l="7887" r="4163" b="57103"/>
            <a:stretch>
              <a:fillRect/>
            </a:stretch>
          </p:blipFill>
          <p:spPr bwMode="auto">
            <a:xfrm>
              <a:off x="4764449" y="5069779"/>
              <a:ext cx="1474622" cy="120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4981558" y="6242102"/>
              <a:ext cx="1040403" cy="208026"/>
            </a:xfrm>
            <a:prstGeom prst="rect">
              <a:avLst/>
            </a:prstGeom>
            <a:noFill/>
          </p:spPr>
          <p:txBody>
            <a:bodyPr wrap="none" rtlCol="0">
              <a:spAutoFit/>
            </a:bodyPr>
            <a:lstStyle>
              <a:defPPr>
                <a:defRPr lang="en-US"/>
              </a:defPPr>
              <a:lvl1pPr algn="ctr">
                <a:defRPr sz="1000">
                  <a:latin typeface="Arial" panose="020B0604020202020204" pitchFamily="34" charset="0"/>
                  <a:cs typeface="Arial" panose="020B0604020202020204" pitchFamily="34" charset="0"/>
                </a:defRPr>
              </a:lvl1pPr>
            </a:lstStyle>
            <a:p>
              <a:r>
                <a:rPr lang="en-US" dirty="0"/>
                <a:t>[</a:t>
              </a:r>
              <a:r>
                <a:rPr lang="en-US" dirty="0" err="1"/>
                <a:t>Pauly</a:t>
              </a:r>
              <a:r>
                <a:rPr lang="en-US" dirty="0"/>
                <a:t> el. al. 2005]</a:t>
              </a:r>
            </a:p>
          </p:txBody>
        </p:sp>
      </p:grpSp>
    </p:spTree>
    <p:extLst>
      <p:ext uri="{BB962C8B-B14F-4D97-AF65-F5344CB8AC3E}">
        <p14:creationId xmlns:p14="http://schemas.microsoft.com/office/powerpoint/2010/main" val="13016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Related Work</a:t>
            </a:r>
            <a:endParaRPr lang="en-US" dirty="0"/>
          </a:p>
        </p:txBody>
      </p:sp>
      <p:sp>
        <p:nvSpPr>
          <p:cNvPr id="22" name="Content Placeholder 1"/>
          <p:cNvSpPr>
            <a:spLocks noGrp="1"/>
          </p:cNvSpPr>
          <p:nvPr>
            <p:ph sz="half" idx="4294967295"/>
          </p:nvPr>
        </p:nvSpPr>
        <p:spPr>
          <a:xfrm>
            <a:off x="457200" y="1075464"/>
            <a:ext cx="3962400" cy="5553936"/>
          </a:xfrm>
          <a:prstGeom prst="rect">
            <a:avLst/>
          </a:prstGeom>
        </p:spPr>
        <p:txBody>
          <a:body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Symmetry-based</a:t>
            </a:r>
          </a:p>
          <a:p>
            <a:pPr lvl="1"/>
            <a:r>
              <a:rPr lang="en-US" sz="2400" dirty="0" smtClean="0">
                <a:latin typeface="Source Sans Pro" panose="020B0503030403020204" pitchFamily="34" charset="0"/>
                <a:cs typeface="Arial" panose="020B0604020202020204" pitchFamily="34" charset="0"/>
              </a:rPr>
              <a:t>Hard to predict from </a:t>
            </a:r>
            <a:r>
              <a:rPr lang="en-US" sz="2400" i="1" dirty="0" smtClean="0">
                <a:latin typeface="Source Sans Pro" panose="020B0503030403020204" pitchFamily="34" charset="0"/>
                <a:cs typeface="Arial" panose="020B0604020202020204" pitchFamily="34" charset="0"/>
              </a:rPr>
              <a:t>partial</a:t>
            </a:r>
            <a:r>
              <a:rPr lang="en-US" sz="2400" dirty="0" smtClean="0">
                <a:latin typeface="Source Sans Pro" panose="020B0503030403020204" pitchFamily="34" charset="0"/>
                <a:cs typeface="Arial" panose="020B0604020202020204" pitchFamily="34" charset="0"/>
              </a:rPr>
              <a:t> data.</a:t>
            </a:r>
            <a:endParaRPr lang="en-US" sz="2400" dirty="0">
              <a:latin typeface="Source Sans Pro" panose="020B0503030403020204" pitchFamily="34" charset="0"/>
              <a:cs typeface="Arial" panose="020B0604020202020204" pitchFamily="34" charset="0"/>
            </a:endParaRPr>
          </a:p>
          <a:p>
            <a:endParaRPr lang="en-US" dirty="0">
              <a:latin typeface="Source Sans Pro" panose="020B0503030403020204" pitchFamily="34" charset="0"/>
            </a:endParaRPr>
          </a:p>
        </p:txBody>
      </p:sp>
      <p:sp>
        <p:nvSpPr>
          <p:cNvPr id="23" name="Content Placeholder 5"/>
          <p:cNvSpPr>
            <a:spLocks noGrp="1"/>
          </p:cNvSpPr>
          <p:nvPr>
            <p:ph sz="half" idx="4294967295"/>
          </p:nvPr>
        </p:nvSpPr>
        <p:spPr>
          <a:xfrm>
            <a:off x="4572000" y="1075464"/>
            <a:ext cx="3962400" cy="5553936"/>
          </a:xfrm>
          <a:prstGeom prst="rect">
            <a:avLst/>
          </a:prstGeom>
        </p:spPr>
        <p:txBody>
          <a:bodyPr/>
          <a:lstStyle/>
          <a:p>
            <a:pPr>
              <a:buFont typeface="Wingdings" panose="05000000000000000000" pitchFamily="2" charset="2"/>
              <a:buChar char="§"/>
            </a:pPr>
            <a:r>
              <a:rPr lang="en-US" sz="2800" dirty="0" smtClean="0">
                <a:latin typeface="Source Sans Pro" panose="020B0503030403020204" pitchFamily="34" charset="0"/>
                <a:cs typeface="Arial" panose="020B0604020202020204" pitchFamily="34" charset="0"/>
              </a:rPr>
              <a:t>Data-based</a:t>
            </a:r>
          </a:p>
          <a:p>
            <a:pPr lvl="1"/>
            <a:r>
              <a:rPr lang="en-US" sz="2400" dirty="0" smtClean="0">
                <a:latin typeface="Source Sans Pro" panose="020B0503030403020204" pitchFamily="34" charset="0"/>
                <a:cs typeface="Arial" panose="020B0604020202020204" pitchFamily="34" charset="0"/>
              </a:rPr>
              <a:t>Hard to recover the </a:t>
            </a:r>
            <a:r>
              <a:rPr lang="en-US" sz="2400" i="1" dirty="0" smtClean="0">
                <a:latin typeface="Source Sans Pro" panose="020B0503030403020204" pitchFamily="34" charset="0"/>
                <a:cs typeface="Arial" panose="020B0604020202020204" pitchFamily="34" charset="0"/>
              </a:rPr>
              <a:t>exact</a:t>
            </a:r>
            <a:r>
              <a:rPr lang="en-US" sz="2400" dirty="0" smtClean="0">
                <a:latin typeface="Source Sans Pro" panose="020B0503030403020204" pitchFamily="34" charset="0"/>
                <a:cs typeface="Arial" panose="020B0604020202020204" pitchFamily="34" charset="0"/>
              </a:rPr>
              <a:t> shape.</a:t>
            </a:r>
          </a:p>
          <a:p>
            <a:endParaRPr lang="en-US" dirty="0">
              <a:latin typeface="Source Sans Pro" panose="020B0503030403020204" pitchFamily="34" charset="0"/>
            </a:endParaRPr>
          </a:p>
        </p:txBody>
      </p:sp>
      <p:grpSp>
        <p:nvGrpSpPr>
          <p:cNvPr id="4" name="Group 3"/>
          <p:cNvGrpSpPr/>
          <p:nvPr/>
        </p:nvGrpSpPr>
        <p:grpSpPr>
          <a:xfrm>
            <a:off x="4834774" y="2828368"/>
            <a:ext cx="3852026" cy="2772331"/>
            <a:chOff x="4868314" y="3262099"/>
            <a:chExt cx="3515927" cy="2530438"/>
          </a:xfrm>
        </p:grpSpPr>
        <p:sp>
          <p:nvSpPr>
            <p:cNvPr id="6" name="TextBox 5"/>
            <p:cNvSpPr txBox="1"/>
            <p:nvPr/>
          </p:nvSpPr>
          <p:spPr>
            <a:xfrm>
              <a:off x="5910376" y="5515538"/>
              <a:ext cx="143180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[Shen et. </a:t>
              </a:r>
              <a:r>
                <a:rPr lang="en-US" sz="1200" dirty="0">
                  <a:latin typeface="Arial" panose="020B0604020202020204" pitchFamily="34" charset="0"/>
                  <a:cs typeface="Arial" panose="020B0604020202020204" pitchFamily="34" charset="0"/>
                </a:rPr>
                <a:t>al</a:t>
              </a:r>
              <a:r>
                <a:rPr lang="en-US" sz="1200" dirty="0" smtClean="0">
                  <a:latin typeface="Arial" panose="020B0604020202020204" pitchFamily="34" charset="0"/>
                  <a:cs typeface="Arial" panose="020B0604020202020204" pitchFamily="34" charset="0"/>
                </a:rPr>
                <a:t>. 2012]</a:t>
              </a:r>
              <a:endParaRPr lang="en-US" sz="1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4868314" y="3549896"/>
              <a:ext cx="3515927" cy="1924507"/>
            </a:xfrm>
            <a:prstGeom prst="rect">
              <a:avLst/>
            </a:prstGeom>
            <a:ln>
              <a:solidFill>
                <a:schemeClr val="tx1"/>
              </a:solidFill>
            </a:ln>
          </p:spPr>
        </p:pic>
        <p:sp>
          <p:nvSpPr>
            <p:cNvPr id="8" name="TextBox 7"/>
            <p:cNvSpPr txBox="1"/>
            <p:nvPr/>
          </p:nvSpPr>
          <p:spPr>
            <a:xfrm>
              <a:off x="5127443" y="3262099"/>
              <a:ext cx="101181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Input Shape</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6796992" y="3262099"/>
              <a:ext cx="120738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Reconstruction</a:t>
              </a:r>
              <a:endParaRPr lang="en-US" sz="1200" dirty="0">
                <a:latin typeface="Arial" panose="020B0604020202020204" pitchFamily="34" charset="0"/>
                <a:cs typeface="Arial" panose="020B0604020202020204" pitchFamily="34" charset="0"/>
              </a:endParaRPr>
            </a:p>
          </p:txBody>
        </p:sp>
        <p:sp>
          <p:nvSpPr>
            <p:cNvPr id="10" name="Oval 9"/>
            <p:cNvSpPr/>
            <p:nvPr/>
          </p:nvSpPr>
          <p:spPr>
            <a:xfrm>
              <a:off x="7644654" y="3946714"/>
              <a:ext cx="591669" cy="961465"/>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01329" y="2638618"/>
            <a:ext cx="3948292" cy="3047886"/>
            <a:chOff x="401329" y="2958353"/>
            <a:chExt cx="3948292" cy="3047886"/>
          </a:xfrm>
        </p:grpSpPr>
        <p:pic>
          <p:nvPicPr>
            <p:cNvPr id="25" name="Picture 4" descr="http://web.stanford.edu/~mhsung/cuboid-prediction/final3_assembly_airplanes/061_input.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058" t="13939" r="8331" b="21587"/>
            <a:stretch/>
          </p:blipFill>
          <p:spPr bwMode="auto">
            <a:xfrm>
              <a:off x="401329" y="2958353"/>
              <a:ext cx="3948292" cy="290994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618564" y="4398162"/>
              <a:ext cx="2057400" cy="1608077"/>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98450" y="4602035"/>
              <a:ext cx="697627" cy="1200329"/>
            </a:xfrm>
            <a:prstGeom prst="rect">
              <a:avLst/>
            </a:prstGeom>
            <a:noFill/>
          </p:spPr>
          <p:txBody>
            <a:bodyPr wrap="none" rtlCol="0">
              <a:spAutoFit/>
            </a:bodyPr>
            <a:lstStyle/>
            <a:p>
              <a:r>
                <a:rPr lang="en-US" sz="7200" dirty="0" smtClean="0">
                  <a:solidFill>
                    <a:srgbClr val="C00000"/>
                  </a:solidFill>
                  <a:latin typeface="Arial" panose="020B0604020202020204" pitchFamily="34" charset="0"/>
                  <a:cs typeface="Arial" panose="020B0604020202020204" pitchFamily="34" charset="0"/>
                </a:rPr>
                <a:t>?</a:t>
              </a:r>
              <a:endParaRPr lang="en-US" sz="7200" dirty="0">
                <a:solidFill>
                  <a:srgbClr val="C00000"/>
                </a:solidFill>
                <a:latin typeface="Arial" panose="020B0604020202020204" pitchFamily="34" charset="0"/>
                <a:cs typeface="Arial" panose="020B0604020202020204" pitchFamily="34" charset="0"/>
              </a:endParaRPr>
            </a:p>
          </p:txBody>
        </p:sp>
      </p:grpSp>
      <p:grpSp>
        <p:nvGrpSpPr>
          <p:cNvPr id="16" name="Group 15"/>
          <p:cNvGrpSpPr/>
          <p:nvPr/>
        </p:nvGrpSpPr>
        <p:grpSpPr>
          <a:xfrm>
            <a:off x="3042745" y="3038936"/>
            <a:ext cx="3058511" cy="3423778"/>
            <a:chOff x="3042745" y="3038936"/>
            <a:chExt cx="3058511" cy="3423778"/>
          </a:xfrm>
        </p:grpSpPr>
        <p:sp>
          <p:nvSpPr>
            <p:cNvPr id="14" name="Arc 13"/>
            <p:cNvSpPr/>
            <p:nvPr/>
          </p:nvSpPr>
          <p:spPr>
            <a:xfrm rot="8100000">
              <a:off x="3042745" y="3038936"/>
              <a:ext cx="3058511" cy="3058511"/>
            </a:xfrm>
            <a:prstGeom prst="arc">
              <a:avLst/>
            </a:prstGeom>
            <a:ln>
              <a:solidFill>
                <a:schemeClr val="tx1"/>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3663642" y="6093382"/>
              <a:ext cx="1856790" cy="369332"/>
            </a:xfrm>
            <a:prstGeom prst="rect">
              <a:avLst/>
            </a:prstGeom>
            <a:noFill/>
          </p:spPr>
          <p:txBody>
            <a:bodyPr wrap="none" rtlCol="0">
              <a:spAutoFit/>
            </a:bodyPr>
            <a:lstStyle/>
            <a:p>
              <a:r>
                <a:rPr lang="en-US" b="1" i="1" dirty="0" smtClean="0">
                  <a:latin typeface="Source Sans Pro" panose="020B0503030403020204" pitchFamily="34" charset="0"/>
                  <a:ea typeface="Source Code Pro" panose="020B0509030403020204" pitchFamily="49" charset="0"/>
                </a:rPr>
                <a:t>Complementary!</a:t>
              </a:r>
              <a:endParaRPr lang="en-US" b="1" i="1" dirty="0">
                <a:latin typeface="Source Sans Pro" panose="020B0503030403020204" pitchFamily="34" charset="0"/>
                <a:ea typeface="Source Code Pro" panose="020B0509030403020204" pitchFamily="49" charset="0"/>
              </a:endParaRPr>
            </a:p>
          </p:txBody>
        </p:sp>
      </p:grpSp>
    </p:spTree>
    <p:custDataLst>
      <p:tags r:id="rId1"/>
    </p:custDataLst>
    <p:extLst>
      <p:ext uri="{BB962C8B-B14F-4D97-AF65-F5344CB8AC3E}">
        <p14:creationId xmlns:p14="http://schemas.microsoft.com/office/powerpoint/2010/main" val="147587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Key Idea</a:t>
            </a:r>
          </a:p>
        </p:txBody>
      </p:sp>
      <p:sp>
        <p:nvSpPr>
          <p:cNvPr id="7" name="Content Placeholder 6"/>
          <p:cNvSpPr>
            <a:spLocks noGrp="1"/>
          </p:cNvSpPr>
          <p:nvPr>
            <p:ph sz="quarter" idx="10"/>
          </p:nvPr>
        </p:nvSpPr>
        <p:spPr/>
        <p:txBody>
          <a:bodyPr>
            <a:normAutofit/>
          </a:bodyPr>
          <a:lstStyle/>
          <a:p>
            <a:r>
              <a:rPr lang="en-US" dirty="0" smtClean="0"/>
              <a:t>Combine both symmetry and database sources.</a:t>
            </a:r>
            <a:endParaRPr lang="en-US" dirty="0"/>
          </a:p>
        </p:txBody>
      </p:sp>
      <p:pic>
        <p:nvPicPr>
          <p:cNvPr id="31" name="Picture 3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704" y="1896080"/>
            <a:ext cx="3909059" cy="4937760"/>
          </a:xfrm>
          <a:prstGeom prst="rect">
            <a:avLst/>
          </a:prstGeom>
        </p:spPr>
      </p:pic>
      <p:sp>
        <p:nvSpPr>
          <p:cNvPr id="35" name="Curved Right Arrow 34"/>
          <p:cNvSpPr/>
          <p:nvPr/>
        </p:nvSpPr>
        <p:spPr>
          <a:xfrm>
            <a:off x="1838676" y="5574855"/>
            <a:ext cx="480940" cy="730675"/>
          </a:xfrm>
          <a:prstGeom prst="curvedRightArrow">
            <a:avLst>
              <a:gd name="adj1" fmla="val 33504"/>
              <a:gd name="adj2" fmla="val 63158"/>
              <a:gd name="adj3" fmla="val 17308"/>
            </a:avLst>
          </a:prstGeom>
          <a:solidFill>
            <a:schemeClr val="bg1"/>
          </a:solidFill>
          <a:ln>
            <a:solidFill>
              <a:schemeClr val="tx1"/>
            </a:solidFill>
          </a:ln>
          <a:scene3d>
            <a:camera prst="orthographicFront">
              <a:rot lat="19059249" lon="18848293" rev="1743032"/>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36" name="Left-Right Arrow 35"/>
          <p:cNvSpPr/>
          <p:nvPr/>
        </p:nvSpPr>
        <p:spPr>
          <a:xfrm rot="20789777">
            <a:off x="3767609" y="2662921"/>
            <a:ext cx="1355664" cy="703771"/>
          </a:xfrm>
          <a:prstGeom prst="leftRightArrow">
            <a:avLst/>
          </a:prstGeom>
          <a:solidFill>
            <a:srgbClr val="FFFFFF"/>
          </a:solidFill>
          <a:ln w="38100" cmpd="sng">
            <a:solidFill>
              <a:srgbClr val="000000"/>
            </a:solidFill>
          </a:ln>
          <a:effectLst>
            <a:outerShdw blurRad="358775" dist="330200" dir="5400000" sx="109000" sy="109000" rotWithShape="0">
              <a:srgbClr val="000000">
                <a:alpha val="37000"/>
              </a:srgbClr>
            </a:outerShdw>
          </a:effectLst>
          <a:scene3d>
            <a:camera prst="obliqueTopRight">
              <a:rot lat="3720000" lon="480000" rev="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3037299" y="2039928"/>
            <a:ext cx="1535556" cy="393954"/>
          </a:xfrm>
          <a:prstGeom prst="rect">
            <a:avLst/>
          </a:prstGeom>
          <a:noFill/>
        </p:spPr>
        <p:txBody>
          <a:bodyPr wrap="square" rtlCol="0">
            <a:spAutoFit/>
          </a:bodyPr>
          <a:lstStyle/>
          <a:p>
            <a:pPr algn="ctr">
              <a:lnSpc>
                <a:spcPct val="80000"/>
              </a:lnSpc>
            </a:pPr>
            <a:r>
              <a:rPr lang="en-US" sz="1200" b="1" dirty="0" err="1" smtClean="0">
                <a:latin typeface="Arial" panose="020B0604020202020204" pitchFamily="34" charset="0"/>
                <a:cs typeface="Arial" panose="020B0604020202020204" pitchFamily="34" charset="0"/>
              </a:rPr>
              <a:t>Reflectional</a:t>
            </a:r>
            <a:r>
              <a:rPr lang="en-US" sz="1200" b="1" dirty="0" smtClean="0">
                <a:latin typeface="Arial" panose="020B0604020202020204" pitchFamily="34" charset="0"/>
                <a:cs typeface="Arial" panose="020B0604020202020204" pitchFamily="34" charset="0"/>
              </a:rPr>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Symmetry</a:t>
            </a:r>
            <a:endParaRPr lang="en-US" sz="1200" b="1" dirty="0">
              <a:latin typeface="Arial" panose="020B0604020202020204" pitchFamily="34" charset="0"/>
              <a:cs typeface="Arial" panose="020B0604020202020204" pitchFamily="34" charset="0"/>
            </a:endParaRPr>
          </a:p>
        </p:txBody>
      </p:sp>
      <p:sp>
        <p:nvSpPr>
          <p:cNvPr id="38" name="TextBox 37"/>
          <p:cNvSpPr txBox="1"/>
          <p:nvPr/>
        </p:nvSpPr>
        <p:spPr>
          <a:xfrm>
            <a:off x="1244619" y="6175758"/>
            <a:ext cx="1497179" cy="387798"/>
          </a:xfrm>
          <a:prstGeom prst="rect">
            <a:avLst/>
          </a:prstGeom>
          <a:noFill/>
        </p:spPr>
        <p:txBody>
          <a:bodyPr wrap="square" rtlCol="0">
            <a:spAutoFit/>
          </a:bodyPr>
          <a:lstStyle/>
          <a:p>
            <a:pPr algn="ctr">
              <a:lnSpc>
                <a:spcPct val="80000"/>
              </a:lnSpc>
            </a:pPr>
            <a:r>
              <a:rPr lang="en-US" sz="1200" b="1" dirty="0" smtClean="0">
                <a:latin typeface="Arial" panose="020B0604020202020204" pitchFamily="34" charset="0"/>
                <a:cs typeface="Arial" panose="020B0604020202020204" pitchFamily="34" charset="0"/>
              </a:rPr>
              <a:t>Rotational</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Symmetry</a:t>
            </a:r>
            <a:endParaRPr lang="en-US" sz="1200" b="1" dirty="0">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602" y="4096586"/>
            <a:ext cx="795131" cy="914400"/>
          </a:xfrm>
          <a:prstGeom prst="rect">
            <a:avLst/>
          </a:prstGeom>
          <a:ln w="12700">
            <a:solidFill>
              <a:schemeClr val="tx1"/>
            </a:solidFill>
          </a:ln>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6326" y="4980855"/>
            <a:ext cx="795131" cy="914400"/>
          </a:xfrm>
          <a:prstGeom prst="rect">
            <a:avLst/>
          </a:prstGeom>
          <a:ln w="12700">
            <a:solidFill>
              <a:schemeClr val="tx1"/>
            </a:solidFill>
          </a:ln>
        </p:spPr>
      </p:pic>
      <p:sp>
        <p:nvSpPr>
          <p:cNvPr id="42" name="Freeform 41"/>
          <p:cNvSpPr/>
          <p:nvPr/>
        </p:nvSpPr>
        <p:spPr>
          <a:xfrm>
            <a:off x="2836144" y="4243101"/>
            <a:ext cx="552613" cy="1174420"/>
          </a:xfrm>
          <a:custGeom>
            <a:avLst/>
            <a:gdLst>
              <a:gd name="connsiteX0" fmla="*/ 797668 w 799495"/>
              <a:gd name="connsiteY0" fmla="*/ 1699098 h 1699098"/>
              <a:gd name="connsiteX1" fmla="*/ 674451 w 799495"/>
              <a:gd name="connsiteY1" fmla="*/ 557719 h 1699098"/>
              <a:gd name="connsiteX2" fmla="*/ 0 w 799495"/>
              <a:gd name="connsiteY2" fmla="*/ 0 h 1699098"/>
            </a:gdLst>
            <a:ahLst/>
            <a:cxnLst>
              <a:cxn ang="0">
                <a:pos x="connsiteX0" y="connsiteY0"/>
              </a:cxn>
              <a:cxn ang="0">
                <a:pos x="connsiteX1" y="connsiteY1"/>
              </a:cxn>
              <a:cxn ang="0">
                <a:pos x="connsiteX2" y="connsiteY2"/>
              </a:cxn>
            </a:cxnLst>
            <a:rect l="l" t="t" r="r" b="b"/>
            <a:pathLst>
              <a:path w="799495" h="1699098">
                <a:moveTo>
                  <a:pt x="797668" y="1699098"/>
                </a:moveTo>
                <a:cubicBezTo>
                  <a:pt x="802532" y="1270000"/>
                  <a:pt x="807396" y="840902"/>
                  <a:pt x="674451" y="557719"/>
                </a:cubicBezTo>
                <a:cubicBezTo>
                  <a:pt x="541506" y="274536"/>
                  <a:pt x="270753" y="137268"/>
                  <a:pt x="0" y="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72915" y="3669906"/>
            <a:ext cx="557678" cy="743570"/>
          </a:xfrm>
          <a:custGeom>
            <a:avLst/>
            <a:gdLst>
              <a:gd name="connsiteX0" fmla="*/ 0 w 806823"/>
              <a:gd name="connsiteY0" fmla="*/ 1075764 h 1075764"/>
              <a:gd name="connsiteX1" fmla="*/ 161364 w 806823"/>
              <a:gd name="connsiteY1" fmla="*/ 268941 h 1075764"/>
              <a:gd name="connsiteX2" fmla="*/ 806823 w 806823"/>
              <a:gd name="connsiteY2" fmla="*/ 0 h 1075764"/>
            </a:gdLst>
            <a:ahLst/>
            <a:cxnLst>
              <a:cxn ang="0">
                <a:pos x="connsiteX0" y="connsiteY0"/>
              </a:cxn>
              <a:cxn ang="0">
                <a:pos x="connsiteX1" y="connsiteY1"/>
              </a:cxn>
              <a:cxn ang="0">
                <a:pos x="connsiteX2" y="connsiteY2"/>
              </a:cxn>
            </a:cxnLst>
            <a:rect l="l" t="t" r="r" b="b"/>
            <a:pathLst>
              <a:path w="806823" h="1075764">
                <a:moveTo>
                  <a:pt x="0" y="1075764"/>
                </a:moveTo>
                <a:cubicBezTo>
                  <a:pt x="13447" y="761999"/>
                  <a:pt x="26894" y="448235"/>
                  <a:pt x="161364" y="268941"/>
                </a:cubicBezTo>
                <a:cubicBezTo>
                  <a:pt x="295834" y="89647"/>
                  <a:pt x="551328" y="44823"/>
                  <a:pt x="806823" y="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55" y="2127601"/>
            <a:ext cx="795131" cy="914400"/>
          </a:xfrm>
          <a:prstGeom prst="rect">
            <a:avLst/>
          </a:prstGeom>
          <a:ln w="12700">
            <a:solidFill>
              <a:schemeClr val="tx1"/>
            </a:solidFill>
          </a:ln>
        </p:spPr>
      </p:pic>
      <p:sp>
        <p:nvSpPr>
          <p:cNvPr id="45" name="Freeform 44"/>
          <p:cNvSpPr/>
          <p:nvPr/>
        </p:nvSpPr>
        <p:spPr>
          <a:xfrm flipH="1">
            <a:off x="846769" y="2427726"/>
            <a:ext cx="952441" cy="833935"/>
          </a:xfrm>
          <a:custGeom>
            <a:avLst/>
            <a:gdLst>
              <a:gd name="connsiteX0" fmla="*/ 1377950 w 1377950"/>
              <a:gd name="connsiteY0" fmla="*/ 0 h 1206500"/>
              <a:gd name="connsiteX1" fmla="*/ 393700 w 1377950"/>
              <a:gd name="connsiteY1" fmla="*/ 266700 h 1206500"/>
              <a:gd name="connsiteX2" fmla="*/ 0 w 1377950"/>
              <a:gd name="connsiteY2" fmla="*/ 1206500 h 1206500"/>
            </a:gdLst>
            <a:ahLst/>
            <a:cxnLst>
              <a:cxn ang="0">
                <a:pos x="connsiteX0" y="connsiteY0"/>
              </a:cxn>
              <a:cxn ang="0">
                <a:pos x="connsiteX1" y="connsiteY1"/>
              </a:cxn>
              <a:cxn ang="0">
                <a:pos x="connsiteX2" y="connsiteY2"/>
              </a:cxn>
            </a:cxnLst>
            <a:rect l="l" t="t" r="r" b="b"/>
            <a:pathLst>
              <a:path w="1377950" h="1206500">
                <a:moveTo>
                  <a:pt x="1377950" y="0"/>
                </a:moveTo>
                <a:cubicBezTo>
                  <a:pt x="1000654" y="32808"/>
                  <a:pt x="623358" y="65617"/>
                  <a:pt x="393700" y="266700"/>
                </a:cubicBezTo>
                <a:cubicBezTo>
                  <a:pt x="164042" y="467783"/>
                  <a:pt x="82021" y="837141"/>
                  <a:pt x="0" y="120650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339" y="5507996"/>
            <a:ext cx="795131" cy="914400"/>
          </a:xfrm>
          <a:prstGeom prst="rect">
            <a:avLst/>
          </a:prstGeom>
          <a:ln w="12700">
            <a:solidFill>
              <a:schemeClr val="tx1"/>
            </a:solidFill>
          </a:ln>
        </p:spPr>
      </p:pic>
      <p:sp>
        <p:nvSpPr>
          <p:cNvPr id="47" name="Freeform 46"/>
          <p:cNvSpPr/>
          <p:nvPr/>
        </p:nvSpPr>
        <p:spPr>
          <a:xfrm>
            <a:off x="767608" y="5285551"/>
            <a:ext cx="519971" cy="950294"/>
          </a:xfrm>
          <a:custGeom>
            <a:avLst/>
            <a:gdLst>
              <a:gd name="connsiteX0" fmla="*/ 0 w 752272"/>
              <a:gd name="connsiteY0" fmla="*/ 1374842 h 1374842"/>
              <a:gd name="connsiteX1" fmla="*/ 570689 w 752272"/>
              <a:gd name="connsiteY1" fmla="*/ 765242 h 1374842"/>
              <a:gd name="connsiteX2" fmla="*/ 752272 w 752272"/>
              <a:gd name="connsiteY2" fmla="*/ 0 h 1374842"/>
            </a:gdLst>
            <a:ahLst/>
            <a:cxnLst>
              <a:cxn ang="0">
                <a:pos x="connsiteX0" y="connsiteY0"/>
              </a:cxn>
              <a:cxn ang="0">
                <a:pos x="connsiteX1" y="connsiteY1"/>
              </a:cxn>
              <a:cxn ang="0">
                <a:pos x="connsiteX2" y="connsiteY2"/>
              </a:cxn>
            </a:cxnLst>
            <a:rect l="l" t="t" r="r" b="b"/>
            <a:pathLst>
              <a:path w="752272" h="1374842">
                <a:moveTo>
                  <a:pt x="0" y="1374842"/>
                </a:moveTo>
                <a:cubicBezTo>
                  <a:pt x="222655" y="1184612"/>
                  <a:pt x="445310" y="994382"/>
                  <a:pt x="570689" y="765242"/>
                </a:cubicBezTo>
                <a:cubicBezTo>
                  <a:pt x="696068" y="536102"/>
                  <a:pt x="724170" y="268051"/>
                  <a:pt x="752272" y="0"/>
                </a:cubicBezTo>
              </a:path>
            </a:pathLst>
          </a:custGeom>
          <a:noFill/>
          <a:ln w="12700">
            <a:solidFill>
              <a:schemeClr val="tx1"/>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329190" y="4703402"/>
            <a:ext cx="553357"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Seat</a:t>
            </a:r>
            <a:endParaRPr lang="en-US" sz="1400" dirty="0">
              <a:latin typeface="Arial" panose="020B0604020202020204" pitchFamily="34" charset="0"/>
              <a:cs typeface="Arial" panose="020B0604020202020204" pitchFamily="34" charset="0"/>
            </a:endParaRPr>
          </a:p>
        </p:txBody>
      </p:sp>
      <p:sp>
        <p:nvSpPr>
          <p:cNvPr id="49" name="TextBox 48"/>
          <p:cNvSpPr txBox="1"/>
          <p:nvPr/>
        </p:nvSpPr>
        <p:spPr>
          <a:xfrm>
            <a:off x="508540" y="5206214"/>
            <a:ext cx="572593"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Legs</a:t>
            </a:r>
            <a:endParaRPr lang="en-US" sz="1400" dirty="0">
              <a:latin typeface="Arial" panose="020B0604020202020204" pitchFamily="34" charset="0"/>
              <a:cs typeface="Arial" panose="020B0604020202020204" pitchFamily="34" charset="0"/>
            </a:endParaRPr>
          </a:p>
        </p:txBody>
      </p:sp>
      <p:sp>
        <p:nvSpPr>
          <p:cNvPr id="50" name="TextBox 49"/>
          <p:cNvSpPr txBox="1"/>
          <p:nvPr/>
        </p:nvSpPr>
        <p:spPr>
          <a:xfrm>
            <a:off x="655904" y="2997943"/>
            <a:ext cx="58381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Back</a:t>
            </a:r>
          </a:p>
        </p:txBody>
      </p:sp>
      <p:sp>
        <p:nvSpPr>
          <p:cNvPr id="51" name="TextBox 50"/>
          <p:cNvSpPr txBox="1"/>
          <p:nvPr/>
        </p:nvSpPr>
        <p:spPr>
          <a:xfrm>
            <a:off x="216152" y="3812519"/>
            <a:ext cx="811441"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Armrest</a:t>
            </a:r>
            <a:endParaRPr lang="en-US" sz="14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5299" y="1896080"/>
            <a:ext cx="3429000" cy="4629150"/>
          </a:xfrm>
          <a:prstGeom prst="rect">
            <a:avLst/>
          </a:prstGeom>
        </p:spPr>
      </p:pic>
      <p:cxnSp>
        <p:nvCxnSpPr>
          <p:cNvPr id="55" name="Straight Arrow Connector 54"/>
          <p:cNvCxnSpPr/>
          <p:nvPr/>
        </p:nvCxnSpPr>
        <p:spPr>
          <a:xfrm>
            <a:off x="4145226" y="4111757"/>
            <a:ext cx="853548" cy="1"/>
          </a:xfrm>
          <a:prstGeom prst="straightConnector1">
            <a:avLst/>
          </a:prstGeom>
          <a:ln w="101600">
            <a:solidFill>
              <a:srgbClr val="333333"/>
            </a:solidFill>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20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34.5"/>
</p:tagLst>
</file>

<file path=ppt/tags/tag10.xml><?xml version="1.0" encoding="utf-8"?>
<p:tagLst xmlns:a="http://schemas.openxmlformats.org/drawingml/2006/main" xmlns:r="http://schemas.openxmlformats.org/officeDocument/2006/relationships" xmlns:p="http://schemas.openxmlformats.org/presentationml/2006/main">
  <p:tag name="TIMING" val="|10.1"/>
</p:tagLst>
</file>

<file path=ppt/tags/tag11.xml><?xml version="1.0" encoding="utf-8"?>
<p:tagLst xmlns:a="http://schemas.openxmlformats.org/drawingml/2006/main" xmlns:r="http://schemas.openxmlformats.org/officeDocument/2006/relationships" xmlns:p="http://schemas.openxmlformats.org/presentationml/2006/main">
  <p:tag name="TIMING" val="|8.5|5.3|6.5"/>
</p:tagLst>
</file>

<file path=ppt/tags/tag12.xml><?xml version="1.0" encoding="utf-8"?>
<p:tagLst xmlns:a="http://schemas.openxmlformats.org/drawingml/2006/main" xmlns:r="http://schemas.openxmlformats.org/officeDocument/2006/relationships" xmlns:p="http://schemas.openxmlformats.org/presentationml/2006/main">
  <p:tag name="TIMING" val="|11|18.1|3.7"/>
</p:tagLst>
</file>

<file path=ppt/tags/tag13.xml><?xml version="1.0" encoding="utf-8"?>
<p:tagLst xmlns:a="http://schemas.openxmlformats.org/drawingml/2006/main" xmlns:r="http://schemas.openxmlformats.org/officeDocument/2006/relationships" xmlns:p="http://schemas.openxmlformats.org/presentationml/2006/main">
  <p:tag name="TIMING" val="|34.7"/>
</p:tagLst>
</file>

<file path=ppt/tags/tag14.xml><?xml version="1.0" encoding="utf-8"?>
<p:tagLst xmlns:a="http://schemas.openxmlformats.org/drawingml/2006/main" xmlns:r="http://schemas.openxmlformats.org/officeDocument/2006/relationships" xmlns:p="http://schemas.openxmlformats.org/presentationml/2006/main">
  <p:tag name="TIMING" val="|20.6"/>
</p:tagLst>
</file>

<file path=ppt/tags/tag15.xml><?xml version="1.0" encoding="utf-8"?>
<p:tagLst xmlns:a="http://schemas.openxmlformats.org/drawingml/2006/main" xmlns:r="http://schemas.openxmlformats.org/officeDocument/2006/relationships" xmlns:p="http://schemas.openxmlformats.org/presentationml/2006/main">
  <p:tag name="TIMING" val="|30.3|0.4|0.8"/>
</p:tagLst>
</file>

<file path=ppt/tags/tag16.xml><?xml version="1.0" encoding="utf-8"?>
<p:tagLst xmlns:a="http://schemas.openxmlformats.org/drawingml/2006/main" xmlns:r="http://schemas.openxmlformats.org/officeDocument/2006/relationships" xmlns:p="http://schemas.openxmlformats.org/presentationml/2006/main">
  <p:tag name="TIMING" val="|3.1|7.4|6.9|6.4"/>
</p:tagLst>
</file>

<file path=ppt/tags/tag17.xml><?xml version="1.0" encoding="utf-8"?>
<p:tagLst xmlns:a="http://schemas.openxmlformats.org/drawingml/2006/main" xmlns:r="http://schemas.openxmlformats.org/officeDocument/2006/relationships" xmlns:p="http://schemas.openxmlformats.org/presentationml/2006/main">
  <p:tag name="TIMING" val="|7.7|1.8"/>
</p:tagLst>
</file>

<file path=ppt/tags/tag2.xml><?xml version="1.0" encoding="utf-8"?>
<p:tagLst xmlns:a="http://schemas.openxmlformats.org/drawingml/2006/main" xmlns:r="http://schemas.openxmlformats.org/officeDocument/2006/relationships" xmlns:p="http://schemas.openxmlformats.org/presentationml/2006/main">
  <p:tag name="TIMING" val="|44.7"/>
</p:tagLst>
</file>

<file path=ppt/tags/tag3.xml><?xml version="1.0" encoding="utf-8"?>
<p:tagLst xmlns:a="http://schemas.openxmlformats.org/drawingml/2006/main" xmlns:r="http://schemas.openxmlformats.org/officeDocument/2006/relationships" xmlns:p="http://schemas.openxmlformats.org/presentationml/2006/main">
  <p:tag name="TIMING" val="|9.1|6.8"/>
</p:tagLst>
</file>

<file path=ppt/tags/tag4.xml><?xml version="1.0" encoding="utf-8"?>
<p:tagLst xmlns:a="http://schemas.openxmlformats.org/drawingml/2006/main" xmlns:r="http://schemas.openxmlformats.org/officeDocument/2006/relationships" xmlns:p="http://schemas.openxmlformats.org/presentationml/2006/main">
  <p:tag name="TIMING" val="|25.7"/>
</p:tagLst>
</file>

<file path=ppt/tags/tag5.xml><?xml version="1.0" encoding="utf-8"?>
<p:tagLst xmlns:a="http://schemas.openxmlformats.org/drawingml/2006/main" xmlns:r="http://schemas.openxmlformats.org/officeDocument/2006/relationships" xmlns:p="http://schemas.openxmlformats.org/presentationml/2006/main">
  <p:tag name="TIMING" val="|21.7"/>
</p:tagLst>
</file>

<file path=ppt/tags/tag6.xml><?xml version="1.0" encoding="utf-8"?>
<p:tagLst xmlns:a="http://schemas.openxmlformats.org/drawingml/2006/main" xmlns:r="http://schemas.openxmlformats.org/officeDocument/2006/relationships" xmlns:p="http://schemas.openxmlformats.org/presentationml/2006/main">
  <p:tag name="TIMING" val="|35.4"/>
</p:tagLst>
</file>

<file path=ppt/tags/tag7.xml><?xml version="1.0" encoding="utf-8"?>
<p:tagLst xmlns:a="http://schemas.openxmlformats.org/drawingml/2006/main" xmlns:r="http://schemas.openxmlformats.org/officeDocument/2006/relationships" xmlns:p="http://schemas.openxmlformats.org/presentationml/2006/main">
  <p:tag name="TIMING" val="|24|5"/>
</p:tagLst>
</file>

<file path=ppt/tags/tag8.xml><?xml version="1.0" encoding="utf-8"?>
<p:tagLst xmlns:a="http://schemas.openxmlformats.org/drawingml/2006/main" xmlns:r="http://schemas.openxmlformats.org/officeDocument/2006/relationships" xmlns:p="http://schemas.openxmlformats.org/presentationml/2006/main">
  <p:tag name="TIMING" val="|16.7"/>
</p:tagLst>
</file>

<file path=ppt/tags/tag9.xml><?xml version="1.0" encoding="utf-8"?>
<p:tagLst xmlns:a="http://schemas.openxmlformats.org/drawingml/2006/main" xmlns:r="http://schemas.openxmlformats.org/officeDocument/2006/relationships" xmlns:p="http://schemas.openxmlformats.org/presentationml/2006/main">
  <p:tag name="TIMING" val="|7.7|1.8"/>
</p:tagLst>
</file>

<file path=ppt/theme/theme1.xml><?xml version="1.0" encoding="utf-8"?>
<a:theme xmlns:a="http://schemas.openxmlformats.org/drawingml/2006/main" name="SA2015_4by3_Powerpoint_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SA2015_4by3_Powerpoint_Presentation_Template</Template>
  <TotalTime>5900</TotalTime>
  <Words>3771</Words>
  <Application>Microsoft Office PowerPoint</Application>
  <PresentationFormat>On-screen Show (4:3)</PresentationFormat>
  <Paragraphs>714</Paragraphs>
  <Slides>58</Slides>
  <Notes>55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Futura</vt:lpstr>
      <vt:lpstr>맑은 고딕</vt:lpstr>
      <vt:lpstr>Proxima Nova Regular</vt:lpstr>
      <vt:lpstr>Arial</vt:lpstr>
      <vt:lpstr>Calibri</vt:lpstr>
      <vt:lpstr>Cambria Math</vt:lpstr>
      <vt:lpstr>Source Code Pro</vt:lpstr>
      <vt:lpstr>Source Sans Pro</vt:lpstr>
      <vt:lpstr>Times</vt:lpstr>
      <vt:lpstr>Times New Roman</vt:lpstr>
      <vt:lpstr>Wingdings</vt:lpstr>
      <vt:lpstr>SA2015_4by3_Powerpoint_Presentation_Template</vt:lpstr>
      <vt:lpstr>PowerPoint Presentation</vt:lpstr>
      <vt:lpstr>Motivation</vt:lpstr>
      <vt:lpstr>Motivation</vt:lpstr>
      <vt:lpstr>Motivation</vt:lpstr>
      <vt:lpstr>Motivation</vt:lpstr>
      <vt:lpstr>Goal</vt:lpstr>
      <vt:lpstr>Related Work</vt:lpstr>
      <vt:lpstr>Related Work</vt:lpstr>
      <vt:lpstr>Key Idea</vt:lpstr>
      <vt:lpstr>Our Approach</vt:lpstr>
      <vt:lpstr>Our Approach</vt:lpstr>
      <vt:lpstr>Outline</vt:lpstr>
      <vt:lpstr>Training</vt:lpstr>
      <vt:lpstr>Training</vt:lpstr>
      <vt:lpstr>Training</vt:lpstr>
      <vt:lpstr>Probabilistic Part Relations</vt:lpstr>
      <vt:lpstr>Probabilistic Part Relations</vt:lpstr>
      <vt:lpstr>Outline</vt:lpstr>
      <vt:lpstr>Inference</vt:lpstr>
      <vt:lpstr>Inference Pipeline</vt:lpstr>
      <vt:lpstr>Inference Pipeline</vt:lpstr>
      <vt:lpstr>Inference Pipeline</vt:lpstr>
      <vt:lpstr>Inference Pipeline</vt:lpstr>
      <vt:lpstr>Inference Pipeline</vt:lpstr>
      <vt:lpstr>Inference Pipeline</vt:lpstr>
      <vt:lpstr>Inference Pipeline</vt:lpstr>
      <vt:lpstr>Inference Pipeline</vt:lpstr>
      <vt:lpstr>Completion Strategy</vt:lpstr>
      <vt:lpstr>Completion Strategy</vt:lpstr>
      <vt:lpstr>Completion Strategy</vt:lpstr>
      <vt:lpstr>Completion Strategy</vt:lpstr>
      <vt:lpstr>Qualitative Results</vt:lpstr>
      <vt:lpstr>Qualitative Results</vt:lpstr>
      <vt:lpstr>Qualitative Results</vt:lpstr>
      <vt:lpstr>Qualitative Results</vt:lpstr>
      <vt:lpstr>Qualitative Results</vt:lpstr>
      <vt:lpstr>Quantitative Evaluation</vt:lpstr>
      <vt:lpstr>Evaluation Metric</vt:lpstr>
      <vt:lpstr>Evaluation Metric</vt:lpstr>
      <vt:lpstr>Evaluation Metric</vt:lpstr>
      <vt:lpstr>Comparison</vt:lpstr>
      <vt:lpstr>Comparison</vt:lpstr>
      <vt:lpstr>Comparison to Previous Work</vt:lpstr>
      <vt:lpstr>Comparison to Previous Work</vt:lpstr>
      <vt:lpstr>Quantitative Evaluation</vt:lpstr>
      <vt:lpstr>Real Scans</vt:lpstr>
      <vt:lpstr>Real Scans</vt:lpstr>
      <vt:lpstr>Real Scans</vt:lpstr>
      <vt:lpstr>Limitations</vt:lpstr>
      <vt:lpstr>Summary &amp; Conclusion</vt:lpstr>
      <vt:lpstr>Future Works</vt:lpstr>
      <vt:lpstr>Future Works</vt:lpstr>
      <vt:lpstr>Acknowledgement</vt:lpstr>
      <vt:lpstr>PowerPoint Presentation</vt:lpstr>
      <vt:lpstr>Inference Pipeline</vt:lpstr>
      <vt:lpstr>Visibility</vt:lpstr>
      <vt:lpstr>Symmetry Estimation</vt:lpstr>
      <vt:lpstr>Timing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mhsung</dc:creator>
  <cp:lastModifiedBy>mhsung</cp:lastModifiedBy>
  <cp:revision>717</cp:revision>
  <cp:lastPrinted>2015-10-22T22:13:22Z</cp:lastPrinted>
  <dcterms:created xsi:type="dcterms:W3CDTF">2015-10-11T23:30:41Z</dcterms:created>
  <dcterms:modified xsi:type="dcterms:W3CDTF">2015-11-20T00:15:20Z</dcterms:modified>
</cp:coreProperties>
</file>