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8.xml" ContentType="application/vnd.openxmlformats-officedocument.presentationml.tags+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20" r:id="rId2"/>
    <p:sldId id="300" r:id="rId3"/>
    <p:sldId id="266" r:id="rId4"/>
    <p:sldId id="263" r:id="rId5"/>
    <p:sldId id="378" r:id="rId6"/>
    <p:sldId id="379" r:id="rId7"/>
    <p:sldId id="397" r:id="rId8"/>
    <p:sldId id="304" r:id="rId9"/>
    <p:sldId id="268" r:id="rId10"/>
    <p:sldId id="270" r:id="rId11"/>
    <p:sldId id="269" r:id="rId12"/>
    <p:sldId id="271" r:id="rId13"/>
    <p:sldId id="298" r:id="rId14"/>
    <p:sldId id="276" r:id="rId15"/>
    <p:sldId id="371" r:id="rId16"/>
    <p:sldId id="372" r:id="rId17"/>
    <p:sldId id="264" r:id="rId18"/>
    <p:sldId id="398" r:id="rId19"/>
    <p:sldId id="275" r:id="rId20"/>
    <p:sldId id="406" r:id="rId21"/>
    <p:sldId id="402" r:id="rId22"/>
    <p:sldId id="265" r:id="rId23"/>
    <p:sldId id="302" r:id="rId24"/>
    <p:sldId id="399" r:id="rId25"/>
    <p:sldId id="362" r:id="rId26"/>
    <p:sldId id="364" r:id="rId27"/>
    <p:sldId id="365" r:id="rId28"/>
    <p:sldId id="281" r:id="rId29"/>
    <p:sldId id="368" r:id="rId30"/>
    <p:sldId id="367" r:id="rId31"/>
    <p:sldId id="400" r:id="rId32"/>
    <p:sldId id="286" r:id="rId33"/>
    <p:sldId id="350" r:id="rId34"/>
    <p:sldId id="290" r:id="rId35"/>
    <p:sldId id="291" r:id="rId36"/>
    <p:sldId id="307" r:id="rId37"/>
    <p:sldId id="319" r:id="rId38"/>
    <p:sldId id="316" r:id="rId39"/>
    <p:sldId id="328" r:id="rId40"/>
    <p:sldId id="332" r:id="rId41"/>
    <p:sldId id="324" r:id="rId42"/>
    <p:sldId id="326" r:id="rId43"/>
    <p:sldId id="292" r:id="rId44"/>
    <p:sldId id="347" r:id="rId45"/>
    <p:sldId id="410" r:id="rId46"/>
    <p:sldId id="413" r:id="rId47"/>
    <p:sldId id="393" r:id="rId48"/>
    <p:sldId id="321" r:id="rId49"/>
    <p:sldId id="296" r:id="rId50"/>
    <p:sldId id="297" r:id="rId51"/>
    <p:sldId id="262" r:id="rId52"/>
    <p:sldId id="261"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444444"/>
    <a:srgbClr val="CF2467"/>
    <a:srgbClr val="F2DCDB"/>
    <a:srgbClr val="F5F7F6"/>
    <a:srgbClr val="008F00"/>
    <a:srgbClr val="545454"/>
    <a:srgbClr val="EFBC1A"/>
    <a:srgbClr val="9E208F"/>
    <a:srgbClr val="B3FF36"/>
    <a:srgbClr val="2755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0" autoAdjust="0"/>
    <p:restoredTop sz="71604"/>
  </p:normalViewPr>
  <p:slideViewPr>
    <p:cSldViewPr snapToGrid="0" snapToObjects="1">
      <p:cViewPr varScale="1">
        <p:scale>
          <a:sx n="177" d="100"/>
          <a:sy n="177" d="100"/>
        </p:scale>
        <p:origin x="352"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A5106-C7F2-9A40-834C-D526C823919A}" type="datetimeFigureOut">
              <a:rPr lang="en-US" smtClean="0"/>
              <a:t>6/16/18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D25EF-E8B8-C944-AE46-A5EC89D2AC49}" type="slidenum">
              <a:rPr lang="en-US" smtClean="0"/>
              <a:t>‹#›</a:t>
            </a:fld>
            <a:endParaRPr lang="en-US"/>
          </a:p>
        </p:txBody>
      </p:sp>
    </p:spTree>
    <p:extLst>
      <p:ext uri="{BB962C8B-B14F-4D97-AF65-F5344CB8AC3E}">
        <p14:creationId xmlns:p14="http://schemas.microsoft.com/office/powerpoint/2010/main" val="46515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a:t>
            </a:fld>
            <a:endParaRPr lang="en-US"/>
          </a:p>
        </p:txBody>
      </p:sp>
    </p:spTree>
    <p:extLst>
      <p:ext uri="{BB962C8B-B14F-4D97-AF65-F5344CB8AC3E}">
        <p14:creationId xmlns:p14="http://schemas.microsoft.com/office/powerpoint/2010/main" val="9173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labeling itself</a:t>
            </a:r>
            <a:r>
              <a:rPr lang="en-US" baseline="0" dirty="0"/>
              <a:t> is a non-trivial problem especially when trying to achieve fine-level annotations.</a:t>
            </a:r>
          </a:p>
          <a:p>
            <a:r>
              <a:rPr lang="en-US" baseline="0" dirty="0"/>
              <a:t>The set of labels need to be carefully selected and assigned to the segments while considering consistency over all shapes in the database.</a:t>
            </a:r>
          </a:p>
          <a:p>
            <a:r>
              <a:rPr lang="en-US" baseline="0" dirty="0"/>
              <a:t>Thus e</a:t>
            </a:r>
            <a:r>
              <a:rPr lang="en-US" dirty="0"/>
              <a:t>ven the recent part label dataset provides</a:t>
            </a:r>
            <a:r>
              <a:rPr lang="en-US" baseline="0" dirty="0"/>
              <a:t> only coarse-level part annotations with a few number of semantic labels. </a:t>
            </a:r>
          </a:p>
          <a:p>
            <a:endParaRPr lang="en-US" baseline="0" dirty="0"/>
          </a:p>
          <a:p>
            <a:r>
              <a:rPr lang="en-US" baseline="0" dirty="0"/>
              <a:t>Plus, sometimes the labeling process forcing to assign a given set of *labels to parts*</a:t>
            </a:r>
          </a:p>
          <a:p>
            <a:r>
              <a:rPr lang="en-US" baseline="0" dirty="0"/>
              <a:t>[click]</a:t>
            </a:r>
          </a:p>
          <a:p>
            <a:r>
              <a:rPr lang="en-US" baseline="0" dirty="0"/>
              <a:t>generates fuzzy boundaries among segments.</a:t>
            </a:r>
          </a:p>
          <a:p>
            <a:r>
              <a:rPr lang="en-US" baseline="0" dirty="0"/>
              <a:t>And this can lead to tricky </a:t>
            </a:r>
            <a:r>
              <a:rPr lang="en-US" sz="1200" b="0" i="0" kern="1200" dirty="0">
                <a:solidFill>
                  <a:schemeClr val="tx1"/>
                </a:solidFill>
                <a:effectLst/>
                <a:latin typeface="+mn-lt"/>
                <a:ea typeface="+mn-ea"/>
                <a:cs typeface="+mn-cs"/>
              </a:rPr>
              <a:t>mesh stitching</a:t>
            </a:r>
            <a:r>
              <a:rPr lang="en-US" baseline="0" dirty="0"/>
              <a:t> problems when reusing the parts for assembly.</a:t>
            </a:r>
            <a:endParaRPr lang="en-US" dirty="0"/>
          </a:p>
          <a:p>
            <a:endParaRPr lang="en-US" dirty="0"/>
          </a:p>
          <a:p>
            <a:r>
              <a:rPr lang="en-US" dirty="0"/>
              <a:t>----</a:t>
            </a:r>
          </a:p>
          <a:p>
            <a:r>
              <a:rPr lang="en-US" dirty="0"/>
              <a:t>Lamp_</a:t>
            </a:r>
            <a:r>
              <a:rPr lang="cs-CZ" dirty="0"/>
              <a:t>3b64d5033c580d2ef76898f881b76a</a:t>
            </a:r>
            <a:endParaRPr lang="en-US" dirty="0"/>
          </a:p>
          <a:p>
            <a:r>
              <a:rPr lang="en-US" dirty="0"/>
              <a:t>Table_</a:t>
            </a:r>
            <a:r>
              <a:rPr lang="cs-CZ" baseline="0" dirty="0"/>
              <a:t>190028e65867076ee12186cc8c5022c7</a:t>
            </a:r>
            <a:endParaRPr lang="en-US" dirty="0"/>
          </a:p>
          <a:p>
            <a:r>
              <a:rPr lang="en-US" dirty="0"/>
              <a:t>Chair_1f8eaa7aededc7e637b2bb75885cfc44</a:t>
            </a:r>
          </a:p>
          <a:p>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10</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a:t>
            </a:r>
            <a:r>
              <a:rPr lang="en-US" baseline="0" dirty="0"/>
              <a:t> instead of relying on the previous part label datasets, we leverage the observation that actually designers also produce 3D models by first creating each component, and then organizing the components in the space.</a:t>
            </a:r>
          </a:p>
          <a:p>
            <a:r>
              <a:rPr lang="en-US" baseline="0" dirty="0"/>
              <a:t>And fortunately, most 3D CAD models in the online repositories contain the component structure information called scene graph.</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11</a:t>
            </a:fld>
            <a:endParaRPr lang="en-US"/>
          </a:p>
        </p:txBody>
      </p:sp>
    </p:spTree>
    <p:extLst>
      <p:ext uri="{BB962C8B-B14F-4D97-AF65-F5344CB8AC3E}">
        <p14:creationId xmlns:p14="http://schemas.microsoft.com/office/powerpoint/2010/main" val="82457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 structure information stored </a:t>
            </a:r>
            <a:r>
              <a:rPr lang="en-US" baseline="0" dirty="0"/>
              <a:t>in the CAD models mostly provides a natural segmentation of objects even with clear boundaries among the components.</a:t>
            </a:r>
            <a:endParaRPr lang="en-US" dirty="0"/>
          </a:p>
          <a:p>
            <a:endParaRPr lang="en-US" dirty="0"/>
          </a:p>
          <a:p>
            <a:r>
              <a:rPr lang="en-US" dirty="0"/>
              <a:t>----</a:t>
            </a:r>
          </a:p>
          <a:p>
            <a:r>
              <a:rPr lang="en-US" dirty="0"/>
              <a:t>Lamp_</a:t>
            </a:r>
            <a:r>
              <a:rPr lang="cs-CZ" dirty="0"/>
              <a:t>3b64d5033c580d2ef76898f881b76a</a:t>
            </a:r>
            <a:endParaRPr lang="en-US" dirty="0"/>
          </a:p>
          <a:p>
            <a:r>
              <a:rPr lang="en-US" dirty="0"/>
              <a:t>Table_</a:t>
            </a:r>
            <a:r>
              <a:rPr lang="cs-CZ" baseline="0" dirty="0"/>
              <a:t>190028e65867076ee12186cc8c5022c7</a:t>
            </a:r>
            <a:endParaRPr lang="en-US" dirty="0"/>
          </a:p>
          <a:p>
            <a:r>
              <a:rPr lang="en-US" dirty="0"/>
              <a:t>Chair_1f8eaa7aededc7e637b2bb75885cfc44</a:t>
            </a:r>
          </a:p>
          <a:p>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12</a:t>
            </a:fld>
            <a:endParaRPr lang="en-US"/>
          </a:p>
        </p:txBody>
      </p:sp>
    </p:spTree>
    <p:extLst>
      <p:ext uri="{BB962C8B-B14F-4D97-AF65-F5344CB8AC3E}">
        <p14:creationId xmlns:p14="http://schemas.microsoft.com/office/powerpoint/2010/main" val="89335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But it typically lacks</a:t>
            </a:r>
            <a:r>
              <a:rPr lang="en-US" baseline="0" noProof="0" dirty="0"/>
              <a:t> of semantic labels, and also </a:t>
            </a:r>
            <a:r>
              <a:rPr lang="en-US" noProof="0" dirty="0"/>
              <a:t>does not guarantee</a:t>
            </a:r>
            <a:r>
              <a:rPr lang="en-US" baseline="0" noProof="0" dirty="0"/>
              <a:t> any consistency in the granularity of segmentation across the shapes.</a:t>
            </a:r>
            <a:endParaRPr lang="en-US" noProof="0" dirty="0"/>
          </a:p>
          <a:p>
            <a:endParaRPr lang="en-US" noProof="0" dirty="0"/>
          </a:p>
          <a:p>
            <a:r>
              <a:rPr lang="en-US" noProof="0" dirty="0"/>
              <a:t>----</a:t>
            </a:r>
          </a:p>
          <a:p>
            <a:r>
              <a:rPr lang="en-US" noProof="0" dirty="0"/>
              <a:t>10e99b1475098c0aaa69dfdc5532bb13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15c3b923c85d22796d8b9531f93cc8de</a:t>
            </a:r>
            <a:endParaRPr lang="en-US" noProof="0" dirty="0"/>
          </a:p>
          <a:p>
            <a:r>
              <a:rPr lang="en-US" noProof="0" dirty="0"/>
              <a:t>12cd99c20b1a5a932e877e82c90c24d</a:t>
            </a:r>
          </a:p>
          <a:p>
            <a:endParaRPr lang="en-US" noProof="0" dirty="0"/>
          </a:p>
        </p:txBody>
      </p:sp>
      <p:sp>
        <p:nvSpPr>
          <p:cNvPr id="4" name="Slide Number Placeholder 3"/>
          <p:cNvSpPr>
            <a:spLocks noGrp="1"/>
          </p:cNvSpPr>
          <p:nvPr>
            <p:ph type="sldNum" sz="quarter" idx="10"/>
          </p:nvPr>
        </p:nvSpPr>
        <p:spPr/>
        <p:txBody>
          <a:bodyPr/>
          <a:lstStyle/>
          <a:p>
            <a:fld id="{E4AD25EF-E8B8-C944-AE46-A5EC89D2AC49}" type="slidenum">
              <a:rPr lang="en-US" smtClean="0"/>
              <a:t>13</a:t>
            </a:fld>
            <a:endParaRPr lang="en-US"/>
          </a:p>
        </p:txBody>
      </p:sp>
    </p:spTree>
    <p:extLst>
      <p:ext uri="{BB962C8B-B14F-4D97-AF65-F5344CB8AC3E}">
        <p14:creationId xmlns:p14="http://schemas.microsoft.com/office/powerpoint/2010/main" val="436594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makes another challenge in our project.</a:t>
            </a:r>
          </a:p>
          <a:p>
            <a:r>
              <a:rPr lang="en-US" baseline="0" dirty="0"/>
              <a:t>When we use the given part segmentation existing in the CAD models without any semantic labels, it’s not possible to specify the order of assembly.</a:t>
            </a:r>
          </a:p>
          <a:p>
            <a:r>
              <a:rPr lang="en-US" baseline="0" dirty="0"/>
              <a:t>For instance, given a seat of a chair,</a:t>
            </a:r>
          </a:p>
          <a:p>
            <a:r>
              <a:rPr lang="en-US" baseline="0" dirty="0"/>
              <a:t>[click]</a:t>
            </a:r>
          </a:p>
          <a:p>
            <a:r>
              <a:rPr lang="en-US" baseline="0" dirty="0"/>
              <a:t>we can add a back of chairs,</a:t>
            </a:r>
          </a:p>
          <a:p>
            <a:r>
              <a:rPr lang="en-US" baseline="0" dirty="0"/>
              <a:t>[click]</a:t>
            </a:r>
          </a:p>
          <a:p>
            <a:r>
              <a:rPr lang="en-US" baseline="0" dirty="0"/>
              <a:t>or legs of chairs, even in different styles,</a:t>
            </a:r>
          </a:p>
          <a:p>
            <a:r>
              <a:rPr lang="en-US" baseline="0" dirty="0"/>
              <a:t>[click]</a:t>
            </a:r>
          </a:p>
          <a:p>
            <a:r>
              <a:rPr lang="en-US" baseline="0" dirty="0"/>
              <a:t>or a bigger component containing both of them.</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14</a:t>
            </a:fld>
            <a:endParaRPr lang="en-US"/>
          </a:p>
        </p:txBody>
      </p:sp>
    </p:spTree>
    <p:extLst>
      <p:ext uri="{BB962C8B-B14F-4D97-AF65-F5344CB8AC3E}">
        <p14:creationId xmlns:p14="http://schemas.microsoft.com/office/powerpoint/2010/main" val="189464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baseline="0" dirty="0"/>
              <a:t>address this challenge, given a query partial assembly we do not retrieve a single best complementary part, but we predict a multi-modal probability distribution over the component embedding space, and we sample the new component based on the predicted distribution.</a:t>
            </a:r>
          </a:p>
          <a:p>
            <a:endParaRPr lang="en-US" baseline="0" dirty="0"/>
          </a:p>
          <a:p>
            <a:r>
              <a:rPr lang="en-US" baseline="0" dirty="0"/>
              <a:t>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we design the embedding and retrieval functions with neural networks and jointly train them with the segmented 3D shapes in the database.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15</a:t>
            </a:fld>
            <a:endParaRPr lang="en-US"/>
          </a:p>
        </p:txBody>
      </p:sp>
    </p:spTree>
    <p:extLst>
      <p:ext uri="{BB962C8B-B14F-4D97-AF65-F5344CB8AC3E}">
        <p14:creationId xmlns:p14="http://schemas.microsoft.com/office/powerpoint/2010/main" val="53754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 next component is sampled from the distribution, we use another *neural network that we call placement network* to predict the position of new component.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16</a:t>
            </a:fld>
            <a:endParaRPr lang="en-US"/>
          </a:p>
        </p:txBody>
      </p:sp>
    </p:spTree>
    <p:extLst>
      <p:ext uri="{BB962C8B-B14F-4D97-AF65-F5344CB8AC3E}">
        <p14:creationId xmlns:p14="http://schemas.microsoft.com/office/powerpoint/2010/main" val="1614175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[04:40]</a:t>
            </a:r>
          </a:p>
          <a:p>
            <a:r>
              <a:rPr lang="en-US" dirty="0"/>
              <a:t>Now let me</a:t>
            </a:r>
            <a:r>
              <a:rPr lang="en-US" baseline="0" dirty="0"/>
              <a:t> explain our approach in details.</a:t>
            </a:r>
          </a:p>
          <a:p>
            <a:r>
              <a:rPr lang="en-US" baseline="0" dirty="0"/>
              <a:t>I’ll describe our data preprocessing step, and the design of retrieval, embedding, and placement neural networks.</a:t>
            </a:r>
          </a:p>
        </p:txBody>
      </p:sp>
      <p:sp>
        <p:nvSpPr>
          <p:cNvPr id="4" name="Slide Number Placeholder 3"/>
          <p:cNvSpPr>
            <a:spLocks noGrp="1"/>
          </p:cNvSpPr>
          <p:nvPr>
            <p:ph type="sldNum" sz="quarter" idx="10"/>
          </p:nvPr>
        </p:nvSpPr>
        <p:spPr/>
        <p:txBody>
          <a:bodyPr/>
          <a:lstStyle/>
          <a:p>
            <a:fld id="{E4AD25EF-E8B8-C944-AE46-A5EC89D2AC49}" type="slidenum">
              <a:rPr lang="en-US" smtClean="0"/>
              <a:t>17</a:t>
            </a:fld>
            <a:endParaRPr lang="en-US"/>
          </a:p>
        </p:txBody>
      </p:sp>
    </p:spTree>
    <p:extLst>
      <p:ext uri="{BB962C8B-B14F-4D97-AF65-F5344CB8AC3E}">
        <p14:creationId xmlns:p14="http://schemas.microsoft.com/office/powerpoint/2010/main" val="58331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data preprocessing</a:t>
            </a:r>
            <a:r>
              <a:rPr lang="en-US" baseline="0" dirty="0"/>
              <a:t> step,</a:t>
            </a:r>
          </a:p>
        </p:txBody>
      </p:sp>
      <p:sp>
        <p:nvSpPr>
          <p:cNvPr id="4" name="Slide Number Placeholder 3"/>
          <p:cNvSpPr>
            <a:spLocks noGrp="1"/>
          </p:cNvSpPr>
          <p:nvPr>
            <p:ph type="sldNum" sz="quarter" idx="10"/>
          </p:nvPr>
        </p:nvSpPr>
        <p:spPr/>
        <p:txBody>
          <a:bodyPr/>
          <a:lstStyle/>
          <a:p>
            <a:fld id="{E4AD25EF-E8B8-C944-AE46-A5EC89D2AC49}" type="slidenum">
              <a:rPr lang="en-US" smtClean="0"/>
              <a:t>18</a:t>
            </a:fld>
            <a:endParaRPr lang="en-US"/>
          </a:p>
        </p:txBody>
      </p:sp>
    </p:spTree>
    <p:extLst>
      <p:ext uri="{BB962C8B-B14F-4D97-AF65-F5344CB8AC3E}">
        <p14:creationId xmlns:p14="http://schemas.microsoft.com/office/powerpoint/2010/main" val="1916029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extract component information from scene graphs,</a:t>
            </a:r>
          </a:p>
          <a:p>
            <a:r>
              <a:rPr lang="en-US" baseline="0" dirty="0"/>
              <a:t>[click]</a:t>
            </a:r>
          </a:p>
          <a:p>
            <a:r>
              <a:rPr lang="en-US" baseline="0" dirty="0"/>
              <a:t>merge the components into a single component,</a:t>
            </a:r>
          </a:p>
          <a:p>
            <a:r>
              <a:rPr lang="en-US" baseline="0" dirty="0"/>
              <a:t>[click]</a:t>
            </a:r>
          </a:p>
          <a:p>
            <a:r>
              <a:rPr lang="en-US" baseline="0" dirty="0"/>
              <a:t>and build a contact graph of the grouped components.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19</a:t>
            </a:fld>
            <a:endParaRPr lang="en-US"/>
          </a:p>
        </p:txBody>
      </p:sp>
    </p:spTree>
    <p:extLst>
      <p:ext uri="{BB962C8B-B14F-4D97-AF65-F5344CB8AC3E}">
        <p14:creationId xmlns:p14="http://schemas.microsoft.com/office/powerpoint/2010/main" val="81137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a:t>
            </a:r>
            <a:r>
              <a:rPr lang="en-US" baseline="0" dirty="0"/>
              <a:t> modeling is an essential for creating virtual 3D contents and designing real objects.</a:t>
            </a:r>
          </a:p>
          <a:p>
            <a:r>
              <a:rPr lang="en-US" baseline="0" dirty="0"/>
              <a:t>Yet, creating 3D modeling remains as a tedious and time-consuming task requiring specialized expertise.</a:t>
            </a:r>
            <a:endParaRPr lang="en-US" dirty="0"/>
          </a:p>
          <a:p>
            <a:endParaRPr lang="en-US" dirty="0"/>
          </a:p>
          <a:p>
            <a:r>
              <a:rPr lang="en-US" dirty="0"/>
              <a:t>----</a:t>
            </a:r>
          </a:p>
          <a:p>
            <a:r>
              <a:rPr lang="en-US" dirty="0"/>
              <a:t>https://</a:t>
            </a:r>
            <a:r>
              <a:rPr lang="en-US" dirty="0" err="1"/>
              <a:t>www.youtube.com</a:t>
            </a:r>
            <a:r>
              <a:rPr lang="en-US" dirty="0"/>
              <a:t>/</a:t>
            </a:r>
            <a:r>
              <a:rPr lang="en-US" dirty="0" err="1"/>
              <a:t>watch?v</a:t>
            </a:r>
            <a:r>
              <a:rPr lang="en-US" dirty="0"/>
              <a:t>=aS5KcO0etcM</a:t>
            </a:r>
          </a:p>
        </p:txBody>
      </p:sp>
      <p:sp>
        <p:nvSpPr>
          <p:cNvPr id="4" name="Slide Number Placeholder 3"/>
          <p:cNvSpPr>
            <a:spLocks noGrp="1"/>
          </p:cNvSpPr>
          <p:nvPr>
            <p:ph type="sldNum" sz="quarter" idx="10"/>
          </p:nvPr>
        </p:nvSpPr>
        <p:spPr/>
        <p:txBody>
          <a:bodyPr/>
          <a:lstStyle/>
          <a:p>
            <a:fld id="{E4AD25EF-E8B8-C944-AE46-A5EC89D2AC49}" type="slidenum">
              <a:rPr lang="en-US" smtClean="0"/>
              <a:t>2</a:t>
            </a:fld>
            <a:endParaRPr lang="en-US"/>
          </a:p>
        </p:txBody>
      </p:sp>
    </p:spTree>
    <p:extLst>
      <p:ext uri="{BB962C8B-B14F-4D97-AF65-F5344CB8AC3E}">
        <p14:creationId xmlns:p14="http://schemas.microsoft.com/office/powerpoint/2010/main" val="533400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we build a</a:t>
            </a:r>
            <a:r>
              <a:rPr lang="en-US" baseline="0" dirty="0"/>
              <a:t> contact graph of components is because we want to suggest components in the assembly that can be connected to the given partial shape.</a:t>
            </a:r>
          </a:p>
          <a:p>
            <a:r>
              <a:rPr lang="en-US" baseline="0" dirty="0"/>
              <a:t>And this is obviously a natural way of assembling components incrementally.</a:t>
            </a:r>
          </a:p>
          <a:p>
            <a:r>
              <a:rPr lang="en-US" baseline="0" dirty="0"/>
              <a:t>So we consider a graph which nodes represent the components, and the edges indicate the connectivity of the components.</a:t>
            </a:r>
          </a:p>
        </p:txBody>
      </p:sp>
      <p:sp>
        <p:nvSpPr>
          <p:cNvPr id="4" name="Slide Number Placeholder 3"/>
          <p:cNvSpPr>
            <a:spLocks noGrp="1"/>
          </p:cNvSpPr>
          <p:nvPr>
            <p:ph type="sldNum" sz="quarter" idx="10"/>
          </p:nvPr>
        </p:nvSpPr>
        <p:spPr/>
        <p:txBody>
          <a:bodyPr/>
          <a:lstStyle/>
          <a:p>
            <a:fld id="{E4AD25EF-E8B8-C944-AE46-A5EC89D2AC49}" type="slidenum">
              <a:rPr lang="en-US" smtClean="0"/>
              <a:t>20</a:t>
            </a:fld>
            <a:endParaRPr lang="en-US"/>
          </a:p>
        </p:txBody>
      </p:sp>
    </p:spTree>
    <p:extLst>
      <p:ext uri="{BB962C8B-B14F-4D97-AF65-F5344CB8AC3E}">
        <p14:creationId xmlns:p14="http://schemas.microsoft.com/office/powerpoint/2010/main" val="204822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a:t>
            </a:r>
            <a:r>
              <a:rPr lang="en-US" baseline="0" dirty="0"/>
              <a:t> </a:t>
            </a:r>
            <a:r>
              <a:rPr lang="en-US" dirty="0"/>
              <a:t>our system, we assume that the</a:t>
            </a:r>
            <a:r>
              <a:rPr lang="en-US" baseline="0" dirty="0"/>
              <a:t> input shape is a subgraph of the contact graph, and *a plausible output part* is a node connected to this given subgraph.</a:t>
            </a:r>
          </a:p>
          <a:p>
            <a:r>
              <a:rPr lang="en-US" baseline="0" dirty="0"/>
              <a:t>Based on this assumption, in the training of the neural networks, we populate the training data by randomly generating pairs of a random subgraph and one of its connected node.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21</a:t>
            </a:fld>
            <a:endParaRPr lang="en-US"/>
          </a:p>
        </p:txBody>
      </p:sp>
    </p:spTree>
    <p:extLst>
      <p:ext uri="{BB962C8B-B14F-4D97-AF65-F5344CB8AC3E}">
        <p14:creationId xmlns:p14="http://schemas.microsoft.com/office/powerpoint/2010/main" val="1276938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before we create the contact graphs of the components, we first merge raw</a:t>
            </a:r>
            <a:r>
              <a:rPr lang="en-US" baseline="0" dirty="0"/>
              <a:t> components in the *scene graph* with some reasons.</a:t>
            </a:r>
          </a:p>
          <a:p>
            <a:r>
              <a:rPr lang="en-US" baseline="0" dirty="0"/>
              <a:t>First, we need to preserve the symmetry structure in the assembled objects.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So we group identical components into a single component.</a:t>
            </a:r>
          </a:p>
        </p:txBody>
      </p:sp>
      <p:sp>
        <p:nvSpPr>
          <p:cNvPr id="4" name="Slide Number Placeholder 3"/>
          <p:cNvSpPr>
            <a:spLocks noGrp="1"/>
          </p:cNvSpPr>
          <p:nvPr>
            <p:ph type="sldNum" sz="quarter" idx="10"/>
          </p:nvPr>
        </p:nvSpPr>
        <p:spPr/>
        <p:txBody>
          <a:bodyPr/>
          <a:lstStyle/>
          <a:p>
            <a:fld id="{E4AD25EF-E8B8-C944-AE46-A5EC89D2AC49}" type="slidenum">
              <a:rPr lang="en-US" smtClean="0"/>
              <a:t>22</a:t>
            </a:fld>
            <a:endParaRPr lang="en-US"/>
          </a:p>
        </p:txBody>
      </p:sp>
    </p:spTree>
    <p:extLst>
      <p:ext uri="{BB962C8B-B14F-4D97-AF65-F5344CB8AC3E}">
        <p14:creationId xmlns:p14="http://schemas.microsoft.com/office/powerpoint/2010/main" val="517371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t>
            </a:r>
          </a:p>
          <a:p>
            <a:r>
              <a:rPr lang="en-US" baseline="0" dirty="0"/>
              <a:t>[click]</a:t>
            </a:r>
          </a:p>
          <a:p>
            <a:r>
              <a:rPr lang="en-US" baseline="0" dirty="0"/>
              <a:t>sometimes </a:t>
            </a:r>
            <a:r>
              <a:rPr lang="en-US" dirty="0"/>
              <a:t>we see </a:t>
            </a:r>
            <a:r>
              <a:rPr lang="en-US" baseline="0" dirty="0"/>
              <a:t>highly overlapped components in the raw data,</a:t>
            </a:r>
          </a:p>
          <a:p>
            <a:r>
              <a:rPr lang="en-US" baseline="0" dirty="0"/>
              <a:t>and we group them together since it can help to predict complementary parts that fill the missing area not the occupied space.</a:t>
            </a:r>
          </a:p>
          <a:p>
            <a:endParaRPr lang="en-US" baseline="0" dirty="0"/>
          </a:p>
          <a:p>
            <a:r>
              <a:rPr lang="en-US" baseline="0" dirty="0"/>
              <a:t>Lastly,</a:t>
            </a:r>
          </a:p>
          <a:p>
            <a:r>
              <a:rPr lang="en-US" baseline="0" dirty="0"/>
              <a:t>[click]</a:t>
            </a:r>
          </a:p>
          <a:p>
            <a:r>
              <a:rPr lang="en-US" baseline="0" dirty="0"/>
              <a:t>tiny components do NOT make any meaningful difference in the global structure of the object, so we group too small components with their neighbors.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23</a:t>
            </a:fld>
            <a:endParaRPr lang="en-US"/>
          </a:p>
        </p:txBody>
      </p:sp>
    </p:spTree>
    <p:extLst>
      <p:ext uri="{BB962C8B-B14F-4D97-AF65-F5344CB8AC3E}">
        <p14:creationId xmlns:p14="http://schemas.microsoft.com/office/powerpoint/2010/main" val="1232846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[06:30]</a:t>
            </a:r>
          </a:p>
          <a:p>
            <a:r>
              <a:rPr lang="en-US" dirty="0"/>
              <a:t>Now let me</a:t>
            </a:r>
            <a:r>
              <a:rPr lang="en-US" baseline="0" dirty="0"/>
              <a:t> explain our retrieval and embedding networks.</a:t>
            </a:r>
          </a:p>
        </p:txBody>
      </p:sp>
      <p:sp>
        <p:nvSpPr>
          <p:cNvPr id="4" name="Slide Number Placeholder 3"/>
          <p:cNvSpPr>
            <a:spLocks noGrp="1"/>
          </p:cNvSpPr>
          <p:nvPr>
            <p:ph type="sldNum" sz="quarter" idx="10"/>
          </p:nvPr>
        </p:nvSpPr>
        <p:spPr/>
        <p:txBody>
          <a:bodyPr/>
          <a:lstStyle/>
          <a:p>
            <a:fld id="{E4AD25EF-E8B8-C944-AE46-A5EC89D2AC49}" type="slidenum">
              <a:rPr lang="en-US" smtClean="0"/>
              <a:t>24</a:t>
            </a:fld>
            <a:endParaRPr lang="en-US"/>
          </a:p>
        </p:txBody>
      </p:sp>
    </p:spTree>
    <p:extLst>
      <p:ext uri="{BB962C8B-B14F-4D97-AF65-F5344CB8AC3E}">
        <p14:creationId xmlns:p14="http://schemas.microsoft.com/office/powerpoint/2010/main" val="946102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each step of assembly, our retrieval network basically finds plausible complementary components given a partial assembly.</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25</a:t>
            </a:fld>
            <a:endParaRPr lang="en-US"/>
          </a:p>
        </p:txBody>
      </p:sp>
    </p:spTree>
    <p:extLst>
      <p:ext uri="{BB962C8B-B14F-4D97-AF65-F5344CB8AC3E}">
        <p14:creationId xmlns:p14="http://schemas.microsoft.com/office/powerpoint/2010/main" val="114847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efficiency</a:t>
            </a:r>
            <a:r>
              <a:rPr lang="en-US" baseline="0" dirty="0"/>
              <a:t> of retrieval in a large-scale database</a:t>
            </a:r>
            <a:r>
              <a:rPr lang="en-US" dirty="0"/>
              <a:t>,</a:t>
            </a:r>
            <a:endParaRPr lang="en-US" baseline="0" dirty="0"/>
          </a:p>
          <a:p>
            <a:r>
              <a:rPr lang="en-US" baseline="0" dirty="0"/>
              <a:t>we consider</a:t>
            </a:r>
          </a:p>
          <a:p>
            <a:r>
              <a:rPr lang="en-US" baseline="0" dirty="0"/>
              <a:t>[click]</a:t>
            </a:r>
          </a:p>
          <a:p>
            <a:r>
              <a:rPr lang="en-US" baseline="0" dirty="0"/>
              <a:t>a low dimensional embedding space of components,</a:t>
            </a:r>
          </a:p>
          <a:p>
            <a:r>
              <a:rPr lang="en-US" baseline="0" dirty="0"/>
              <a:t>[click]</a:t>
            </a:r>
          </a:p>
          <a:p>
            <a:r>
              <a:rPr lang="en-US" baseline="0" dirty="0"/>
              <a:t>and precompute the mapping from all components in the database to the embedding space.</a:t>
            </a:r>
          </a:p>
          <a:p>
            <a:r>
              <a:rPr lang="en-US" baseline="0" dirty="0"/>
              <a:t>[click]</a:t>
            </a:r>
          </a:p>
          <a:p>
            <a:r>
              <a:rPr lang="en-US" baseline="0" dirty="0"/>
              <a:t>Then, we predict an embedding coordinate from the input partial assembly, and finally retrieve components with a nearest neighbor search.</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26</a:t>
            </a:fld>
            <a:endParaRPr lang="en-US"/>
          </a:p>
        </p:txBody>
      </p:sp>
    </p:spTree>
    <p:extLst>
      <p:ext uri="{BB962C8B-B14F-4D97-AF65-F5344CB8AC3E}">
        <p14:creationId xmlns:p14="http://schemas.microsoft.com/office/powerpoint/2010/main" val="211445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a:r>
            <a:r>
              <a:rPr lang="en-US" baseline="0" dirty="0"/>
              <a:t>we do not have a single best answer. A</a:t>
            </a:r>
            <a:r>
              <a:rPr lang="en-US" dirty="0"/>
              <a:t>ctually</a:t>
            </a:r>
            <a:endParaRPr lang="en-US" baseline="0" dirty="0"/>
          </a:p>
          <a:p>
            <a:r>
              <a:rPr lang="en-US" baseline="0" dirty="0"/>
              <a:t>[click]</a:t>
            </a:r>
          </a:p>
          <a:p>
            <a:r>
              <a:rPr lang="en-US" baseline="0" dirty="0"/>
              <a:t>multiple components can be good choices as next complementary parts.</a:t>
            </a:r>
          </a:p>
          <a:p>
            <a:r>
              <a:rPr lang="en-US" baseline="0" dirty="0"/>
              <a:t>And it is also important to provide diverse candidates in the designing process.</a:t>
            </a:r>
          </a:p>
          <a:p>
            <a:r>
              <a:rPr lang="en-US" baseline="0" dirty="0"/>
              <a:t>[click]</a:t>
            </a:r>
          </a:p>
          <a:p>
            <a:r>
              <a:rPr lang="en-US" baseline="0" dirty="0"/>
              <a:t>Thus, we solve this one-to-N mapping problem by predicting a probability distribution over the embedding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obviously </a:t>
            </a:r>
            <a:r>
              <a:rPr lang="en-US" dirty="0"/>
              <a:t>the</a:t>
            </a:r>
            <a:r>
              <a:rPr lang="en-US" baseline="0" dirty="0"/>
              <a:t> distribution is expected to have multiple peaks.</a:t>
            </a:r>
          </a:p>
          <a:p>
            <a:r>
              <a:rPr lang="en-US" dirty="0"/>
              <a:t>[click]</a:t>
            </a:r>
          </a:p>
          <a:p>
            <a:r>
              <a:rPr lang="en-US" dirty="0"/>
              <a:t>So, we model the distribution as </a:t>
            </a:r>
            <a:r>
              <a:rPr lang="en-US" baseline="0" dirty="0"/>
              <a:t>a Gaussian mixture, and predict the parameters with the retrieval function.</a:t>
            </a:r>
            <a:endParaRPr lang="en-US" dirty="0"/>
          </a:p>
          <a:p>
            <a:endParaRPr lang="en-US" dirty="0"/>
          </a:p>
          <a:p>
            <a:r>
              <a:rPr lang="en-US" dirty="0"/>
              <a:t>----</a:t>
            </a:r>
          </a:p>
          <a:p>
            <a:r>
              <a:rPr lang="en-US" dirty="0"/>
              <a:t>A</a:t>
            </a:r>
            <a:r>
              <a:rPr lang="tr-TR" dirty="0"/>
              <a:t>770cb6ad4a97df84abd45348d17aaf8,3</a:t>
            </a:r>
          </a:p>
          <a:p>
            <a:r>
              <a:rPr lang="nl-NL" dirty="0"/>
              <a:t>7e7e130acfcdf64b1dec8546fd5980a9,1</a:t>
            </a:r>
          </a:p>
          <a:p>
            <a:r>
              <a:rPr lang="is-IS" dirty="0"/>
              <a:t>3b5364e2f1624ef992979c651b40698c,2</a:t>
            </a:r>
            <a:endParaRPr lang="nl-NL" dirty="0"/>
          </a:p>
          <a:p>
            <a:endParaRPr lang="tr-TR" dirty="0"/>
          </a:p>
          <a:p>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27</a:t>
            </a:fld>
            <a:endParaRPr lang="en-US"/>
          </a:p>
        </p:txBody>
      </p:sp>
    </p:spTree>
    <p:extLst>
      <p:ext uri="{BB962C8B-B14F-4D97-AF65-F5344CB8AC3E}">
        <p14:creationId xmlns:p14="http://schemas.microsoft.com/office/powerpoint/2010/main" val="79314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of the training step.</a:t>
            </a:r>
          </a:p>
          <a:p>
            <a:endParaRPr lang="en-US" dirty="0"/>
          </a:p>
          <a:p>
            <a:r>
              <a:rPr lang="en-US" dirty="0"/>
              <a:t>[click]</a:t>
            </a:r>
          </a:p>
          <a:p>
            <a:r>
              <a:rPr lang="en-US" dirty="0"/>
              <a:t>For every pair of random</a:t>
            </a:r>
            <a:r>
              <a:rPr lang="en-US" baseline="0" dirty="0"/>
              <a:t> partial assembly and one of its complementary part,</a:t>
            </a:r>
          </a:p>
          <a:p>
            <a:endParaRPr lang="en-US" baseline="0" dirty="0"/>
          </a:p>
          <a:p>
            <a:r>
              <a:rPr lang="en-US" baseline="0" dirty="0"/>
              <a:t>the retrieval function predicts</a:t>
            </a:r>
          </a:p>
          <a:p>
            <a:r>
              <a:rPr lang="en-US" baseline="0" dirty="0"/>
              <a:t>[click]</a:t>
            </a:r>
          </a:p>
          <a:p>
            <a:r>
              <a:rPr lang="en-US" baseline="0" dirty="0"/>
              <a:t>a set of Gaussian distribution parameters with weights.</a:t>
            </a:r>
          </a:p>
          <a:p>
            <a:endParaRPr lang="en-US" baseline="0" dirty="0"/>
          </a:p>
          <a:p>
            <a:r>
              <a:rPr lang="en-US" baseline="0" dirty="0"/>
              <a:t>And the embedding function predicts</a:t>
            </a:r>
          </a:p>
          <a:p>
            <a:r>
              <a:rPr lang="en-US" baseline="0" dirty="0"/>
              <a:t>[click]</a:t>
            </a:r>
          </a:p>
          <a:p>
            <a:r>
              <a:rPr lang="en-US" baseline="0" dirty="0"/>
              <a:t>the embedding coordinates of the complementary part.</a:t>
            </a:r>
          </a:p>
          <a:p>
            <a:endParaRPr lang="en-US" baseline="0" dirty="0"/>
          </a:p>
          <a:p>
            <a:r>
              <a:rPr lang="en-US" baseline="0" dirty="0"/>
              <a:t>[click]</a:t>
            </a:r>
          </a:p>
          <a:p>
            <a:r>
              <a:rPr lang="en-US" baseline="0" dirty="0"/>
              <a:t>Then, both functions are trained to minimize the negative log likelihood.</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28</a:t>
            </a:fld>
            <a:endParaRPr lang="en-US"/>
          </a:p>
        </p:txBody>
      </p:sp>
    </p:spTree>
    <p:extLst>
      <p:ext uri="{BB962C8B-B14F-4D97-AF65-F5344CB8AC3E}">
        <p14:creationId xmlns:p14="http://schemas.microsoft.com/office/powerpoint/2010/main" val="1679339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a:t>
            </a:r>
            <a:r>
              <a:rPr lang="en-US" baseline="0" dirty="0"/>
              <a:t> we leverage the recent neural network techniques.</a:t>
            </a:r>
          </a:p>
          <a:p>
            <a:endParaRPr lang="en-US" baseline="0" dirty="0"/>
          </a:p>
          <a:p>
            <a:r>
              <a:rPr lang="en-US" baseline="0" dirty="0"/>
              <a:t>[click]</a:t>
            </a:r>
          </a:p>
          <a:p>
            <a:r>
              <a:rPr lang="en-US" baseline="0" dirty="0"/>
              <a:t>For both retrieval and embedding functions, we can use any off-the shelf 3D neural network architecture.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We specifically use </a:t>
            </a:r>
            <a:r>
              <a:rPr lang="en-US" baseline="0" dirty="0" err="1"/>
              <a:t>PointNet</a:t>
            </a:r>
            <a:r>
              <a:rPr lang="en-US" baseline="0" dirty="0"/>
              <a:t> architecture that takes a point cloud as inputs.</a:t>
            </a:r>
          </a:p>
          <a:p>
            <a:endParaRPr lang="en-US" baseline="0" dirty="0"/>
          </a:p>
          <a:p>
            <a:r>
              <a:rPr lang="en-US" baseline="0" dirty="0"/>
              <a:t>[click]</a:t>
            </a:r>
          </a:p>
          <a:p>
            <a:r>
              <a:rPr lang="en-US" baseline="0" dirty="0"/>
              <a:t>And we sample points on the mesh surface to feed the network.</a:t>
            </a:r>
          </a:p>
          <a:p>
            <a:endParaRPr lang="en-US" baseline="0" dirty="0"/>
          </a:p>
          <a:p>
            <a:r>
              <a:rPr lang="en-US" baseline="0" dirty="0"/>
              <a:t>This neural network structure actually needs one more thing, (continued)</a:t>
            </a:r>
          </a:p>
        </p:txBody>
      </p:sp>
      <p:sp>
        <p:nvSpPr>
          <p:cNvPr id="4" name="Slide Number Placeholder 3"/>
          <p:cNvSpPr>
            <a:spLocks noGrp="1"/>
          </p:cNvSpPr>
          <p:nvPr>
            <p:ph type="sldNum" sz="quarter" idx="10"/>
          </p:nvPr>
        </p:nvSpPr>
        <p:spPr/>
        <p:txBody>
          <a:bodyPr/>
          <a:lstStyle/>
          <a:p>
            <a:fld id="{E4AD25EF-E8B8-C944-AE46-A5EC89D2AC49}" type="slidenum">
              <a:rPr lang="en-US" smtClean="0"/>
              <a:t>29</a:t>
            </a:fld>
            <a:endParaRPr lang="en-US"/>
          </a:p>
        </p:txBody>
      </p:sp>
    </p:spTree>
    <p:extLst>
      <p:ext uri="{BB962C8B-B14F-4D97-AF65-F5344CB8AC3E}">
        <p14:creationId xmlns:p14="http://schemas.microsoft.com/office/powerpoint/2010/main" val="205802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allow non-expert</a:t>
            </a:r>
            <a:r>
              <a:rPr lang="en-US" baseline="0" dirty="0"/>
              <a:t> users to create 3D shapes easily, previously a new idea has been introduced that reuses parts of existing 3D models and assembles them to synthesize a new object.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a:t>
            </a:fld>
            <a:endParaRPr lang="en-US"/>
          </a:p>
        </p:txBody>
      </p:sp>
    </p:spTree>
    <p:extLst>
      <p:ext uri="{BB962C8B-B14F-4D97-AF65-F5344CB8AC3E}">
        <p14:creationId xmlns:p14="http://schemas.microsoft.com/office/powerpoint/2010/main" val="525294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a contrastive</a:t>
            </a:r>
            <a:r>
              <a:rPr lang="en-US" baseline="0" dirty="0"/>
              <a:t> loss.</a:t>
            </a:r>
          </a:p>
          <a:p>
            <a:r>
              <a:rPr lang="en-US" baseline="0" dirty="0"/>
              <a:t>Without the contrastive loss, the embedding space collapses to a single point.</a:t>
            </a:r>
          </a:p>
          <a:p>
            <a:endParaRPr lang="en-US" dirty="0"/>
          </a:p>
          <a:p>
            <a:r>
              <a:rPr lang="en-US" dirty="0"/>
              <a:t>[click]</a:t>
            </a:r>
          </a:p>
          <a:p>
            <a:r>
              <a:rPr lang="en-US" dirty="0"/>
              <a:t>We sample</a:t>
            </a:r>
            <a:r>
              <a:rPr lang="en-US" baseline="0" dirty="0"/>
              <a:t> a negative example of the complements along with the the pair of input data, which is any random component in the dataset that is not connected to the partial shape,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And we build a </a:t>
            </a:r>
            <a:r>
              <a:rPr lang="en-US" baseline="0" dirty="0" err="1"/>
              <a:t>siamese</a:t>
            </a:r>
            <a:r>
              <a:rPr lang="en-US" baseline="0" dirty="0"/>
              <a:t> structure sharing network weights for both of the positive and the negative complement samples.</a:t>
            </a:r>
          </a:p>
          <a:p>
            <a:r>
              <a:rPr lang="en-US" baseline="0" dirty="0"/>
              <a:t>[click]</a:t>
            </a:r>
          </a:p>
          <a:p>
            <a:r>
              <a:rPr lang="en-US" baseline="0" dirty="0"/>
              <a:t>The loss function is now redefined so that the loss of the *positive* sample to be smaller than the loss of the *negative* sample with a certain margin.</a:t>
            </a:r>
          </a:p>
          <a:p>
            <a:endParaRPr lang="en-US" baseline="0" dirty="0"/>
          </a:p>
          <a:p>
            <a:r>
              <a:rPr lang="en-US" dirty="0"/>
              <a:t>After retrieving a complementary</a:t>
            </a:r>
            <a:r>
              <a:rPr lang="en-US" baseline="0" dirty="0"/>
              <a:t> part, (continued)</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30</a:t>
            </a:fld>
            <a:endParaRPr lang="en-US"/>
          </a:p>
        </p:txBody>
      </p:sp>
    </p:spTree>
    <p:extLst>
      <p:ext uri="{BB962C8B-B14F-4D97-AF65-F5344CB8AC3E}">
        <p14:creationId xmlns:p14="http://schemas.microsoft.com/office/powerpoint/2010/main" val="1773539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also need to predict it’s location since all components in our database are normalized to have the center at the origin.</a:t>
            </a:r>
            <a:endParaRPr lang="en-US" dirty="0"/>
          </a:p>
          <a:p>
            <a:r>
              <a:rPr lang="en-US" dirty="0"/>
              <a:t>So, using</a:t>
            </a:r>
            <a:r>
              <a:rPr lang="en-US" baseline="0" dirty="0"/>
              <a:t> the next placement network (continued)</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31</a:t>
            </a:fld>
            <a:endParaRPr lang="en-US"/>
          </a:p>
        </p:txBody>
      </p:sp>
    </p:spTree>
    <p:extLst>
      <p:ext uri="{BB962C8B-B14F-4D97-AF65-F5344CB8AC3E}">
        <p14:creationId xmlns:p14="http://schemas.microsoft.com/office/powerpoint/2010/main" val="1456792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predict the relative position of the complementary part with respect to the partial shape.</a:t>
            </a:r>
          </a:p>
          <a:p>
            <a:r>
              <a:rPr lang="en-US" baseline="0" dirty="0"/>
              <a:t>The placement network is </a:t>
            </a:r>
            <a:r>
              <a:rPr lang="en-US" dirty="0"/>
              <a:t>similarly designed with the retrieval and embedding networks</a:t>
            </a:r>
            <a:r>
              <a:rPr lang="en-US" baseline="0" dirty="0"/>
              <a:t>.</a:t>
            </a:r>
          </a:p>
          <a:p>
            <a:r>
              <a:rPr lang="en-US" baseline="0" dirty="0"/>
              <a:t>[click]</a:t>
            </a:r>
          </a:p>
          <a:p>
            <a:r>
              <a:rPr lang="en-US" baseline="0" dirty="0"/>
              <a:t>It takes the same pair of data,</a:t>
            </a:r>
          </a:p>
          <a:p>
            <a:r>
              <a:rPr lang="en-US" baseline="0" dirty="0"/>
              <a:t>[click]</a:t>
            </a:r>
          </a:p>
          <a:p>
            <a:r>
              <a:rPr lang="en-US" baseline="0" dirty="0"/>
              <a:t>runs through the </a:t>
            </a:r>
            <a:r>
              <a:rPr lang="en-US" baseline="0" dirty="0" err="1"/>
              <a:t>PointNet</a:t>
            </a:r>
            <a:r>
              <a:rPr lang="en-US" baseline="0" dirty="0"/>
              <a:t> architecture,</a:t>
            </a:r>
          </a:p>
          <a:p>
            <a:r>
              <a:rPr lang="en-US" baseline="0" dirty="0"/>
              <a:t>[click]</a:t>
            </a:r>
          </a:p>
          <a:p>
            <a:r>
              <a:rPr lang="en-US" baseline="0" dirty="0"/>
              <a:t>and concatenates the last layers to predict the relative position in the 3D space.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32</a:t>
            </a:fld>
            <a:endParaRPr lang="en-US"/>
          </a:p>
        </p:txBody>
      </p:sp>
    </p:spTree>
    <p:extLst>
      <p:ext uri="{BB962C8B-B14F-4D97-AF65-F5344CB8AC3E}">
        <p14:creationId xmlns:p14="http://schemas.microsoft.com/office/powerpoint/2010/main" val="586445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[09:40]</a:t>
            </a:r>
          </a:p>
          <a:p>
            <a:r>
              <a:rPr lang="en-US" dirty="0"/>
              <a:t>Now let me show</a:t>
            </a:r>
            <a:r>
              <a:rPr lang="en-US" baseline="0" dirty="0"/>
              <a:t> our results.</a:t>
            </a:r>
          </a:p>
          <a:p>
            <a:endParaRPr lang="en-US" baseline="0" dirty="0"/>
          </a:p>
          <a:p>
            <a:r>
              <a:rPr lang="en-US" baseline="0" dirty="0"/>
              <a:t>[click]</a:t>
            </a:r>
          </a:p>
          <a:p>
            <a:r>
              <a:rPr lang="en-US" baseline="0" dirty="0"/>
              <a:t>We tested our method with 9 categories in the </a:t>
            </a:r>
            <a:r>
              <a:rPr lang="en-US" baseline="0" dirty="0" err="1"/>
              <a:t>ShapeNet</a:t>
            </a:r>
            <a:r>
              <a:rPr lang="en-US" baseline="0" dirty="0"/>
              <a:t> dataset, and trained the neural networks separately for each category.</a:t>
            </a:r>
          </a:p>
          <a:p>
            <a:r>
              <a:rPr lang="en-US" baseline="0" dirty="0"/>
              <a:t>[click]</a:t>
            </a:r>
          </a:p>
          <a:p>
            <a:r>
              <a:rPr lang="en-US" baseline="0" dirty="0"/>
              <a:t>And each 3D shape in the database was preprocessed to have up to 8 components.</a:t>
            </a:r>
          </a:p>
          <a:p>
            <a:r>
              <a:rPr lang="en-US" dirty="0"/>
              <a:t>[click]</a:t>
            </a:r>
          </a:p>
          <a:p>
            <a:r>
              <a:rPr lang="en-US" dirty="0"/>
              <a:t>For evaluation, we randomly split each category into 80-to-20</a:t>
            </a:r>
            <a:r>
              <a:rPr lang="en-US" baseline="0" dirty="0"/>
              <a:t> for training and test sets.</a:t>
            </a:r>
          </a:p>
          <a:p>
            <a:r>
              <a:rPr lang="en-US" baseline="0" dirty="0"/>
              <a:t>[click]</a:t>
            </a:r>
          </a:p>
          <a:p>
            <a:r>
              <a:rPr lang="en-US" baseline="0" dirty="0"/>
              <a:t>And we used 50 embedding dimension for all experiments,</a:t>
            </a:r>
          </a:p>
          <a:p>
            <a:r>
              <a:rPr lang="en-US" baseline="0" dirty="0"/>
              <a:t>[click]</a:t>
            </a:r>
          </a:p>
          <a:p>
            <a:r>
              <a:rPr lang="en-US" baseline="0" dirty="0"/>
              <a:t>and 8 Gaussians for the distribution.</a:t>
            </a:r>
          </a:p>
          <a:p>
            <a:endParaRPr lang="en-US" baseline="0" dirty="0"/>
          </a:p>
          <a:p>
            <a:r>
              <a:rPr lang="en-US" baseline="0" dirty="0"/>
              <a:t>[click]</a:t>
            </a:r>
          </a:p>
          <a:p>
            <a:r>
              <a:rPr lang="en-US" dirty="0"/>
              <a:t>We demonstrate how we can use our method for both interactive</a:t>
            </a:r>
            <a:r>
              <a:rPr lang="en-US" baseline="0" dirty="0"/>
              <a:t> modeling system and for automatic shape synthesis.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33</a:t>
            </a:fld>
            <a:endParaRPr lang="en-US"/>
          </a:p>
        </p:txBody>
      </p:sp>
    </p:spTree>
    <p:extLst>
      <p:ext uri="{BB962C8B-B14F-4D97-AF65-F5344CB8AC3E}">
        <p14:creationId xmlns:p14="http://schemas.microsoft.com/office/powerpoint/2010/main" val="80456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interactive modeling interface, our method</a:t>
            </a:r>
            <a:r>
              <a:rPr lang="en-US" baseline="0" dirty="0"/>
              <a:t> provides *several candidate components* to be added at each step, and allows the user to select one of them.</a:t>
            </a:r>
          </a:p>
          <a:p>
            <a:r>
              <a:rPr lang="en-US" baseline="0" dirty="0"/>
              <a:t>Then the system automatically places the component at a proper location. This process is iterated until the user creates a complete object.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34</a:t>
            </a:fld>
            <a:endParaRPr lang="en-US"/>
          </a:p>
        </p:txBody>
      </p:sp>
    </p:spTree>
    <p:extLst>
      <p:ext uri="{BB962C8B-B14F-4D97-AF65-F5344CB8AC3E}">
        <p14:creationId xmlns:p14="http://schemas.microsoft.com/office/powerpoint/2010/main" val="191833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our method can fully automatically</a:t>
            </a:r>
            <a:r>
              <a:rPr lang="en-US" baseline="0" dirty="0"/>
              <a:t> synthesize an object by automating the component selection step. Here are some examples of automatic shape synthesis by taking the maximal probability component.</a:t>
            </a:r>
          </a:p>
          <a:p>
            <a:endParaRPr lang="en-US" baseline="0" dirty="0"/>
          </a:p>
          <a:p>
            <a:r>
              <a:rPr lang="en-US" baseline="0" dirty="0"/>
              <a:t>The first row shows the assembly results at each step, and the second row shows the source object of the new component with the same color.</a:t>
            </a:r>
          </a:p>
          <a:p>
            <a:endParaRPr lang="en-US" baseline="0" dirty="0"/>
          </a:p>
          <a:p>
            <a:r>
              <a:rPr lang="en-US" baseline="0" dirty="0"/>
              <a:t>In this assembly, you can see that</a:t>
            </a:r>
          </a:p>
          <a:p>
            <a:r>
              <a:rPr lang="en-US" baseline="0" dirty="0"/>
              <a:t>[click]</a:t>
            </a:r>
          </a:p>
          <a:p>
            <a:r>
              <a:rPr lang="en-US" baseline="0" dirty="0"/>
              <a:t>the components sometimes come from source objects of very different shapes,</a:t>
            </a:r>
          </a:p>
          <a:p>
            <a:r>
              <a:rPr lang="en-US" baseline="0" dirty="0"/>
              <a:t>[click]</a:t>
            </a:r>
          </a:p>
          <a:p>
            <a:r>
              <a:rPr lang="en-US" baseline="0" dirty="0"/>
              <a:t>And even some parts are used in different purposes.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35</a:t>
            </a:fld>
            <a:endParaRPr lang="en-US"/>
          </a:p>
        </p:txBody>
      </p:sp>
    </p:spTree>
    <p:extLst>
      <p:ext uri="{BB962C8B-B14F-4D97-AF65-F5344CB8AC3E}">
        <p14:creationId xmlns:p14="http://schemas.microsoft.com/office/powerpoint/2010/main" val="1754558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 chair.</a:t>
            </a:r>
          </a:p>
          <a:p>
            <a:endParaRPr lang="en-US" dirty="0"/>
          </a:p>
          <a:p>
            <a:r>
              <a:rPr lang="en-US" baseline="0" dirty="0"/>
              <a:t>[click]</a:t>
            </a:r>
            <a:endParaRPr lang="en-US" dirty="0"/>
          </a:p>
          <a:p>
            <a:r>
              <a:rPr lang="en-US" dirty="0"/>
              <a:t>Here, for example,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part typically does not have a specific label</a:t>
            </a:r>
            <a:r>
              <a:rPr lang="en-US" baseline="0" dirty="0"/>
              <a:t> in the existing part label dataset, but just grouped with legs.</a:t>
            </a:r>
          </a:p>
          <a:p>
            <a:r>
              <a:rPr lang="en-US" baseline="0" dirty="0"/>
              <a:t>But in our system we can take this component to assemble in a new object.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36</a:t>
            </a:fld>
            <a:endParaRPr lang="en-US"/>
          </a:p>
        </p:txBody>
      </p:sp>
    </p:spTree>
    <p:extLst>
      <p:ext uri="{BB962C8B-B14F-4D97-AF65-F5344CB8AC3E}">
        <p14:creationId xmlns:p14="http://schemas.microsoft.com/office/powerpoint/2010/main" val="42517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example of</a:t>
            </a:r>
            <a:r>
              <a:rPr lang="en-US" dirty="0"/>
              <a:t> a watercraft.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endParaRPr lang="en-US" dirty="0"/>
          </a:p>
          <a:p>
            <a:r>
              <a:rPr lang="en-US" dirty="0"/>
              <a:t>Different</a:t>
            </a:r>
            <a:r>
              <a:rPr lang="en-US" baseline="0" dirty="0"/>
              <a:t> shapes of sails are naturally mixed in the output assembly.</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37</a:t>
            </a:fld>
            <a:endParaRPr lang="en-US"/>
          </a:p>
        </p:txBody>
      </p:sp>
    </p:spTree>
    <p:extLst>
      <p:ext uri="{BB962C8B-B14F-4D97-AF65-F5344CB8AC3E}">
        <p14:creationId xmlns:p14="http://schemas.microsoft.com/office/powerpoint/2010/main" val="951397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assembly </a:t>
            </a:r>
            <a:r>
              <a:rPr lang="en-US" baseline="0" dirty="0"/>
              <a:t>of</a:t>
            </a:r>
            <a:r>
              <a:rPr lang="en-US" dirty="0"/>
              <a:t> a table.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endParaRPr lang="en-US" dirty="0"/>
          </a:p>
          <a:p>
            <a:r>
              <a:rPr lang="en-US" dirty="0"/>
              <a:t>Again,</a:t>
            </a:r>
            <a:r>
              <a:rPr lang="en-US" baseline="0" dirty="0"/>
              <a:t> some components are used in different purposes.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38</a:t>
            </a:fld>
            <a:endParaRPr lang="en-US"/>
          </a:p>
        </p:txBody>
      </p:sp>
    </p:spTree>
    <p:extLst>
      <p:ext uri="{BB962C8B-B14F-4D97-AF65-F5344CB8AC3E}">
        <p14:creationId xmlns:p14="http://schemas.microsoft.com/office/powerpoint/2010/main" val="945822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a:t>
            </a:r>
            <a:r>
              <a:rPr lang="en-US" baseline="0" dirty="0"/>
              <a:t> get diverse shape assemblies by making different decisions at each step.</a:t>
            </a:r>
          </a:p>
          <a:p>
            <a:r>
              <a:rPr lang="en-US" baseline="0" dirty="0"/>
              <a:t>Here we show a result of lamp assembly with two random samples.</a:t>
            </a:r>
          </a:p>
          <a:p>
            <a:r>
              <a:rPr lang="en-US" baseline="0" dirty="0"/>
              <a:t>You can see the diversity of assembled shapes along the breadth of the tree.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39</a:t>
            </a:fld>
            <a:endParaRPr lang="en-US"/>
          </a:p>
        </p:txBody>
      </p:sp>
    </p:spTree>
    <p:extLst>
      <p:ext uri="{BB962C8B-B14F-4D97-AF65-F5344CB8AC3E}">
        <p14:creationId xmlns:p14="http://schemas.microsoft.com/office/powerpoint/2010/main" val="189931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this idea </a:t>
            </a:r>
            <a:r>
              <a:rPr lang="en-US" baseline="0" dirty="0"/>
              <a:t>can be more empowered by large-scale online shape repositories containing hundreds of thousands of shapes in diverse categories.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a:t>
            </a:fld>
            <a:endParaRPr lang="en-US"/>
          </a:p>
        </p:txBody>
      </p:sp>
    </p:spTree>
    <p:extLst>
      <p:ext uri="{BB962C8B-B14F-4D97-AF65-F5344CB8AC3E}">
        <p14:creationId xmlns:p14="http://schemas.microsoft.com/office/powerpoint/2010/main" val="34153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another example of a sofa.</a:t>
            </a:r>
          </a:p>
          <a:p>
            <a:r>
              <a:rPr lang="en-US" baseline="0" dirty="0"/>
              <a:t>For more results,</a:t>
            </a:r>
          </a:p>
          <a:p>
            <a:r>
              <a:rPr lang="en-US" baseline="0" dirty="0"/>
              <a:t>[click]</a:t>
            </a:r>
          </a:p>
          <a:p>
            <a:r>
              <a:rPr lang="en-US" baseline="0" dirty="0"/>
              <a:t>Please refer to the paper and our project website.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40</a:t>
            </a:fld>
            <a:endParaRPr lang="en-US"/>
          </a:p>
        </p:txBody>
      </p:sp>
    </p:spTree>
    <p:extLst>
      <p:ext uri="{BB962C8B-B14F-4D97-AF65-F5344CB8AC3E}">
        <p14:creationId xmlns:p14="http://schemas.microsoft.com/office/powerpoint/2010/main" val="530271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a:t>
            </a:r>
            <a:r>
              <a:rPr lang="en-US" baseline="0" dirty="0"/>
              <a:t>, we used the component dataset and </a:t>
            </a:r>
            <a:r>
              <a:rPr lang="en-US" baseline="0" dirty="0" err="1"/>
              <a:t>pretrained</a:t>
            </a:r>
            <a:r>
              <a:rPr lang="en-US" baseline="0" dirty="0"/>
              <a:t> neural net models in the same </a:t>
            </a:r>
            <a:r>
              <a:rPr lang="en-US" dirty="0"/>
              <a:t>category</a:t>
            </a:r>
            <a:r>
              <a:rPr lang="en-US" baseline="0" dirty="0"/>
              <a:t>.</a:t>
            </a:r>
          </a:p>
          <a:p>
            <a:r>
              <a:rPr lang="en-US" dirty="0"/>
              <a:t>But here</a:t>
            </a:r>
            <a:r>
              <a:rPr lang="en-US" baseline="0" dirty="0"/>
              <a:t> we also show some examples of assembling shapes with components in a different category.</a:t>
            </a:r>
          </a:p>
          <a:p>
            <a:endParaRPr lang="en-US" baseline="0" dirty="0"/>
          </a:p>
          <a:p>
            <a:r>
              <a:rPr lang="en-US" baseline="0" dirty="0"/>
              <a:t>This is an example of airplane created with components of watercraft.</a:t>
            </a:r>
          </a:p>
          <a:p>
            <a:r>
              <a:rPr lang="en-US" baseline="0" dirty="0"/>
              <a:t>The neural network model used here was trained with airplane dataset.</a:t>
            </a:r>
          </a:p>
          <a:p>
            <a:endParaRPr lang="en-US" dirty="0"/>
          </a:p>
          <a:p>
            <a:r>
              <a:rPr lang="en-US" dirty="0"/>
              <a:t>As you can see, the system tries to make</a:t>
            </a:r>
            <a:r>
              <a:rPr lang="en-US" baseline="0" dirty="0"/>
              <a:t> a reasonable output, and also shows some interesting mappings such as</a:t>
            </a:r>
          </a:p>
          <a:p>
            <a:r>
              <a:rPr lang="en-US" baseline="0" dirty="0"/>
              <a:t>[click]</a:t>
            </a:r>
          </a:p>
          <a:p>
            <a:r>
              <a:rPr lang="en-US" baseline="0" dirty="0"/>
              <a:t>Watercraft body to airplane body,</a:t>
            </a:r>
          </a:p>
          <a:p>
            <a:r>
              <a:rPr lang="en-US" baseline="0" dirty="0"/>
              <a:t>[click]</a:t>
            </a:r>
          </a:p>
          <a:p>
            <a:r>
              <a:rPr lang="en-US" baseline="0" dirty="0"/>
              <a:t>and watercraft sail to airplane tail wing.</a:t>
            </a:r>
          </a:p>
        </p:txBody>
      </p:sp>
      <p:sp>
        <p:nvSpPr>
          <p:cNvPr id="4" name="Slide Number Placeholder 3"/>
          <p:cNvSpPr>
            <a:spLocks noGrp="1"/>
          </p:cNvSpPr>
          <p:nvPr>
            <p:ph type="sldNum" sz="quarter" idx="10"/>
          </p:nvPr>
        </p:nvSpPr>
        <p:spPr/>
        <p:txBody>
          <a:bodyPr/>
          <a:lstStyle/>
          <a:p>
            <a:fld id="{E4AD25EF-E8B8-C944-AE46-A5EC89D2AC49}" type="slidenum">
              <a:rPr lang="en-US" smtClean="0"/>
              <a:t>41</a:t>
            </a:fld>
            <a:endParaRPr lang="en-US"/>
          </a:p>
        </p:txBody>
      </p:sp>
    </p:spTree>
    <p:extLst>
      <p:ext uri="{BB962C8B-B14F-4D97-AF65-F5344CB8AC3E}">
        <p14:creationId xmlns:p14="http://schemas.microsoft.com/office/powerpoint/2010/main" val="1121188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chair</a:t>
            </a:r>
            <a:r>
              <a:rPr lang="en-US" baseline="0" dirty="0"/>
              <a:t> assembly with table components.</a:t>
            </a:r>
          </a:p>
          <a:p>
            <a:endParaRPr lang="en-US" baseline="0" dirty="0"/>
          </a:p>
          <a:p>
            <a:r>
              <a:rPr lang="en-US" baseline="0" dirty="0"/>
              <a:t>[click]</a:t>
            </a:r>
          </a:p>
          <a:p>
            <a:r>
              <a:rPr lang="en-US" baseline="0" dirty="0"/>
              <a:t>Some table leg components are interestingly used as arms and a back in the chair.</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42</a:t>
            </a:fld>
            <a:endParaRPr lang="en-US"/>
          </a:p>
        </p:txBody>
      </p:sp>
    </p:spTree>
    <p:extLst>
      <p:ext uri="{BB962C8B-B14F-4D97-AF65-F5344CB8AC3E}">
        <p14:creationId xmlns:p14="http://schemas.microsoft.com/office/powerpoint/2010/main" val="198678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[12:40]</a:t>
            </a:r>
          </a:p>
          <a:p>
            <a:r>
              <a:rPr lang="en-US" dirty="0"/>
              <a:t>We compare our method with</a:t>
            </a:r>
            <a:r>
              <a:rPr lang="en-US" baseline="0" dirty="0"/>
              <a:t> the other *assembly-based modeling work* we call CK10.</a:t>
            </a:r>
          </a:p>
          <a:p>
            <a:r>
              <a:rPr lang="en-US" baseline="0" dirty="0"/>
              <a:t>CK10 is one of the state-of-the-art method that does not require any semantic label on the part segments.</a:t>
            </a:r>
          </a:p>
          <a:p>
            <a:r>
              <a:rPr lang="en-US" baseline="0" dirty="0"/>
              <a:t>This method basically uses hand-tuned 3D shape descriptors, and finds full shapes similar to the query partial shape, and detects the non-existing parts.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43</a:t>
            </a:fld>
            <a:endParaRPr lang="en-US"/>
          </a:p>
        </p:txBody>
      </p:sp>
    </p:spTree>
    <p:extLst>
      <p:ext uri="{BB962C8B-B14F-4D97-AF65-F5344CB8AC3E}">
        <p14:creationId xmlns:p14="http://schemas.microsoft.com/office/powerpoint/2010/main" val="1806722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show an example of our qualitative evaluations.</a:t>
            </a:r>
          </a:p>
          <a:p>
            <a:endParaRPr lang="en-US" baseline="0" dirty="0"/>
          </a:p>
          <a:p>
            <a:r>
              <a:rPr lang="en-US" baseline="0" dirty="0"/>
              <a:t>Here we tested the two methods with a semantic part label dataset for test.</a:t>
            </a:r>
          </a:p>
          <a:p>
            <a:r>
              <a:rPr lang="en-US" baseline="0" dirty="0"/>
              <a:t>The image on the left shows the query partial object when the blue part is missing,</a:t>
            </a:r>
          </a:p>
          <a:p>
            <a:r>
              <a:rPr lang="en-US" baseline="0" dirty="0"/>
              <a:t>And the right shows the retrieved components highlighted in the source objects.</a:t>
            </a:r>
          </a:p>
          <a:p>
            <a:endParaRPr lang="en-US" baseline="0" dirty="0"/>
          </a:p>
          <a:p>
            <a:r>
              <a:rPr lang="en-US" baseline="0" dirty="0"/>
              <a:t>CK10 sometimes fails to find semantically correct components because of the limited capability of classic shape descriptors.</a:t>
            </a:r>
          </a:p>
          <a:p>
            <a:r>
              <a:rPr lang="en-US" baseline="0" dirty="0"/>
              <a:t>But our method retrieves correct components that can properly fill the missing area.</a:t>
            </a:r>
          </a:p>
          <a:p>
            <a:endParaRPr lang="en-US" baseline="0" dirty="0"/>
          </a:p>
          <a:p>
            <a:r>
              <a:rPr lang="en-US" sz="1200" b="0" i="0" kern="1200" dirty="0">
                <a:solidFill>
                  <a:schemeClr val="tx1"/>
                </a:solidFill>
                <a:effectLst/>
                <a:latin typeface="+mn-lt"/>
                <a:ea typeface="+mn-ea"/>
                <a:cs typeface="+mn-cs"/>
              </a:rPr>
              <a:t>Note that devising quantitative benchmark is extremely challenging since it is hard to obtain or rank all possible retrieved results.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developed a novel benchmark and proposed new evaluation metrics for functional, geometric, and stylistic compatibilities. Refer to our paper for details.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44</a:t>
            </a:fld>
            <a:endParaRPr lang="en-US"/>
          </a:p>
        </p:txBody>
      </p:sp>
    </p:spTree>
    <p:extLst>
      <p:ext uri="{BB962C8B-B14F-4D97-AF65-F5344CB8AC3E}">
        <p14:creationId xmlns:p14="http://schemas.microsoft.com/office/powerpoint/2010/main" val="159570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demonstrate</a:t>
            </a:r>
            <a:r>
              <a:rPr lang="en-US" baseline="0" dirty="0"/>
              <a:t> the effect of learning embedding space with our joint training.</a:t>
            </a:r>
          </a:p>
          <a:p>
            <a:r>
              <a:rPr lang="en-US" baseline="0" dirty="0"/>
              <a:t>This is an example of a nearest neighbor search in our embedding space.</a:t>
            </a:r>
          </a:p>
          <a:p>
            <a:r>
              <a:rPr lang="en-US" baseline="0" dirty="0"/>
              <a:t>Again, the left is query component, and the right is the top-5 nearest neighbors. Both of them are highlighted with red.</a:t>
            </a:r>
          </a:p>
          <a:p>
            <a:endParaRPr lang="en-US" baseline="0" dirty="0"/>
          </a:p>
          <a:p>
            <a:r>
              <a:rPr lang="en-US" baseline="0" dirty="0"/>
              <a:t>[here]</a:t>
            </a:r>
          </a:p>
          <a:p>
            <a:r>
              <a:rPr lang="en-US" baseline="0" dirty="0"/>
              <a:t>As you can see, the geometries of neighbor components are sometimes very different with the query component.</a:t>
            </a:r>
          </a:p>
          <a:p>
            <a:endParaRPr lang="en-US" baseline="0" dirty="0"/>
          </a:p>
          <a:p>
            <a:r>
              <a:rPr lang="en-US" baseline="0" dirty="0"/>
              <a:t>And this becomes more obvious when we see how far they are in the other shape-similarity-based embedding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For example, these are nearest neighbor ranks when measuring geometric similarities with MVCNN descriptors.</a:t>
            </a:r>
          </a:p>
          <a:p>
            <a:endParaRPr lang="en-US" baseline="0" dirty="0"/>
          </a:p>
          <a:p>
            <a:r>
              <a:rPr lang="en-US" baseline="0" dirty="0"/>
              <a:t>This difference happens since in our training we leverage the contextual information of the entire shapes.</a:t>
            </a:r>
          </a:p>
          <a:p>
            <a:r>
              <a:rPr lang="en-US" baseline="0" dirty="0"/>
              <a:t>So the embedding network not only learns the geometric similarity, but also learns the interchangeability among components.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45</a:t>
            </a:fld>
            <a:endParaRPr lang="en-US"/>
          </a:p>
        </p:txBody>
      </p:sp>
    </p:spTree>
    <p:extLst>
      <p:ext uri="{BB962C8B-B14F-4D97-AF65-F5344CB8AC3E}">
        <p14:creationId xmlns:p14="http://schemas.microsoft.com/office/powerpoint/2010/main" val="382669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a:t>
            </a:r>
            <a:r>
              <a:rPr lang="en-US" baseline="0" dirty="0"/>
              <a:t> example showing that</a:t>
            </a:r>
          </a:p>
          <a:p>
            <a:r>
              <a:rPr lang="en-US" baseline="0" dirty="0"/>
              <a:t>[click]</a:t>
            </a:r>
          </a:p>
          <a:p>
            <a:r>
              <a:rPr lang="en-US" baseline="0" dirty="0"/>
              <a:t>different types of sails are mapped to close locations in the embedding space.</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46</a:t>
            </a:fld>
            <a:endParaRPr lang="en-US"/>
          </a:p>
        </p:txBody>
      </p:sp>
    </p:spTree>
    <p:extLst>
      <p:ext uri="{BB962C8B-B14F-4D97-AF65-F5344CB8AC3E}">
        <p14:creationId xmlns:p14="http://schemas.microsoft.com/office/powerpoint/2010/main" val="138148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placement error in both training and test data. Note that all models are normalized to have unit radius.</a:t>
            </a:r>
          </a:p>
          <a:p>
            <a:r>
              <a:rPr lang="en-US" baseline="0" dirty="0"/>
              <a:t>Compared to the object size, our placement network predicts positions with reasonably small errors.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47</a:t>
            </a:fld>
            <a:endParaRPr lang="en-US"/>
          </a:p>
        </p:txBody>
      </p:sp>
    </p:spTree>
    <p:extLst>
      <p:ext uri="{BB962C8B-B14F-4D97-AF65-F5344CB8AC3E}">
        <p14:creationId xmlns:p14="http://schemas.microsoft.com/office/powerpoint/2010/main" val="104814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placement</a:t>
            </a:r>
            <a:r>
              <a:rPr lang="en-US" baseline="0" dirty="0"/>
              <a:t> network works</a:t>
            </a:r>
            <a:r>
              <a:rPr lang="en-US" dirty="0"/>
              <a:t> </a:t>
            </a:r>
            <a:r>
              <a:rPr lang="en-US" baseline="0" dirty="0"/>
              <a:t>well in most cases, basically it can’t capture whether the new component is disconnected or overlapped to the input shape with the predicted position.</a:t>
            </a:r>
          </a:p>
          <a:p>
            <a:r>
              <a:rPr lang="en-US" baseline="0" dirty="0"/>
              <a:t>So sometimes we get outputs with</a:t>
            </a:r>
          </a:p>
          <a:p>
            <a:r>
              <a:rPr lang="en-US" baseline="0" dirty="0"/>
              <a:t>[click]</a:t>
            </a:r>
          </a:p>
          <a:p>
            <a:r>
              <a:rPr lang="en-US" baseline="0" dirty="0"/>
              <a:t>floating components 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r>
              <a:rPr lang="en-US" baseline="0" dirty="0"/>
              <a:t>overlapped components like this.</a:t>
            </a:r>
          </a:p>
          <a:p>
            <a:r>
              <a:rPr lang="en-US" baseline="0" dirty="0"/>
              <a:t>But these can be solved with the user inputs in the interactive modeling.</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48</a:t>
            </a:fld>
            <a:endParaRPr lang="en-US"/>
          </a:p>
        </p:txBody>
      </p:sp>
    </p:spTree>
    <p:extLst>
      <p:ext uri="{BB962C8B-B14F-4D97-AF65-F5344CB8AC3E}">
        <p14:creationId xmlns:p14="http://schemas.microsoft.com/office/powerpoint/2010/main" val="884589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[15:20]</a:t>
            </a:r>
          </a:p>
          <a:p>
            <a:r>
              <a:rPr lang="en-US" dirty="0"/>
              <a:t>In summary,</a:t>
            </a:r>
          </a:p>
          <a:p>
            <a:endParaRPr lang="en-US" dirty="0"/>
          </a:p>
          <a:p>
            <a:r>
              <a:rPr lang="en-US" dirty="0"/>
              <a:t>[click]</a:t>
            </a:r>
          </a:p>
          <a:p>
            <a:r>
              <a:rPr lang="en-US" dirty="0"/>
              <a:t>We introduce</a:t>
            </a:r>
            <a:r>
              <a:rPr lang="en-US" baseline="0" dirty="0"/>
              <a:t>d a method that ~</a:t>
            </a:r>
            <a:r>
              <a:rPr lang="en-US" sz="1200" dirty="0"/>
              <a:t>.</a:t>
            </a:r>
            <a:endParaRPr lang="en-US" baseline="0" dirty="0"/>
          </a:p>
          <a:p>
            <a:r>
              <a:rPr lang="en-US" baseline="0" dirty="0"/>
              <a:t>[click]</a:t>
            </a:r>
          </a:p>
          <a:p>
            <a:r>
              <a:rPr lang="en-US" baseline="0" dirty="0"/>
              <a:t>Our system ~</a:t>
            </a:r>
            <a:r>
              <a:rPr lang="en-US" sz="1200" dirty="0"/>
              <a:t>.</a:t>
            </a:r>
            <a:endParaRPr lang="en-US" baseline="0" dirty="0"/>
          </a:p>
          <a:p>
            <a:r>
              <a:rPr lang="en-US" baseline="0" dirty="0"/>
              <a:t>[click]</a:t>
            </a:r>
          </a:p>
          <a:p>
            <a:r>
              <a:rPr lang="en-US" baseline="0" dirty="0"/>
              <a:t>It also ~</a:t>
            </a:r>
            <a:r>
              <a:rPr lang="en-US" sz="1200" dirty="0"/>
              <a:t>.</a:t>
            </a:r>
            <a:endParaRPr lang="en-US" baseline="0" dirty="0"/>
          </a:p>
          <a:p>
            <a:r>
              <a:rPr lang="en-US" baseline="0" dirty="0"/>
              <a:t>[click]</a:t>
            </a:r>
          </a:p>
          <a:p>
            <a:r>
              <a:rPr lang="en-US" baseline="0" dirty="0"/>
              <a:t>and it ~</a:t>
            </a:r>
            <a:r>
              <a:rPr lang="en-US" sz="1200" dirty="0"/>
              <a: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49</a:t>
            </a:fld>
            <a:endParaRPr lang="en-US"/>
          </a:p>
        </p:txBody>
      </p:sp>
    </p:spTree>
    <p:extLst>
      <p:ext uri="{BB962C8B-B14F-4D97-AF65-F5344CB8AC3E}">
        <p14:creationId xmlns:p14="http://schemas.microsoft.com/office/powerpoint/2010/main" val="178736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project, we aim at creating new shapes by</a:t>
            </a:r>
            <a:r>
              <a:rPr lang="en-US" baseline="0" dirty="0"/>
              <a:t> assembling parts in these large-scale repositories with a minimum amount of processing on raw data.</a:t>
            </a:r>
            <a:endParaRPr lang="en-US" dirty="0"/>
          </a:p>
          <a:p>
            <a:endParaRPr lang="en-US" dirty="0"/>
          </a:p>
          <a:p>
            <a:r>
              <a:rPr lang="en-US" dirty="0"/>
              <a:t>----</a:t>
            </a:r>
          </a:p>
          <a:p>
            <a:r>
              <a:rPr lang="en-US" dirty="0"/>
              <a:t>Best</a:t>
            </a:r>
            <a:r>
              <a:rPr lang="en-US" baseline="0" dirty="0"/>
              <a:t> Chair 7495</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5</a:t>
            </a:fld>
            <a:endParaRPr lang="en-US"/>
          </a:p>
        </p:txBody>
      </p:sp>
    </p:spTree>
    <p:extLst>
      <p:ext uri="{BB962C8B-B14F-4D97-AF65-F5344CB8AC3E}">
        <p14:creationId xmlns:p14="http://schemas.microsoft.com/office/powerpoint/2010/main" val="1565197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future, we plan to augment our method with capabilities to scale and deform the retrieved parts for even</a:t>
            </a:r>
            <a:r>
              <a:rPr lang="en-US" sz="1200" kern="1200" baseline="0" dirty="0">
                <a:solidFill>
                  <a:schemeClr val="tx1"/>
                </a:solidFill>
                <a:effectLst/>
                <a:latin typeface="+mn-lt"/>
                <a:ea typeface="+mn-ea"/>
                <a:cs typeface="+mn-cs"/>
              </a:rPr>
              <a:t> better </a:t>
            </a:r>
            <a:r>
              <a:rPr lang="en-US" sz="1200" kern="1200" dirty="0">
                <a:solidFill>
                  <a:schemeClr val="tx1"/>
                </a:solidFill>
                <a:effectLst/>
                <a:latin typeface="+mn-lt"/>
                <a:ea typeface="+mn-ea"/>
                <a:cs typeface="+mn-cs"/>
              </a:rPr>
              <a:t>compatibility</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plan</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provide additional high-level user controls such as specifying rough</a:t>
            </a:r>
            <a:r>
              <a:rPr lang="en-US" sz="1200" kern="1200" baseline="0" dirty="0">
                <a:solidFill>
                  <a:schemeClr val="tx1"/>
                </a:solidFill>
                <a:effectLst/>
                <a:latin typeface="+mn-lt"/>
                <a:ea typeface="+mn-ea"/>
                <a:cs typeface="+mn-cs"/>
              </a:rPr>
              <a:t> shapes and placements with sketches or voxels.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50</a:t>
            </a:fld>
            <a:endParaRPr lang="en-US"/>
          </a:p>
        </p:txBody>
      </p:sp>
    </p:spTree>
    <p:extLst>
      <p:ext uri="{BB962C8B-B14F-4D97-AF65-F5344CB8AC3E}">
        <p14:creationId xmlns:p14="http://schemas.microsoft.com/office/powerpoint/2010/main" val="168235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thank</a:t>
            </a:r>
            <a:r>
              <a:rPr lang="en-US" baseline="0" dirty="0"/>
              <a:t> to all supports for our project.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51</a:t>
            </a:fld>
            <a:endParaRPr lang="en-US"/>
          </a:p>
        </p:txBody>
      </p:sp>
    </p:spTree>
    <p:extLst>
      <p:ext uri="{BB962C8B-B14F-4D97-AF65-F5344CB8AC3E}">
        <p14:creationId xmlns:p14="http://schemas.microsoft.com/office/powerpoint/2010/main" val="6994927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code and data is available on this website.</a:t>
            </a:r>
            <a:endParaRPr lang="en-US" dirty="0"/>
          </a:p>
          <a:p>
            <a:r>
              <a:rPr lang="en-US" dirty="0"/>
              <a:t>Thank you for your attention.</a:t>
            </a:r>
          </a:p>
          <a:p>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52</a:t>
            </a:fld>
            <a:endParaRPr lang="en-US"/>
          </a:p>
        </p:txBody>
      </p:sp>
    </p:spTree>
    <p:extLst>
      <p:ext uri="{BB962C8B-B14F-4D97-AF65-F5344CB8AC3E}">
        <p14:creationId xmlns:p14="http://schemas.microsoft.com/office/powerpoint/2010/main" val="104845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propose </a:t>
            </a:r>
            <a:r>
              <a:rPr lang="en-US" baseline="0" dirty="0"/>
              <a:t>an iterative assembly system. At each time, given a partial assembly of an object, our system provides complementary components that can better complete the shape, and also it predicts an appropriate position to place the new component.</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6</a:t>
            </a:fld>
            <a:endParaRPr lang="en-US"/>
          </a:p>
        </p:txBody>
      </p:sp>
    </p:spTree>
    <p:extLst>
      <p:ext uri="{BB962C8B-B14F-4D97-AF65-F5344CB8AC3E}">
        <p14:creationId xmlns:p14="http://schemas.microsoft.com/office/powerpoint/2010/main" val="131309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system of suggesting complementary components can be utilized in a fully automatic process of synthesizing shapes, and also can be integrated in an interactive design interface to allow users to have multiple choices at each step of assembly.</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7</a:t>
            </a:fld>
            <a:endParaRPr lang="en-US"/>
          </a:p>
        </p:txBody>
      </p:sp>
    </p:spTree>
    <p:extLst>
      <p:ext uri="{BB962C8B-B14F-4D97-AF65-F5344CB8AC3E}">
        <p14:creationId xmlns:p14="http://schemas.microsoft.com/office/powerpoint/2010/main" val="66313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challenges of</a:t>
            </a:r>
            <a:r>
              <a:rPr lang="en-US" baseline="0" dirty="0"/>
              <a:t> assembling components in the large-scale repository is to minimize the supervision and simplifying the preprocessing tasks.</a:t>
            </a:r>
            <a:endParaRPr lang="en-US" dirty="0"/>
          </a:p>
          <a:p>
            <a:r>
              <a:rPr lang="en-US" dirty="0"/>
              <a:t>Previous</a:t>
            </a:r>
            <a:r>
              <a:rPr lang="en-US" baseline="0" dirty="0"/>
              <a:t> *assembly-based modeling works* required a heavy supervision on the dataset, mainly for segmenting shapes into parts consistently, and labeling them with semantic names.</a:t>
            </a:r>
            <a:endParaRPr lang="en-US" dirty="0"/>
          </a:p>
        </p:txBody>
      </p:sp>
      <p:sp>
        <p:nvSpPr>
          <p:cNvPr id="4" name="Slide Number Placeholder 3"/>
          <p:cNvSpPr>
            <a:spLocks noGrp="1"/>
          </p:cNvSpPr>
          <p:nvPr>
            <p:ph type="sldNum" sz="quarter" idx="10"/>
          </p:nvPr>
        </p:nvSpPr>
        <p:spPr/>
        <p:txBody>
          <a:bodyPr/>
          <a:lstStyle/>
          <a:p>
            <a:fld id="{E4AD25EF-E8B8-C944-AE46-A5EC89D2AC49}" type="slidenum">
              <a:rPr lang="en-US" smtClean="0"/>
              <a:t>8</a:t>
            </a:fld>
            <a:endParaRPr lang="en-US"/>
          </a:p>
        </p:txBody>
      </p:sp>
    </p:spTree>
    <p:extLst>
      <p:ext uri="{BB962C8B-B14F-4D97-AF65-F5344CB8AC3E}">
        <p14:creationId xmlns:p14="http://schemas.microsoft.com/office/powerpoint/2010/main" val="174818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such preprocessing typically takes</a:t>
            </a:r>
            <a:r>
              <a:rPr lang="en-US" baseline="0"/>
              <a:t> a huge cost of human annotations, and the burden can be substantially increased when the scale of database is growing.</a:t>
            </a:r>
            <a:endParaRPr lang="en-US"/>
          </a:p>
        </p:txBody>
      </p:sp>
      <p:sp>
        <p:nvSpPr>
          <p:cNvPr id="4" name="Slide Number Placeholder 3"/>
          <p:cNvSpPr>
            <a:spLocks noGrp="1"/>
          </p:cNvSpPr>
          <p:nvPr>
            <p:ph type="sldNum" sz="quarter" idx="10"/>
          </p:nvPr>
        </p:nvSpPr>
        <p:spPr/>
        <p:txBody>
          <a:bodyPr/>
          <a:lstStyle/>
          <a:p>
            <a:fld id="{E4AD25EF-E8B8-C944-AE46-A5EC89D2AC49}" type="slidenum">
              <a:rPr lang="en-US" smtClean="0"/>
              <a:t>9</a:t>
            </a:fld>
            <a:endParaRPr lang="en-US"/>
          </a:p>
        </p:txBody>
      </p:sp>
    </p:spTree>
    <p:extLst>
      <p:ext uri="{BB962C8B-B14F-4D97-AF65-F5344CB8AC3E}">
        <p14:creationId xmlns:p14="http://schemas.microsoft.com/office/powerpoint/2010/main" val="1590133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Powerpoint_16x9_v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Content Placeholder 11"/>
          <p:cNvSpPr>
            <a:spLocks noGrp="1"/>
          </p:cNvSpPr>
          <p:nvPr>
            <p:ph sz="quarter" idx="13" hasCustomPrompt="1"/>
          </p:nvPr>
        </p:nvSpPr>
        <p:spPr>
          <a:xfrm>
            <a:off x="595672" y="1235678"/>
            <a:ext cx="7952656" cy="1304079"/>
          </a:xfrm>
        </p:spPr>
        <p:txBody>
          <a:bodyPr>
            <a:normAutofit/>
          </a:bodyPr>
          <a:lstStyle>
            <a:lvl1pPr marL="0" indent="0" algn="ctr">
              <a:buNone/>
              <a:defRPr sz="3600" b="1" baseline="0">
                <a:solidFill>
                  <a:srgbClr val="800D17"/>
                </a:solidFill>
                <a:latin typeface="Roboto Slab Bold"/>
                <a:cs typeface="Roboto Slab Bold"/>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Title or Logo</a:t>
            </a:r>
          </a:p>
        </p:txBody>
      </p:sp>
    </p:spTree>
    <p:extLst>
      <p:ext uri="{BB962C8B-B14F-4D97-AF65-F5344CB8AC3E}">
        <p14:creationId xmlns:p14="http://schemas.microsoft.com/office/powerpoint/2010/main" val="54117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2" name="Picture 1" descr="Powerpoint_16x9_v2-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Powerpoint_16x9_v2-01.png"/>
          <p:cNvPicPr>
            <a:picLocks noChangeAspect="1"/>
          </p:cNvPicPr>
          <p:nvPr userDrawn="1"/>
        </p:nvPicPr>
        <p:blipFill rotWithShape="1">
          <a:blip r:embed="rId3">
            <a:extLst>
              <a:ext uri="{28A0092B-C50C-407E-A947-70E740481C1C}">
                <a14:useLocalDpi xmlns:a14="http://schemas.microsoft.com/office/drawing/2010/main" val="0"/>
              </a:ext>
            </a:extLst>
          </a:blip>
          <a:srcRect l="86072" b="81166"/>
          <a:stretch/>
        </p:blipFill>
        <p:spPr>
          <a:xfrm>
            <a:off x="7870466" y="0"/>
            <a:ext cx="1273534" cy="968734"/>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0" y="3479578"/>
            <a:ext cx="2787314" cy="1672389"/>
          </a:xfrm>
          <a:prstGeom prst="rect">
            <a:avLst/>
          </a:prstGeom>
        </p:spPr>
      </p:pic>
      <p:sp>
        <p:nvSpPr>
          <p:cNvPr id="21" name="Content Placeholder 18"/>
          <p:cNvSpPr>
            <a:spLocks noGrp="1"/>
          </p:cNvSpPr>
          <p:nvPr>
            <p:ph sz="quarter" idx="10" hasCustomPrompt="1"/>
          </p:nvPr>
        </p:nvSpPr>
        <p:spPr>
          <a:xfrm>
            <a:off x="595672" y="1235677"/>
            <a:ext cx="7952656" cy="2798763"/>
          </a:xfrm>
        </p:spPr>
        <p:txBody>
          <a:bodyPr>
            <a:normAutofit/>
          </a:bodyPr>
          <a:lstStyle>
            <a:lvl1pPr marL="0" indent="-274320">
              <a:buSzPct val="100000"/>
              <a:buFont typeface="Arial" panose="020B0604020202020204" pitchFamily="34" charset="0"/>
              <a:buChar char="•"/>
              <a:defRPr sz="2400" baseline="0">
                <a:solidFill>
                  <a:srgbClr val="444444"/>
                </a:solidFill>
                <a:latin typeface="Roboto Condensed" panose="02000000000000000000" pitchFamily="2" charset="0"/>
                <a:cs typeface="Arial"/>
              </a:defRPr>
            </a:lvl1pPr>
            <a:lvl2pPr marL="548640" indent="-274320">
              <a:buSzPct val="100000"/>
              <a:buFont typeface="Arial" panose="020B0604020202020204" pitchFamily="34" charset="0"/>
              <a:buChar char="•"/>
              <a:defRPr sz="2000" baseline="0">
                <a:solidFill>
                  <a:srgbClr val="444444"/>
                </a:solidFill>
                <a:latin typeface="Roboto Condensed" panose="02000000000000000000" pitchFamily="2" charset="0"/>
                <a:cs typeface="Arial"/>
              </a:defRPr>
            </a:lvl2pPr>
            <a:lvl3pPr marL="822960" indent="-274320">
              <a:buSzPct val="100000"/>
              <a:buFont typeface="Arial" panose="020B0604020202020204" pitchFamily="34" charset="0"/>
              <a:buChar char="•"/>
              <a:defRPr sz="1800" baseline="0">
                <a:solidFill>
                  <a:srgbClr val="444444"/>
                </a:solidFill>
                <a:latin typeface="Roboto Condensed" panose="02000000000000000000" pitchFamily="2" charset="0"/>
                <a:cs typeface="Arial"/>
              </a:defRPr>
            </a:lvl3pPr>
            <a:lvl4pPr marL="1097280" indent="-274320">
              <a:buSzPct val="100000"/>
              <a:buFont typeface="Arial" panose="020B0604020202020204" pitchFamily="34" charset="0"/>
              <a:buChar char="•"/>
              <a:defRPr sz="1600" baseline="0">
                <a:solidFill>
                  <a:srgbClr val="444444"/>
                </a:solidFill>
                <a:latin typeface="Roboto Condensed" panose="02000000000000000000" pitchFamily="2" charset="0"/>
                <a:cs typeface="Arial"/>
              </a:defRPr>
            </a:lvl4pPr>
            <a:lvl5pPr marL="1371600" indent="-274320">
              <a:buSzPct val="100000"/>
              <a:buFont typeface="Arial" panose="020B0604020202020204" pitchFamily="34" charset="0"/>
              <a:buChar char="•"/>
              <a:defRPr sz="1600" baseline="0">
                <a:solidFill>
                  <a:srgbClr val="444444"/>
                </a:solidFill>
                <a:latin typeface="Roboto Condensed" panose="02000000000000000000" pitchFamily="2" charset="0"/>
                <a:cs typeface="Aria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p:cNvSpPr>
            <a:spLocks noGrp="1"/>
          </p:cNvSpPr>
          <p:nvPr>
            <p:ph type="title" hasCustomPrompt="1"/>
          </p:nvPr>
        </p:nvSpPr>
        <p:spPr>
          <a:xfrm>
            <a:off x="1112170" y="413449"/>
            <a:ext cx="7288105" cy="564529"/>
          </a:xfrm>
        </p:spPr>
        <p:txBody>
          <a:bodyPr>
            <a:noAutofit/>
          </a:bodyPr>
          <a:lstStyle>
            <a:lvl1pPr algn="l">
              <a:lnSpc>
                <a:spcPct val="100000"/>
              </a:lnSpc>
              <a:defRPr sz="3600" b="0" i="0" strike="noStrike" cap="none" normalizeH="0" baseline="0">
                <a:solidFill>
                  <a:srgbClr val="CF2467"/>
                </a:solidFill>
                <a:latin typeface="Roboto Medium" charset="0"/>
                <a:ea typeface="Roboto Medium" charset="0"/>
                <a:cs typeface="Roboto Medium" charset="0"/>
              </a:defRPr>
            </a:lvl1pPr>
          </a:lstStyle>
          <a:p>
            <a:r>
              <a:rPr lang="en-US" dirty="0"/>
              <a:t>Click to edit Master</a:t>
            </a:r>
            <a:br>
              <a:rPr lang="en-US" dirty="0"/>
            </a:br>
            <a:r>
              <a:rPr lang="en-US" dirty="0"/>
              <a:t>title style</a:t>
            </a:r>
          </a:p>
        </p:txBody>
      </p:sp>
      <p:sp>
        <p:nvSpPr>
          <p:cNvPr id="8" name="Rectangle 7"/>
          <p:cNvSpPr/>
          <p:nvPr userDrawn="1"/>
        </p:nvSpPr>
        <p:spPr>
          <a:xfrm>
            <a:off x="0" y="4046220"/>
            <a:ext cx="9144000" cy="1097280"/>
          </a:xfrm>
          <a:prstGeom prst="rect">
            <a:avLst/>
          </a:prstGeom>
          <a:solidFill>
            <a:srgbClr val="F5F7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12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pic>
        <p:nvPicPr>
          <p:cNvPr id="13" name="Picture 12" descr="Powerpoint_16x9_v2-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3479578"/>
            <a:ext cx="2787314" cy="1672389"/>
          </a:xfrm>
          <a:prstGeom prst="rect">
            <a:avLst/>
          </a:prstGeom>
        </p:spPr>
      </p:pic>
      <p:sp>
        <p:nvSpPr>
          <p:cNvPr id="18" name="Text Placeholder 17"/>
          <p:cNvSpPr>
            <a:spLocks noGrp="1"/>
          </p:cNvSpPr>
          <p:nvPr>
            <p:ph type="body" sz="quarter" idx="10" hasCustomPrompt="1"/>
          </p:nvPr>
        </p:nvSpPr>
        <p:spPr>
          <a:xfrm>
            <a:off x="595673" y="1838797"/>
            <a:ext cx="7952656" cy="1592522"/>
          </a:xfrm>
        </p:spPr>
        <p:txBody>
          <a:bodyPr>
            <a:normAutofit/>
          </a:bodyPr>
          <a:lstStyle>
            <a:lvl1pPr marL="0" indent="0" algn="ctr">
              <a:buNone/>
              <a:defRPr sz="3600" b="1" cap="all" baseline="0">
                <a:solidFill>
                  <a:srgbClr val="2D9CB5"/>
                </a:solidFill>
                <a:latin typeface="Roboto Condensed" panose="02000000000000000000" pitchFamily="2" charset="0"/>
                <a:cs typeface="Arial"/>
              </a:defRPr>
            </a:lvl1pPr>
          </a:lstStyle>
          <a:p>
            <a:pPr lvl="0"/>
            <a:r>
              <a:rPr lang="en-US" dirty="0"/>
              <a:t>Slide Separator Title</a:t>
            </a:r>
          </a:p>
        </p:txBody>
      </p:sp>
      <p:pic>
        <p:nvPicPr>
          <p:cNvPr id="6" name="Picture 5" descr="Powerpoint_16x9_v2-01.png"/>
          <p:cNvPicPr>
            <a:picLocks noChangeAspect="1"/>
          </p:cNvPicPr>
          <p:nvPr userDrawn="1"/>
        </p:nvPicPr>
        <p:blipFill rotWithShape="1">
          <a:blip r:embed="rId4">
            <a:extLst>
              <a:ext uri="{28A0092B-C50C-407E-A947-70E740481C1C}">
                <a14:useLocalDpi xmlns:a14="http://schemas.microsoft.com/office/drawing/2010/main" val="0"/>
              </a:ext>
            </a:extLst>
          </a:blip>
          <a:srcRect l="86072" b="81166"/>
          <a:stretch/>
        </p:blipFill>
        <p:spPr>
          <a:xfrm>
            <a:off x="7870466" y="0"/>
            <a:ext cx="1273534" cy="968734"/>
          </a:xfrm>
          <a:prstGeom prst="rect">
            <a:avLst/>
          </a:prstGeom>
        </p:spPr>
      </p:pic>
      <p:sp>
        <p:nvSpPr>
          <p:cNvPr id="7" name="Rectangle 6"/>
          <p:cNvSpPr/>
          <p:nvPr userDrawn="1"/>
        </p:nvSpPr>
        <p:spPr>
          <a:xfrm>
            <a:off x="0" y="4046220"/>
            <a:ext cx="9144000" cy="1097280"/>
          </a:xfrm>
          <a:prstGeom prst="rect">
            <a:avLst/>
          </a:prstGeom>
          <a:solidFill>
            <a:srgbClr val="F5F7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33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2" name="Picture 1" descr="Powerpoint_16x9_v2-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6" name="Text Placeholder 14"/>
          <p:cNvSpPr>
            <a:spLocks noGrp="1"/>
          </p:cNvSpPr>
          <p:nvPr>
            <p:ph type="body" sz="quarter" idx="11" hasCustomPrompt="1"/>
          </p:nvPr>
        </p:nvSpPr>
        <p:spPr>
          <a:xfrm>
            <a:off x="374129" y="1235677"/>
            <a:ext cx="8427740" cy="998915"/>
          </a:xfrm>
        </p:spPr>
        <p:txBody>
          <a:bodyPr>
            <a:normAutofit/>
          </a:bodyPr>
          <a:lstStyle>
            <a:lvl1pPr marL="0" indent="0">
              <a:buNone/>
              <a:defRPr sz="2000" b="1" i="0" cap="all" baseline="0">
                <a:solidFill>
                  <a:srgbClr val="CF2467"/>
                </a:solidFill>
                <a:latin typeface="Roboto Slab Bold"/>
                <a:cs typeface="Roboto Slab Bold"/>
              </a:defRPr>
            </a:lvl1pPr>
          </a:lstStyle>
          <a:p>
            <a:pPr lvl="0"/>
            <a:r>
              <a:rPr lang="en-US" dirty="0"/>
              <a:t>Ending Text</a:t>
            </a:r>
          </a:p>
        </p:txBody>
      </p:sp>
      <p:sp>
        <p:nvSpPr>
          <p:cNvPr id="27" name="Text Placeholder 14"/>
          <p:cNvSpPr>
            <a:spLocks noGrp="1"/>
          </p:cNvSpPr>
          <p:nvPr>
            <p:ph type="body" sz="quarter" idx="12" hasCustomPrompt="1"/>
          </p:nvPr>
        </p:nvSpPr>
        <p:spPr>
          <a:xfrm>
            <a:off x="374129" y="2424642"/>
            <a:ext cx="8427740" cy="1609798"/>
          </a:xfrm>
        </p:spPr>
        <p:txBody>
          <a:bodyPr>
            <a:normAutofit/>
          </a:bodyPr>
          <a:lstStyle>
            <a:lvl1pPr marL="0" indent="0">
              <a:buNone/>
              <a:defRPr sz="2000" b="0" i="0" cap="none" baseline="0">
                <a:solidFill>
                  <a:srgbClr val="545454"/>
                </a:solidFill>
                <a:latin typeface="Roboto Condensed" panose="02000000000000000000" pitchFamily="2" charset="0"/>
                <a:cs typeface="Arial"/>
              </a:defRPr>
            </a:lvl1pPr>
          </a:lstStyle>
          <a:p>
            <a:pPr lvl="0"/>
            <a:r>
              <a:rPr lang="en-US" dirty="0"/>
              <a:t>Contact Information</a:t>
            </a:r>
          </a:p>
        </p:txBody>
      </p:sp>
    </p:spTree>
    <p:extLst>
      <p:ext uri="{BB962C8B-B14F-4D97-AF65-F5344CB8AC3E}">
        <p14:creationId xmlns:p14="http://schemas.microsoft.com/office/powerpoint/2010/main" val="330203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F97B780-FA53-DF48-A1FA-E2D152A94740}" type="datetimeFigureOut">
              <a:rPr lang="en-US" smtClean="0"/>
              <a:t>6/16/18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F58998E-2429-314E-B86C-A079AABAA7E0}" type="slidenum">
              <a:rPr lang="en-US" smtClean="0"/>
              <a:t>‹#›</a:t>
            </a:fld>
            <a:endParaRPr lang="en-US"/>
          </a:p>
        </p:txBody>
      </p:sp>
    </p:spTree>
    <p:extLst>
      <p:ext uri="{BB962C8B-B14F-4D97-AF65-F5344CB8AC3E}">
        <p14:creationId xmlns:p14="http://schemas.microsoft.com/office/powerpoint/2010/main" val="175987176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010.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210.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4.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8.pn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0.png"/><Relationship Id="rId11" Type="http://schemas.openxmlformats.org/officeDocument/2006/relationships/image" Target="../media/image102.png"/><Relationship Id="rId10" Type="http://schemas.openxmlformats.org/officeDocument/2006/relationships/image" Target="../media/image100.png"/><Relationship Id="rId9" Type="http://schemas.openxmlformats.org/officeDocument/2006/relationships/image" Target="../media/image99.png"/><Relationship Id="rId1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0.png"/><Relationship Id="rId3" Type="http://schemas.openxmlformats.org/officeDocument/2006/relationships/notesSlide" Target="../notesSlides/notesSlide29.xml"/><Relationship Id="rId7" Type="http://schemas.openxmlformats.org/officeDocument/2006/relationships/image" Target="../media/image107.png"/><Relationship Id="rId12"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6.png"/><Relationship Id="rId11" Type="http://schemas.openxmlformats.org/officeDocument/2006/relationships/image" Target="../media/image112.png"/><Relationship Id="rId5" Type="http://schemas.openxmlformats.org/officeDocument/2006/relationships/image" Target="../media/image114.png"/><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image" Target="../media/image115.png"/><Relationship Id="rId1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8" Type="http://schemas.openxmlformats.org/officeDocument/2006/relationships/image" Target="../media/image117.png"/><Relationship Id="rId17" Type="http://schemas.openxmlformats.org/officeDocument/2006/relationships/image" Target="../media/image1110.png"/><Relationship Id="rId2" Type="http://schemas.openxmlformats.org/officeDocument/2006/relationships/notesSlide" Target="../notesSlides/notesSlide30.xml"/><Relationship Id="rId16" Type="http://schemas.openxmlformats.org/officeDocument/2006/relationships/image" Target="../media/image3010.png"/><Relationship Id="rId20" Type="http://schemas.openxmlformats.org/officeDocument/2006/relationships/image" Target="../media/image119.png"/><Relationship Id="rId1" Type="http://schemas.openxmlformats.org/officeDocument/2006/relationships/slideLayout" Target="../slideLayouts/slideLayout2.xml"/><Relationship Id="rId15" Type="http://schemas.openxmlformats.org/officeDocument/2006/relationships/image" Target="../media/image2810.png"/><Relationship Id="rId19" Type="http://schemas.openxmlformats.org/officeDocument/2006/relationships/image" Target="../media/image118.png"/><Relationship Id="rId14" Type="http://schemas.openxmlformats.org/officeDocument/2006/relationships/image" Target="../media/image1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1.png"/><Relationship Id="rId3" Type="http://schemas.microsoft.com/office/2007/relationships/media" Target="../media/media3.mp4"/><Relationship Id="rId7" Type="http://schemas.openxmlformats.org/officeDocument/2006/relationships/image" Target="../media/image12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notesSlide" Target="../notesSlides/notesSlide35.xml"/><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36.xml"/><Relationship Id="rId7"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37.xml"/><Relationship Id="rId7"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38.xml"/><Relationship Id="rId7"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71.png"/><Relationship Id="rId2" Type="http://schemas.openxmlformats.org/officeDocument/2006/relationships/notesSlide" Target="../notesSlides/notesSlide39.xml"/><Relationship Id="rId16"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18" Type="http://schemas.openxmlformats.org/officeDocument/2006/relationships/hyperlink" Target="https://mhsung.github.io/component-assembly.html" TargetMode="External"/><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notesSlide" Target="../notesSlides/notesSlide40.xml"/><Relationship Id="rId16"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41.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3" Type="http://schemas.openxmlformats.org/officeDocument/2006/relationships/notesSlide" Target="../notesSlides/notesSlide41.xml"/><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42.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png"/><Relationship Id="rId3" Type="http://schemas.openxmlformats.org/officeDocument/2006/relationships/notesSlide" Target="../notesSlides/notesSlide42.xml"/><Relationship Id="rId7" Type="http://schemas.openxmlformats.org/officeDocument/2006/relationships/image" Target="../media/image200.png"/><Relationship Id="rId12" Type="http://schemas.openxmlformats.org/officeDocument/2006/relationships/image" Target="../media/image20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07.png"/></Relationships>

</file>

<file path=ppt/slides/_rels/slide44.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8.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09.png"/><Relationship Id="rId9" Type="http://schemas.openxmlformats.org/officeDocument/2006/relationships/image" Target="../media/image215.png"/></Relationships>

</file>

<file path=ppt/slides/_rels/slide45.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6.png"/></Relationships>

</file>

<file path=ppt/slides/_rels/slide46.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3" Type="http://schemas.openxmlformats.org/officeDocument/2006/relationships/notesSlide" Target="../notesSlides/notesSlide48.xml"/><Relationship Id="rId7" Type="http://schemas.openxmlformats.org/officeDocument/2006/relationships/image" Target="../media/image236.png"/><Relationship Id="rId12"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44.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52.xml.rels><?xml version="1.0" encoding="UTF-8" standalone="yes"?>
<Relationships xmlns="http://schemas.openxmlformats.org/package/2006/relationships"><Relationship Id="rId3" Type="http://schemas.openxmlformats.org/officeDocument/2006/relationships/hyperlink" Target="mailto:mhsung@stanford.edu)"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mhsung.github.io/component-assembly.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95672" y="1235678"/>
            <a:ext cx="7952656" cy="1304079"/>
          </a:xfrm>
        </p:spPr>
        <p:txBody>
          <a:bodyPr>
            <a:noAutofit/>
          </a:bodyPr>
          <a:lstStyle/>
          <a:p>
            <a:r>
              <a:rPr lang="en-US" sz="2800" dirty="0" err="1"/>
              <a:t>ComplementMe</a:t>
            </a:r>
            <a:r>
              <a:rPr lang="en-US" sz="2800"/>
              <a:t>: Weakly-Supervised Component Suggestions for 3D Modeling</a:t>
            </a:r>
          </a:p>
        </p:txBody>
      </p:sp>
      <p:grpSp>
        <p:nvGrpSpPr>
          <p:cNvPr id="11" name="Group 10"/>
          <p:cNvGrpSpPr/>
          <p:nvPr/>
        </p:nvGrpSpPr>
        <p:grpSpPr>
          <a:xfrm>
            <a:off x="4816601" y="359593"/>
            <a:ext cx="2965441" cy="749808"/>
            <a:chOff x="4780025" y="358723"/>
            <a:chExt cx="2965441" cy="749808"/>
          </a:xfrm>
        </p:grpSpPr>
        <p:pic>
          <p:nvPicPr>
            <p:cNvPr id="6" name="Picture 5"/>
            <p:cNvPicPr>
              <a:picLocks noChangeAspect="1"/>
            </p:cNvPicPr>
            <p:nvPr/>
          </p:nvPicPr>
          <p:blipFill>
            <a:blip r:embed="rId3"/>
            <a:stretch>
              <a:fillRect/>
            </a:stretch>
          </p:blipFill>
          <p:spPr>
            <a:xfrm>
              <a:off x="4780025" y="358723"/>
              <a:ext cx="749808" cy="749808"/>
            </a:xfrm>
            <a:prstGeom prst="rect">
              <a:avLst/>
            </a:prstGeom>
          </p:spPr>
        </p:pic>
        <p:pic>
          <p:nvPicPr>
            <p:cNvPr id="7" name="Picture 6" descr="https://upload.wikimedia.org/wikipedia/commons/thumb/7/7b/Adobe_Systems_logo_and_wordmark.svg/2000px-Adobe_Systems_logo_and_wordmark.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911" y="436447"/>
              <a:ext cx="594360" cy="594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972" y="399871"/>
              <a:ext cx="667512" cy="667512"/>
            </a:xfrm>
            <a:prstGeom prst="rect">
              <a:avLst/>
            </a:prstGeom>
          </p:spPr>
        </p:pic>
        <p:pic>
          <p:nvPicPr>
            <p:cNvPr id="10" name="Picture 9"/>
            <p:cNvPicPr>
              <a:picLocks noChangeAspect="1"/>
            </p:cNvPicPr>
            <p:nvPr/>
          </p:nvPicPr>
          <p:blipFill>
            <a:blip r:embed="rId6"/>
            <a:stretch>
              <a:fillRect/>
            </a:stretch>
          </p:blipFill>
          <p:spPr>
            <a:xfrm>
              <a:off x="7110985" y="422731"/>
              <a:ext cx="634481" cy="621792"/>
            </a:xfrm>
            <a:prstGeom prst="rect">
              <a:avLst/>
            </a:prstGeom>
          </p:spPr>
        </p:pic>
      </p:grpSp>
      <p:sp>
        <p:nvSpPr>
          <p:cNvPr id="5" name="Rectangle 4"/>
          <p:cNvSpPr/>
          <p:nvPr/>
        </p:nvSpPr>
        <p:spPr>
          <a:xfrm>
            <a:off x="3834809" y="2502195"/>
            <a:ext cx="5309191" cy="2641305"/>
          </a:xfrm>
          <a:prstGeom prst="rect">
            <a:avLst/>
          </a:prstGeom>
          <a:solidFill>
            <a:srgbClr val="F5F7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4277137"/>
            <a:ext cx="9144000" cy="338554"/>
          </a:xfrm>
          <a:prstGeom prst="rect">
            <a:avLst/>
          </a:prstGeom>
          <a:noFill/>
        </p:spPr>
        <p:txBody>
          <a:bodyPr wrap="square" rtlCol="0">
            <a:spAutoFit/>
          </a:bodyPr>
          <a:lstStyle/>
          <a:p>
            <a:pPr algn="ctr"/>
            <a:r>
              <a:rPr lang="en-US" sz="1600" b="1">
                <a:latin typeface="Roboto" charset="0"/>
                <a:ea typeface="Roboto" charset="0"/>
                <a:cs typeface="Roboto" charset="0"/>
              </a:rPr>
              <a:t>Minhyuk Sung</a:t>
            </a:r>
            <a:r>
              <a:rPr lang="en-US" sz="1600" baseline="30000">
                <a:latin typeface="Roboto" charset="0"/>
                <a:ea typeface="Roboto" charset="0"/>
                <a:cs typeface="Roboto" charset="0"/>
              </a:rPr>
              <a:t>1</a:t>
            </a:r>
            <a:r>
              <a:rPr lang="en-US" sz="1600">
                <a:latin typeface="Roboto" charset="0"/>
                <a:ea typeface="Roboto" charset="0"/>
                <a:cs typeface="Roboto" charset="0"/>
              </a:rPr>
              <a:t>, </a:t>
            </a:r>
            <a:r>
              <a:rPr lang="en-US" sz="1600" err="1">
                <a:latin typeface="Roboto" charset="0"/>
                <a:ea typeface="Roboto" charset="0"/>
                <a:cs typeface="Roboto" charset="0"/>
              </a:rPr>
              <a:t>Hao</a:t>
            </a:r>
            <a:r>
              <a:rPr lang="en-US" sz="1600">
                <a:latin typeface="Roboto" charset="0"/>
                <a:ea typeface="Roboto" charset="0"/>
                <a:cs typeface="Roboto" charset="0"/>
              </a:rPr>
              <a:t> Su</a:t>
            </a:r>
            <a:r>
              <a:rPr lang="en-US" sz="1600" baseline="30000">
                <a:latin typeface="Roboto" charset="0"/>
                <a:ea typeface="Roboto" charset="0"/>
                <a:cs typeface="Roboto" charset="0"/>
              </a:rPr>
              <a:t>1,2</a:t>
            </a:r>
            <a:r>
              <a:rPr lang="en-US" sz="1600">
                <a:latin typeface="Roboto" charset="0"/>
                <a:ea typeface="Roboto" charset="0"/>
                <a:cs typeface="Roboto" charset="0"/>
              </a:rPr>
              <a:t>, Vladimir G. Kim</a:t>
            </a:r>
            <a:r>
              <a:rPr lang="en-US" sz="1600" baseline="30000">
                <a:latin typeface="Roboto" charset="0"/>
                <a:ea typeface="Roboto" charset="0"/>
                <a:cs typeface="Roboto" charset="0"/>
              </a:rPr>
              <a:t>3</a:t>
            </a:r>
            <a:r>
              <a:rPr lang="en-US" sz="1600">
                <a:latin typeface="Roboto" charset="0"/>
                <a:ea typeface="Roboto" charset="0"/>
                <a:cs typeface="Roboto" charset="0"/>
              </a:rPr>
              <a:t>, Siddhartha Chaudhuri</a:t>
            </a:r>
            <a:r>
              <a:rPr lang="en-US" sz="1600" baseline="30000">
                <a:latin typeface="Roboto" charset="0"/>
                <a:ea typeface="Roboto" charset="0"/>
                <a:cs typeface="Roboto" charset="0"/>
              </a:rPr>
              <a:t>4</a:t>
            </a:r>
            <a:r>
              <a:rPr lang="en-US" sz="1600">
                <a:latin typeface="Roboto" charset="0"/>
                <a:ea typeface="Roboto" charset="0"/>
                <a:cs typeface="Roboto" charset="0"/>
              </a:rPr>
              <a:t>, Leonidas Guibas</a:t>
            </a:r>
            <a:r>
              <a:rPr lang="en-US" sz="1600" baseline="30000">
                <a:latin typeface="Roboto" charset="0"/>
                <a:ea typeface="Roboto" charset="0"/>
                <a:cs typeface="Roboto" charset="0"/>
              </a:rPr>
              <a:t>1</a:t>
            </a:r>
            <a:endParaRPr lang="en-US" sz="1600">
              <a:latin typeface="Roboto" charset="0"/>
              <a:ea typeface="Roboto" charset="0"/>
              <a:cs typeface="Roboto" charset="0"/>
            </a:endParaRPr>
          </a:p>
        </p:txBody>
      </p:sp>
      <p:sp>
        <p:nvSpPr>
          <p:cNvPr id="4" name="TextBox 3"/>
          <p:cNvSpPr txBox="1"/>
          <p:nvPr/>
        </p:nvSpPr>
        <p:spPr>
          <a:xfrm>
            <a:off x="595672" y="4598599"/>
            <a:ext cx="7697723" cy="307777"/>
          </a:xfrm>
          <a:prstGeom prst="rect">
            <a:avLst/>
          </a:prstGeom>
          <a:noFill/>
        </p:spPr>
        <p:txBody>
          <a:bodyPr wrap="square" rtlCol="0">
            <a:spAutoFit/>
          </a:bodyPr>
          <a:lstStyle/>
          <a:p>
            <a:pPr algn="ctr"/>
            <a:r>
              <a:rPr lang="en-US" sz="1400" baseline="30000">
                <a:solidFill>
                  <a:schemeClr val="tx1">
                    <a:lumMod val="75000"/>
                    <a:lumOff val="25000"/>
                  </a:schemeClr>
                </a:solidFill>
                <a:latin typeface="Roboto" charset="0"/>
                <a:ea typeface="Roboto" charset="0"/>
                <a:cs typeface="Roboto" charset="0"/>
              </a:rPr>
              <a:t>1</a:t>
            </a:r>
            <a:r>
              <a:rPr lang="en-US" sz="1400">
                <a:solidFill>
                  <a:schemeClr val="tx1">
                    <a:lumMod val="75000"/>
                    <a:lumOff val="25000"/>
                  </a:schemeClr>
                </a:solidFill>
                <a:latin typeface="Roboto" charset="0"/>
                <a:ea typeface="Roboto" charset="0"/>
                <a:cs typeface="Roboto" charset="0"/>
              </a:rPr>
              <a:t>Stanford University  </a:t>
            </a:r>
            <a:r>
              <a:rPr lang="en-US" sz="1400" baseline="30000">
                <a:solidFill>
                  <a:schemeClr val="tx1">
                    <a:lumMod val="75000"/>
                    <a:lumOff val="25000"/>
                  </a:schemeClr>
                </a:solidFill>
                <a:latin typeface="Roboto" charset="0"/>
                <a:ea typeface="Roboto" charset="0"/>
                <a:cs typeface="Roboto" charset="0"/>
              </a:rPr>
              <a:t>2</a:t>
            </a:r>
            <a:r>
              <a:rPr lang="en-US" sz="1400">
                <a:solidFill>
                  <a:schemeClr val="tx1">
                    <a:lumMod val="75000"/>
                    <a:lumOff val="25000"/>
                  </a:schemeClr>
                </a:solidFill>
                <a:latin typeface="Roboto" charset="0"/>
                <a:ea typeface="Roboto" charset="0"/>
                <a:cs typeface="Roboto" charset="0"/>
              </a:rPr>
              <a:t>University of California San Diego  </a:t>
            </a:r>
            <a:r>
              <a:rPr lang="en-US" sz="1400" baseline="30000">
                <a:solidFill>
                  <a:schemeClr val="tx1">
                    <a:lumMod val="75000"/>
                    <a:lumOff val="25000"/>
                  </a:schemeClr>
                </a:solidFill>
                <a:latin typeface="Roboto" charset="0"/>
                <a:ea typeface="Roboto" charset="0"/>
                <a:cs typeface="Roboto" charset="0"/>
              </a:rPr>
              <a:t>3</a:t>
            </a:r>
            <a:r>
              <a:rPr lang="en-US" sz="1400">
                <a:solidFill>
                  <a:schemeClr val="tx1">
                    <a:lumMod val="75000"/>
                    <a:lumOff val="25000"/>
                  </a:schemeClr>
                </a:solidFill>
                <a:latin typeface="Roboto" charset="0"/>
                <a:ea typeface="Roboto" charset="0"/>
                <a:cs typeface="Roboto" charset="0"/>
              </a:rPr>
              <a:t>Adobe Research  </a:t>
            </a:r>
            <a:r>
              <a:rPr lang="en-US" sz="1400" baseline="30000">
                <a:solidFill>
                  <a:schemeClr val="tx1">
                    <a:lumMod val="75000"/>
                    <a:lumOff val="25000"/>
                  </a:schemeClr>
                </a:solidFill>
                <a:latin typeface="Roboto" charset="0"/>
                <a:ea typeface="Roboto" charset="0"/>
                <a:cs typeface="Roboto" charset="0"/>
              </a:rPr>
              <a:t>4</a:t>
            </a:r>
            <a:r>
              <a:rPr lang="en-US" sz="1400">
                <a:solidFill>
                  <a:schemeClr val="tx1">
                    <a:lumMod val="75000"/>
                    <a:lumOff val="25000"/>
                  </a:schemeClr>
                </a:solidFill>
                <a:latin typeface="Roboto" charset="0"/>
                <a:ea typeface="Roboto" charset="0"/>
                <a:cs typeface="Roboto" charset="0"/>
              </a:rPr>
              <a:t>IIT Bombay</a:t>
            </a:r>
          </a:p>
        </p:txBody>
      </p:sp>
      <p:grpSp>
        <p:nvGrpSpPr>
          <p:cNvPr id="12" name="Group 11"/>
          <p:cNvGrpSpPr>
            <a:grpSpLocks noChangeAspect="1"/>
          </p:cNvGrpSpPr>
          <p:nvPr/>
        </p:nvGrpSpPr>
        <p:grpSpPr>
          <a:xfrm>
            <a:off x="1377980" y="2443206"/>
            <a:ext cx="6388041" cy="1597010"/>
            <a:chOff x="0" y="0"/>
            <a:chExt cx="36576000" cy="9144000"/>
          </a:xfrm>
        </p:grpSpPr>
        <p:pic>
          <p:nvPicPr>
            <p:cNvPr id="13" name="Picture 1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4572000" cy="4572000"/>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0"/>
              <a:ext cx="4572000" cy="4572000"/>
            </a:xfrm>
            <a:prstGeom prst="rect">
              <a:avLst/>
            </a:prstGeom>
          </p:spPr>
        </p:pic>
        <p:pic>
          <p:nvPicPr>
            <p:cNvPr id="15" name="Picture 1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0"/>
              <a:ext cx="4572000" cy="4572000"/>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0" y="0"/>
              <a:ext cx="4572000" cy="4572000"/>
            </a:xfrm>
            <a:prstGeom prst="rect">
              <a:avLst/>
            </a:prstGeom>
          </p:spPr>
        </p:pic>
        <p:pic>
          <p:nvPicPr>
            <p:cNvPr id="17" name="Picture 16"/>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0" y="0"/>
              <a:ext cx="4572000" cy="4572000"/>
            </a:xfrm>
            <a:prstGeom prst="rect">
              <a:avLst/>
            </a:prstGeom>
          </p:spPr>
        </p:pic>
        <p:pic>
          <p:nvPicPr>
            <p:cNvPr id="18" name="Picture 17"/>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00" y="0"/>
              <a:ext cx="4572000" cy="4572000"/>
            </a:xfrm>
            <a:prstGeom prst="rect">
              <a:avLst/>
            </a:prstGeom>
          </p:spPr>
        </p:pic>
        <p:pic>
          <p:nvPicPr>
            <p:cNvPr id="19" name="Picture 18"/>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00" y="0"/>
              <a:ext cx="4572000" cy="4572000"/>
            </a:xfrm>
            <a:prstGeom prst="rect">
              <a:avLst/>
            </a:prstGeom>
          </p:spPr>
        </p:pic>
        <p:pic>
          <p:nvPicPr>
            <p:cNvPr id="20" name="Picture 19"/>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04000" y="0"/>
              <a:ext cx="4572000" cy="4572000"/>
            </a:xfrm>
            <a:prstGeom prst="rect">
              <a:avLst/>
            </a:prstGeom>
          </p:spPr>
        </p:pic>
        <p:pic>
          <p:nvPicPr>
            <p:cNvPr id="21" name="Picture 2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572000"/>
              <a:ext cx="4572000" cy="4572000"/>
            </a:xfrm>
            <a:prstGeom prst="rect">
              <a:avLst/>
            </a:prstGeom>
          </p:spPr>
        </p:pic>
        <p:pic>
          <p:nvPicPr>
            <p:cNvPr id="22" name="Picture 2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4572000"/>
              <a:ext cx="4572000" cy="4572000"/>
            </a:xfrm>
            <a:prstGeom prst="rect">
              <a:avLst/>
            </a:prstGeom>
          </p:spPr>
        </p:pic>
        <p:pic>
          <p:nvPicPr>
            <p:cNvPr id="23" name="Picture 22"/>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572000"/>
              <a:ext cx="4572000" cy="4572000"/>
            </a:xfrm>
            <a:prstGeom prst="rect">
              <a:avLst/>
            </a:prstGeom>
          </p:spPr>
        </p:pic>
        <p:pic>
          <p:nvPicPr>
            <p:cNvPr id="24" name="Picture 23"/>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0" y="4572000"/>
              <a:ext cx="4572000" cy="4572000"/>
            </a:xfrm>
            <a:prstGeom prst="rect">
              <a:avLst/>
            </a:prstGeom>
          </p:spPr>
        </p:pic>
        <p:pic>
          <p:nvPicPr>
            <p:cNvPr id="25" name="Picture 24"/>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0" y="4572000"/>
              <a:ext cx="4572000" cy="4572000"/>
            </a:xfrm>
            <a:prstGeom prst="rect">
              <a:avLst/>
            </a:prstGeom>
          </p:spPr>
        </p:pic>
        <p:pic>
          <p:nvPicPr>
            <p:cNvPr id="26" name="Picture 25"/>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00" y="4572000"/>
              <a:ext cx="4572000" cy="4572000"/>
            </a:xfrm>
            <a:prstGeom prst="rect">
              <a:avLst/>
            </a:prstGeom>
          </p:spPr>
        </p:pic>
        <p:pic>
          <p:nvPicPr>
            <p:cNvPr id="27" name="Picture 26"/>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00" y="4572000"/>
              <a:ext cx="4572000" cy="4572000"/>
            </a:xfrm>
            <a:prstGeom prst="rect">
              <a:avLst/>
            </a:prstGeom>
          </p:spPr>
        </p:pic>
        <p:pic>
          <p:nvPicPr>
            <p:cNvPr id="28" name="Picture 27"/>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04000" y="4572000"/>
              <a:ext cx="4572000" cy="4572000"/>
            </a:xfrm>
            <a:prstGeom prst="rect">
              <a:avLst/>
            </a:prstGeom>
          </p:spPr>
        </p:pic>
      </p:grpSp>
    </p:spTree>
    <p:extLst>
      <p:ext uri="{BB962C8B-B14F-4D97-AF65-F5344CB8AC3E}">
        <p14:creationId xmlns:p14="http://schemas.microsoft.com/office/powerpoint/2010/main" val="631704923"/>
      </p:ext>
    </p:extLst>
  </p:cSld>
  <p:clrMapOvr>
    <a:masterClrMapping/>
  </p:clrMapOvr>
  <mc:AlternateContent xmlns:mc="http://schemas.openxmlformats.org/markup-compatibility/2006" xmlns:p14="http://schemas.microsoft.com/office/powerpoint/2010/main">
    <mc:Choice Requires="p14">
      <p:transition spd="slow" p14:dur="2000" advTm="12179"/>
    </mc:Choice>
    <mc:Fallback xmlns="">
      <p:transition spd="slow" advTm="121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defTabSz="914400">
              <a:spcBef>
                <a:spcPts val="0"/>
              </a:spcBef>
              <a:buSzTx/>
              <a:buNone/>
            </a:pPr>
            <a:r>
              <a:rPr lang="en-US" dirty="0"/>
              <a:t>Part labeling </a:t>
            </a:r>
            <a:r>
              <a:rPr lang="mr-IN" dirty="0"/>
              <a:t>–</a:t>
            </a:r>
            <a:r>
              <a:rPr lang="en-US" dirty="0"/>
              <a:t> Too coarse and imprecise at boundaries.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3" name="Title 2"/>
          <p:cNvSpPr>
            <a:spLocks noGrp="1"/>
          </p:cNvSpPr>
          <p:nvPr>
            <p:ph type="title"/>
          </p:nvPr>
        </p:nvSpPr>
        <p:spPr/>
        <p:txBody>
          <a:bodyPr/>
          <a:lstStyle/>
          <a:p>
            <a:r>
              <a:rPr lang="en-US"/>
              <a:t>Challenges</a:t>
            </a:r>
          </a:p>
        </p:txBody>
      </p:sp>
      <p:sp>
        <p:nvSpPr>
          <p:cNvPr id="6" name="TextBox 5"/>
          <p:cNvSpPr txBox="1"/>
          <p:nvPr/>
        </p:nvSpPr>
        <p:spPr>
          <a:xfrm>
            <a:off x="4015876" y="4745800"/>
            <a:ext cx="1112248" cy="270233"/>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[Yi et al., 2016]</a:t>
            </a:r>
          </a:p>
        </p:txBody>
      </p:sp>
      <p:grpSp>
        <p:nvGrpSpPr>
          <p:cNvPr id="10" name="Group 9"/>
          <p:cNvGrpSpPr/>
          <p:nvPr/>
        </p:nvGrpSpPr>
        <p:grpSpPr>
          <a:xfrm>
            <a:off x="542067" y="1828800"/>
            <a:ext cx="8059867" cy="2926080"/>
            <a:chOff x="542067" y="1756131"/>
            <a:chExt cx="8059867" cy="292608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6376753" y="1756131"/>
              <a:ext cx="2225181" cy="292608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542067" y="1756131"/>
              <a:ext cx="2184484" cy="2926080"/>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2571844" y="1756131"/>
              <a:ext cx="4000312" cy="2926080"/>
            </a:xfrm>
            <a:prstGeom prst="rect">
              <a:avLst/>
            </a:prstGeom>
          </p:spPr>
        </p:pic>
      </p:grpSp>
      <p:sp>
        <p:nvSpPr>
          <p:cNvPr id="11" name="Oval 10"/>
          <p:cNvSpPr/>
          <p:nvPr/>
        </p:nvSpPr>
        <p:spPr>
          <a:xfrm>
            <a:off x="7135739" y="1942008"/>
            <a:ext cx="1521151" cy="149518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786263"/>
      </p:ext>
    </p:extLst>
  </p:cSld>
  <p:clrMapOvr>
    <a:masterClrMapping/>
  </p:clrMapOvr>
  <mc:AlternateContent xmlns:mc="http://schemas.openxmlformats.org/markup-compatibility/2006" xmlns:p14="http://schemas.microsoft.com/office/powerpoint/2010/main">
    <mc:Choice Requires="p14">
      <p:transition spd="slow" p14:dur="2000" advTm="40104"/>
    </mc:Choice>
    <mc:Fallback xmlns="">
      <p:transition spd="slow" advTm="40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a:buNone/>
            </a:pPr>
            <a:r>
              <a:rPr lang="en-US"/>
              <a:t>3D CAD models are mostly designed with a set of components</a:t>
            </a:r>
            <a:r>
              <a:rPr lang="ko-KR" altLang="en-US"/>
              <a:t> </a:t>
            </a:r>
            <a:r>
              <a:rPr lang="en-US" altLang="ko-KR"/>
              <a:t>(a scene graph)</a:t>
            </a:r>
            <a:r>
              <a:rPr lang="en-US"/>
              <a:t> </a:t>
            </a:r>
            <a:r>
              <a:rPr lang="en-US" sz="1800">
                <a:latin typeface="Roboto" charset="0"/>
                <a:ea typeface="Roboto" charset="0"/>
                <a:cs typeface="Roboto" charset="0"/>
              </a:rPr>
              <a:t>[Yi et al., 2017]</a:t>
            </a:r>
            <a:r>
              <a:rPr lang="en-US"/>
              <a:t>.</a:t>
            </a:r>
          </a:p>
        </p:txBody>
      </p:sp>
      <p:sp>
        <p:nvSpPr>
          <p:cNvPr id="3" name="Title 2"/>
          <p:cNvSpPr>
            <a:spLocks noGrp="1"/>
          </p:cNvSpPr>
          <p:nvPr>
            <p:ph type="title"/>
          </p:nvPr>
        </p:nvSpPr>
        <p:spPr/>
        <p:txBody>
          <a:bodyPr/>
          <a:lstStyle/>
          <a:p>
            <a:r>
              <a:rPr lang="en-US"/>
              <a:t>Observations</a:t>
            </a:r>
          </a:p>
        </p:txBody>
      </p:sp>
      <p:grpSp>
        <p:nvGrpSpPr>
          <p:cNvPr id="12" name="Group 11"/>
          <p:cNvGrpSpPr/>
          <p:nvPr/>
        </p:nvGrpSpPr>
        <p:grpSpPr>
          <a:xfrm>
            <a:off x="520109" y="1879781"/>
            <a:ext cx="8103783" cy="3184555"/>
            <a:chOff x="528911" y="1819221"/>
            <a:chExt cx="8103783" cy="3184555"/>
          </a:xfrm>
        </p:grpSpPr>
        <p:grpSp>
          <p:nvGrpSpPr>
            <p:cNvPr id="10" name="Group 9"/>
            <p:cNvGrpSpPr/>
            <p:nvPr/>
          </p:nvGrpSpPr>
          <p:grpSpPr>
            <a:xfrm>
              <a:off x="528911" y="2162754"/>
              <a:ext cx="4389120" cy="2729221"/>
              <a:chOff x="528911" y="2162754"/>
              <a:chExt cx="4389120" cy="272922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11" y="2162754"/>
                <a:ext cx="4389120" cy="2527297"/>
              </a:xfrm>
              <a:prstGeom prst="rect">
                <a:avLst/>
              </a:prstGeom>
            </p:spPr>
          </p:pic>
          <p:sp>
            <p:nvSpPr>
              <p:cNvPr id="5" name="TextBox 4"/>
              <p:cNvSpPr txBox="1"/>
              <p:nvPr/>
            </p:nvSpPr>
            <p:spPr>
              <a:xfrm>
                <a:off x="2426791" y="4711213"/>
                <a:ext cx="593361" cy="180762"/>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a:t>
                </a:r>
                <a:r>
                  <a:rPr lang="en-US" sz="1000" err="1">
                    <a:solidFill>
                      <a:srgbClr val="444444"/>
                    </a:solidFill>
                    <a:latin typeface="Roboto" charset="0"/>
                    <a:ea typeface="Roboto" charset="0"/>
                    <a:cs typeface="Roboto" charset="0"/>
                  </a:rPr>
                  <a:t>ShapeNet</a:t>
                </a:r>
                <a:r>
                  <a:rPr lang="en-US" sz="1000">
                    <a:solidFill>
                      <a:srgbClr val="444444"/>
                    </a:solidFill>
                    <a:latin typeface="Roboto" charset="0"/>
                    <a:ea typeface="Roboto" charset="0"/>
                    <a:cs typeface="Roboto" charset="0"/>
                  </a:rPr>
                  <a:t>]</a:t>
                </a:r>
              </a:p>
            </p:txBody>
          </p:sp>
        </p:grpSp>
        <p:grpSp>
          <p:nvGrpSpPr>
            <p:cNvPr id="11" name="Group 10"/>
            <p:cNvGrpSpPr/>
            <p:nvPr/>
          </p:nvGrpSpPr>
          <p:grpSpPr>
            <a:xfrm>
              <a:off x="5340854" y="1819221"/>
              <a:ext cx="3291840" cy="3184555"/>
              <a:chOff x="5340854" y="1819221"/>
              <a:chExt cx="3291840" cy="3184555"/>
            </a:xfrm>
          </p:grpSpPr>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0854" y="1819221"/>
                <a:ext cx="3291840" cy="3064527"/>
              </a:xfrm>
              <a:prstGeom prst="rect">
                <a:avLst/>
              </a:prstGeom>
            </p:spPr>
          </p:pic>
          <p:sp>
            <p:nvSpPr>
              <p:cNvPr id="9" name="TextBox 8"/>
              <p:cNvSpPr txBox="1"/>
              <p:nvPr/>
            </p:nvSpPr>
            <p:spPr>
              <a:xfrm>
                <a:off x="6480065" y="4757555"/>
                <a:ext cx="1013419"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[Yi et al., 2017]</a:t>
                </a:r>
              </a:p>
            </p:txBody>
          </p:sp>
        </p:grpSp>
      </p:grpSp>
    </p:spTree>
    <p:extLst>
      <p:ext uri="{BB962C8B-B14F-4D97-AF65-F5344CB8AC3E}">
        <p14:creationId xmlns:p14="http://schemas.microsoft.com/office/powerpoint/2010/main" val="235339229"/>
      </p:ext>
    </p:extLst>
  </p:cSld>
  <p:clrMapOvr>
    <a:masterClrMapping/>
  </p:clrMapOvr>
  <mc:AlternateContent xmlns:mc="http://schemas.openxmlformats.org/markup-compatibility/2006" xmlns:p14="http://schemas.microsoft.com/office/powerpoint/2010/main">
    <mc:Choice Requires="p14">
      <p:transition spd="slow" p14:dur="2000" advTm="23907"/>
    </mc:Choice>
    <mc:Fallback xmlns="">
      <p:transition spd="slow" advTm="239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p:txBody>
              <a:bodyPr/>
              <a:lstStyle/>
              <a:p>
                <a:pPr indent="0">
                  <a:buNone/>
                </a:pPr>
                <a:r>
                  <a:rPr lang="en-US">
                    <a:solidFill>
                      <a:srgbClr val="2D9CB5"/>
                    </a:solidFill>
                  </a:rPr>
                  <a:t>(</a:t>
                </a:r>
                <a14:m>
                  <m:oMath xmlns:m="http://schemas.openxmlformats.org/officeDocument/2006/math">
                    <m:r>
                      <a:rPr lang="en-US" b="0" i="1" smtClean="0">
                        <a:solidFill>
                          <a:srgbClr val="2D9CB5"/>
                        </a:solidFill>
                        <a:latin typeface="Cambria Math" charset="0"/>
                      </a:rPr>
                      <m:t>+</m:t>
                    </m:r>
                  </m:oMath>
                </a14:m>
                <a:r>
                  <a:rPr lang="en-US">
                    <a:solidFill>
                      <a:srgbClr val="2D9CB5"/>
                    </a:solidFill>
                  </a:rPr>
                  <a:t>) Provides natural part segmentations.</a:t>
                </a:r>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blipFill rotWithShape="0">
                <a:blip r:embed="rId5"/>
                <a:stretch>
                  <a:fillRect l="-1227" t="-1743"/>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Observations</a:t>
            </a:r>
          </a:p>
        </p:txBody>
      </p:sp>
      <p:grpSp>
        <p:nvGrpSpPr>
          <p:cNvPr id="11" name="Group 10"/>
          <p:cNvGrpSpPr/>
          <p:nvPr/>
        </p:nvGrpSpPr>
        <p:grpSpPr>
          <a:xfrm>
            <a:off x="542067" y="1828800"/>
            <a:ext cx="8059867" cy="2926080"/>
            <a:chOff x="542067" y="1156914"/>
            <a:chExt cx="8059867" cy="292608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369" y="1156914"/>
              <a:ext cx="2046565" cy="292608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067" y="1156914"/>
              <a:ext cx="2001306" cy="292608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7600" y="1156914"/>
              <a:ext cx="3903542" cy="2926080"/>
            </a:xfrm>
            <a:prstGeom prst="rect">
              <a:avLst/>
            </a:prstGeom>
          </p:spPr>
        </p:pic>
      </p:grpSp>
    </p:spTree>
    <p:extLst>
      <p:ext uri="{BB962C8B-B14F-4D97-AF65-F5344CB8AC3E}">
        <p14:creationId xmlns:p14="http://schemas.microsoft.com/office/powerpoint/2010/main" val="580704564"/>
      </p:ext>
    </p:extLst>
  </p:cSld>
  <p:clrMapOvr>
    <a:masterClrMapping/>
  </p:clrMapOvr>
  <mc:AlternateContent xmlns:mc="http://schemas.openxmlformats.org/markup-compatibility/2006" xmlns:p14="http://schemas.microsoft.com/office/powerpoint/2010/main">
    <mc:Choice Requires="p14">
      <p:transition spd="slow" p14:dur="2000" advTm="10439"/>
    </mc:Choice>
    <mc:Fallback xmlns="">
      <p:transition spd="slow" advTm="104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p:txBody>
              <a:bodyPr/>
              <a:lstStyle/>
              <a:p>
                <a:pPr indent="0">
                  <a:buNone/>
                </a:pPr>
                <a:r>
                  <a:rPr lang="en-US">
                    <a:solidFill>
                      <a:srgbClr val="2D9CB5"/>
                    </a:solidFill>
                  </a:rPr>
                  <a:t>(</a:t>
                </a:r>
                <a14:m>
                  <m:oMath xmlns:m="http://schemas.openxmlformats.org/officeDocument/2006/math">
                    <m:r>
                      <a:rPr lang="en-US" b="0" i="1" smtClean="0">
                        <a:solidFill>
                          <a:srgbClr val="2D9CB5"/>
                        </a:solidFill>
                        <a:latin typeface="Cambria Math" charset="0"/>
                      </a:rPr>
                      <m:t>+</m:t>
                    </m:r>
                  </m:oMath>
                </a14:m>
                <a:r>
                  <a:rPr lang="en-US">
                    <a:solidFill>
                      <a:srgbClr val="2D9CB5"/>
                    </a:solidFill>
                  </a:rPr>
                  <a:t>) Provides natural part segmentations.</a:t>
                </a:r>
              </a:p>
              <a:p>
                <a:pPr indent="0">
                  <a:buNone/>
                </a:pPr>
                <a:r>
                  <a:rPr lang="en-US">
                    <a:solidFill>
                      <a:srgbClr val="83141E"/>
                    </a:solidFill>
                  </a:rPr>
                  <a:t>(</a:t>
                </a:r>
                <a14:m>
                  <m:oMath xmlns:m="http://schemas.openxmlformats.org/officeDocument/2006/math">
                    <m:r>
                      <a:rPr lang="en-US" b="0" i="1" smtClean="0">
                        <a:solidFill>
                          <a:srgbClr val="83141E"/>
                        </a:solidFill>
                        <a:latin typeface="Cambria Math" charset="0"/>
                      </a:rPr>
                      <m:t>−</m:t>
                    </m:r>
                  </m:oMath>
                </a14:m>
                <a:r>
                  <a:rPr lang="en-US">
                    <a:solidFill>
                      <a:srgbClr val="83141E"/>
                    </a:solidFill>
                  </a:rPr>
                  <a:t>) Inconsistent and often unlabeled.</a:t>
                </a:r>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blipFill rotWithShape="0">
                <a:blip r:embed="rId5"/>
                <a:stretch>
                  <a:fillRect l="-1227" t="-1743"/>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Observations</a:t>
            </a:r>
          </a:p>
        </p:txBody>
      </p:sp>
      <p:grpSp>
        <p:nvGrpSpPr>
          <p:cNvPr id="12" name="Group 11"/>
          <p:cNvGrpSpPr/>
          <p:nvPr/>
        </p:nvGrpSpPr>
        <p:grpSpPr>
          <a:xfrm>
            <a:off x="515519" y="2286000"/>
            <a:ext cx="8208250" cy="2560320"/>
            <a:chOff x="515519" y="2349895"/>
            <a:chExt cx="8208250" cy="256032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519" y="2349895"/>
              <a:ext cx="2627445" cy="25603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995" y="2349895"/>
              <a:ext cx="3029345" cy="256032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371" y="2355415"/>
              <a:ext cx="2783398" cy="2549280"/>
            </a:xfrm>
            <a:prstGeom prst="rect">
              <a:avLst/>
            </a:prstGeom>
          </p:spPr>
        </p:pic>
      </p:grpSp>
    </p:spTree>
    <p:extLst>
      <p:ext uri="{BB962C8B-B14F-4D97-AF65-F5344CB8AC3E}">
        <p14:creationId xmlns:p14="http://schemas.microsoft.com/office/powerpoint/2010/main" val="1764383996"/>
      </p:ext>
    </p:extLst>
  </p:cSld>
  <p:clrMapOvr>
    <a:masterClrMapping/>
  </p:clrMapOvr>
  <mc:AlternateContent xmlns:mc="http://schemas.openxmlformats.org/markup-compatibility/2006" xmlns:p14="http://schemas.microsoft.com/office/powerpoint/2010/main">
    <mc:Choice Requires="p14">
      <p:transition spd="slow" p14:dur="2000" advTm="19792"/>
    </mc:Choice>
    <mc:Fallback xmlns="">
      <p:transition spd="slow" advTm="197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a:buNone/>
            </a:pPr>
            <a:r>
              <a:rPr lang="en-US" i="1" dirty="0">
                <a:solidFill>
                  <a:srgbClr val="CF2467"/>
                </a:solidFill>
              </a:rPr>
              <a:t>Multiple</a:t>
            </a:r>
            <a:r>
              <a:rPr lang="en-US" dirty="0"/>
              <a:t> complementing parts are possible for the same partial input.</a:t>
            </a:r>
          </a:p>
        </p:txBody>
      </p:sp>
      <p:sp>
        <p:nvSpPr>
          <p:cNvPr id="3" name="Title 2"/>
          <p:cNvSpPr>
            <a:spLocks noGrp="1"/>
          </p:cNvSpPr>
          <p:nvPr>
            <p:ph type="title"/>
          </p:nvPr>
        </p:nvSpPr>
        <p:spPr/>
        <p:txBody>
          <a:bodyPr/>
          <a:lstStyle/>
          <a:p>
            <a:r>
              <a:rPr lang="en-US"/>
              <a:t>Challenge</a:t>
            </a:r>
          </a:p>
        </p:txBody>
      </p:sp>
      <p:grpSp>
        <p:nvGrpSpPr>
          <p:cNvPr id="14" name="Group 13"/>
          <p:cNvGrpSpPr/>
          <p:nvPr/>
        </p:nvGrpSpPr>
        <p:grpSpPr>
          <a:xfrm>
            <a:off x="3794760" y="4269850"/>
            <a:ext cx="1554480" cy="777240"/>
            <a:chOff x="4214190" y="4071068"/>
            <a:chExt cx="1554480" cy="77724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374" y="4256267"/>
              <a:ext cx="924113" cy="406842"/>
            </a:xfrm>
            <a:prstGeom prst="rect">
              <a:avLst/>
            </a:prstGeom>
          </p:spPr>
        </p:pic>
        <p:sp>
          <p:nvSpPr>
            <p:cNvPr id="13" name="Rectangle 12"/>
            <p:cNvSpPr/>
            <p:nvPr/>
          </p:nvSpPr>
          <p:spPr>
            <a:xfrm>
              <a:off x="4214190" y="4071068"/>
              <a:ext cx="1554480" cy="777240"/>
            </a:xfrm>
            <a:prstGeom prst="rect">
              <a:avLst/>
            </a:prstGeom>
            <a:noFill/>
            <a:ln w="3810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3123000" y="4515354"/>
            <a:ext cx="654346" cy="286232"/>
          </a:xfrm>
          <a:prstGeom prst="rect">
            <a:avLst/>
          </a:prstGeom>
          <a:noFill/>
        </p:spPr>
        <p:txBody>
          <a:bodyPr wrap="none" rtlCol="0">
            <a:spAutoFit/>
          </a:bodyPr>
          <a:lstStyle/>
          <a:p>
            <a:pPr algn="ctr">
              <a:lnSpc>
                <a:spcPct val="90000"/>
              </a:lnSpc>
            </a:pPr>
            <a:r>
              <a:rPr lang="en-US" sz="1400">
                <a:solidFill>
                  <a:srgbClr val="444444"/>
                </a:solidFill>
                <a:latin typeface="Roboto Medium" charset="0"/>
                <a:ea typeface="Roboto Medium" charset="0"/>
                <a:cs typeface="Roboto Medium" charset="0"/>
              </a:rPr>
              <a:t>Query</a:t>
            </a:r>
          </a:p>
        </p:txBody>
      </p:sp>
      <p:grpSp>
        <p:nvGrpSpPr>
          <p:cNvPr id="5" name="Group 4"/>
          <p:cNvGrpSpPr/>
          <p:nvPr/>
        </p:nvGrpSpPr>
        <p:grpSpPr>
          <a:xfrm>
            <a:off x="496162" y="2055413"/>
            <a:ext cx="4075838" cy="2214437"/>
            <a:chOff x="496162" y="2055413"/>
            <a:chExt cx="4075838" cy="2214437"/>
          </a:xfrm>
        </p:grpSpPr>
        <p:cxnSp>
          <p:nvCxnSpPr>
            <p:cNvPr id="22" name="Straight Arrow Connector 21"/>
            <p:cNvCxnSpPr>
              <a:stCxn id="13" idx="0"/>
            </p:cNvCxnSpPr>
            <p:nvPr/>
          </p:nvCxnSpPr>
          <p:spPr>
            <a:xfrm flipH="1" flipV="1">
              <a:off x="2493848" y="3923969"/>
              <a:ext cx="2078152"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3" idx="0"/>
            </p:cNvCxnSpPr>
            <p:nvPr/>
          </p:nvCxnSpPr>
          <p:spPr>
            <a:xfrm flipH="1" flipV="1">
              <a:off x="1108413" y="3923969"/>
              <a:ext cx="3463587"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162" y="2055413"/>
              <a:ext cx="1224501" cy="201168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597" y="2055413"/>
              <a:ext cx="1224500" cy="2011680"/>
            </a:xfrm>
            <a:prstGeom prst="rect">
              <a:avLst/>
            </a:prstGeom>
          </p:spPr>
        </p:pic>
      </p:grpSp>
      <p:grpSp>
        <p:nvGrpSpPr>
          <p:cNvPr id="6" name="Group 5"/>
          <p:cNvGrpSpPr/>
          <p:nvPr/>
        </p:nvGrpSpPr>
        <p:grpSpPr>
          <a:xfrm>
            <a:off x="3267031" y="2055413"/>
            <a:ext cx="3995370" cy="2214437"/>
            <a:chOff x="3267031" y="2055413"/>
            <a:chExt cx="3995370" cy="2214437"/>
          </a:xfrm>
        </p:grpSpPr>
        <p:cxnSp>
          <p:nvCxnSpPr>
            <p:cNvPr id="17" name="Straight Arrow Connector 16"/>
            <p:cNvCxnSpPr>
              <a:stCxn id="13" idx="0"/>
            </p:cNvCxnSpPr>
            <p:nvPr/>
          </p:nvCxnSpPr>
          <p:spPr>
            <a:xfrm flipV="1">
              <a:off x="4572000" y="3923969"/>
              <a:ext cx="692717"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0"/>
            </p:cNvCxnSpPr>
            <p:nvPr/>
          </p:nvCxnSpPr>
          <p:spPr>
            <a:xfrm flipH="1" flipV="1">
              <a:off x="3879282" y="3923969"/>
              <a:ext cx="692718"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3" idx="0"/>
            </p:cNvCxnSpPr>
            <p:nvPr/>
          </p:nvCxnSpPr>
          <p:spPr>
            <a:xfrm flipV="1">
              <a:off x="4572000" y="3923969"/>
              <a:ext cx="2078152"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7031" y="2055413"/>
              <a:ext cx="1224500" cy="201168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2466" y="2055413"/>
              <a:ext cx="1224501" cy="201168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7901" y="2055413"/>
              <a:ext cx="1224500" cy="2011680"/>
            </a:xfrm>
            <a:prstGeom prst="rect">
              <a:avLst/>
            </a:prstGeom>
          </p:spPr>
        </p:pic>
      </p:grpSp>
      <p:grpSp>
        <p:nvGrpSpPr>
          <p:cNvPr id="7" name="Group 6"/>
          <p:cNvGrpSpPr/>
          <p:nvPr/>
        </p:nvGrpSpPr>
        <p:grpSpPr>
          <a:xfrm>
            <a:off x="4572000" y="2055413"/>
            <a:ext cx="4075838" cy="2214437"/>
            <a:chOff x="4572000" y="2055413"/>
            <a:chExt cx="4075838" cy="2214437"/>
          </a:xfrm>
        </p:grpSpPr>
        <p:cxnSp>
          <p:nvCxnSpPr>
            <p:cNvPr id="28" name="Straight Arrow Connector 27"/>
            <p:cNvCxnSpPr>
              <a:stCxn id="13" idx="0"/>
            </p:cNvCxnSpPr>
            <p:nvPr/>
          </p:nvCxnSpPr>
          <p:spPr>
            <a:xfrm flipV="1">
              <a:off x="4572000" y="3923969"/>
              <a:ext cx="3463589" cy="345881"/>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3338" y="2055413"/>
              <a:ext cx="1224500" cy="2011680"/>
            </a:xfrm>
            <a:prstGeom prst="rect">
              <a:avLst/>
            </a:prstGeom>
          </p:spPr>
        </p:pic>
      </p:grpSp>
    </p:spTree>
    <p:custDataLst>
      <p:tags r:id="rId1"/>
    </p:custDataLst>
    <p:extLst>
      <p:ext uri="{BB962C8B-B14F-4D97-AF65-F5344CB8AC3E}">
        <p14:creationId xmlns:p14="http://schemas.microsoft.com/office/powerpoint/2010/main" val="1092449026"/>
      </p:ext>
    </p:extLst>
  </p:cSld>
  <p:clrMapOvr>
    <a:masterClrMapping/>
  </p:clrMapOvr>
  <mc:AlternateContent xmlns:mc="http://schemas.openxmlformats.org/markup-compatibility/2006" xmlns:p14="http://schemas.microsoft.com/office/powerpoint/2010/main">
    <mc:Choice Requires="p14">
      <p:transition spd="slow" p14:dur="2000" advTm="22689"/>
    </mc:Choice>
    <mc:Fallback xmlns="">
      <p:transition spd="slow" advTm="22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a:buNone/>
            </a:pPr>
            <a:r>
              <a:rPr lang="en-US" sz="2600" i="1">
                <a:solidFill>
                  <a:srgbClr val="CF2467"/>
                </a:solidFill>
                <a:latin typeface="Roboto Medium" charset="0"/>
                <a:ea typeface="Roboto Medium" charset="0"/>
                <a:cs typeface="Roboto Medium" charset="0"/>
              </a:rPr>
              <a:t>Retrieval</a:t>
            </a:r>
            <a:r>
              <a:rPr lang="en-US" sz="2600">
                <a:solidFill>
                  <a:srgbClr val="CF2467"/>
                </a:solidFill>
              </a:rPr>
              <a:t>:</a:t>
            </a:r>
            <a:br>
              <a:rPr lang="en-US"/>
            </a:br>
            <a:r>
              <a:rPr lang="en-US"/>
              <a:t>Predict a multi-model probability distribution over the component embedding space.</a:t>
            </a:r>
          </a:p>
        </p:txBody>
      </p:sp>
      <p:sp>
        <p:nvSpPr>
          <p:cNvPr id="3" name="Title 2"/>
          <p:cNvSpPr>
            <a:spLocks noGrp="1"/>
          </p:cNvSpPr>
          <p:nvPr>
            <p:ph type="title"/>
          </p:nvPr>
        </p:nvSpPr>
        <p:spPr/>
        <p:txBody>
          <a:bodyPr/>
          <a:lstStyle/>
          <a:p>
            <a:r>
              <a:rPr lang="en-US"/>
              <a:t>Our Approach</a:t>
            </a:r>
          </a:p>
        </p:txBody>
      </p:sp>
      <p:sp>
        <p:nvSpPr>
          <p:cNvPr id="22" name="Right Arrow 21"/>
          <p:cNvSpPr/>
          <p:nvPr/>
        </p:nvSpPr>
        <p:spPr>
          <a:xfrm>
            <a:off x="2203856" y="3173953"/>
            <a:ext cx="571474" cy="480736"/>
          </a:xfrm>
          <a:prstGeom prst="rightArrow">
            <a:avLst/>
          </a:prstGeom>
          <a:solidFill>
            <a:srgbClr val="EFBC1A"/>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Linux Biolinum O" charset="0"/>
              <a:ea typeface="Linux Biolinum O" charset="0"/>
              <a:cs typeface="Linux Biolinum O" charset="0"/>
            </a:endParaRPr>
          </a:p>
        </p:txBody>
      </p:sp>
      <p:sp>
        <p:nvSpPr>
          <p:cNvPr id="27" name="TextBox 26"/>
          <p:cNvSpPr txBox="1">
            <a:spLocks/>
          </p:cNvSpPr>
          <p:nvPr/>
        </p:nvSpPr>
        <p:spPr>
          <a:xfrm>
            <a:off x="2839035" y="3097823"/>
            <a:ext cx="875978" cy="607703"/>
          </a:xfrm>
          <a:prstGeom prst="rect">
            <a:avLst/>
          </a:prstGeom>
          <a:noFill/>
          <a:ln w="38100">
            <a:solidFill>
              <a:schemeClr val="tx1"/>
            </a:solidFill>
          </a:ln>
        </p:spPr>
        <p:txBody>
          <a:bodyPr wrap="none" lIns="137160" tIns="137160" rIns="137160" bIns="137160" rtlCol="0" anchor="ctr">
            <a:spAutoFit/>
          </a:bodyPr>
          <a:lstStyle/>
          <a:p>
            <a:pPr algn="ctr">
              <a:lnSpc>
                <a:spcPct val="90000"/>
              </a:lnSpc>
            </a:pPr>
            <a:r>
              <a:rPr lang="en-US" sz="1400">
                <a:latin typeface="Roboto Light" charset="0"/>
                <a:ea typeface="Roboto Light" charset="0"/>
                <a:cs typeface="Roboto Light" charset="0"/>
              </a:rPr>
              <a:t>Retrieval</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Network</a:t>
            </a:r>
          </a:p>
        </p:txBody>
      </p:sp>
      <p:cxnSp>
        <p:nvCxnSpPr>
          <p:cNvPr id="57" name="Curved Connector 56"/>
          <p:cNvCxnSpPr>
            <a:stCxn id="27" idx="3"/>
            <a:endCxn id="31" idx="0"/>
          </p:cNvCxnSpPr>
          <p:nvPr/>
        </p:nvCxnSpPr>
        <p:spPr>
          <a:xfrm>
            <a:off x="3715013" y="3401675"/>
            <a:ext cx="731950" cy="489673"/>
          </a:xfrm>
          <a:prstGeom prst="curvedConnector2">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7" name="Group 6"/>
          <p:cNvGrpSpPr/>
          <p:nvPr/>
        </p:nvGrpSpPr>
        <p:grpSpPr>
          <a:xfrm>
            <a:off x="485444" y="3151682"/>
            <a:ext cx="1645920" cy="1244231"/>
            <a:chOff x="485444" y="3151682"/>
            <a:chExt cx="1645920" cy="1244231"/>
          </a:xfrm>
        </p:grpSpPr>
        <p:sp>
          <p:nvSpPr>
            <p:cNvPr id="19" name="TextBox 18"/>
            <p:cNvSpPr txBox="1"/>
            <p:nvPr/>
          </p:nvSpPr>
          <p:spPr>
            <a:xfrm>
              <a:off x="871588" y="3957016"/>
              <a:ext cx="873633" cy="438897"/>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Partial</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Assembly</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44" y="3151682"/>
              <a:ext cx="1645920" cy="724620"/>
            </a:xfrm>
            <a:prstGeom prst="rect">
              <a:avLst/>
            </a:prstGeom>
          </p:spPr>
        </p:pic>
      </p:grpSp>
      <p:pic>
        <p:nvPicPr>
          <p:cNvPr id="5" name="Picture 4"/>
          <p:cNvPicPr>
            <a:picLocks noChangeAspect="1"/>
          </p:cNvPicPr>
          <p:nvPr/>
        </p:nvPicPr>
        <p:blipFill rotWithShape="1">
          <a:blip r:embed="rId4">
            <a:clrChange>
              <a:clrFrom>
                <a:srgbClr val="FFFFFF"/>
              </a:clrFrom>
              <a:clrTo>
                <a:srgbClr val="FFFFFF">
                  <a:alpha val="0"/>
                </a:srgbClr>
              </a:clrTo>
            </a:clrChange>
          </a:blip>
          <a:srcRect l="36363" t="36741" r="14630" b="19259"/>
          <a:stretch/>
        </p:blipFill>
        <p:spPr>
          <a:xfrm>
            <a:off x="4319228" y="3897655"/>
            <a:ext cx="4154904" cy="1245845"/>
          </a:xfrm>
          <a:prstGeom prst="rect">
            <a:avLst/>
          </a:prstGeom>
        </p:spPr>
      </p:pic>
      <p:cxnSp>
        <p:nvCxnSpPr>
          <p:cNvPr id="9" name="Straight Connector 8"/>
          <p:cNvCxnSpPr/>
          <p:nvPr/>
        </p:nvCxnSpPr>
        <p:spPr>
          <a:xfrm>
            <a:off x="5137841" y="3776870"/>
            <a:ext cx="302149" cy="604299"/>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30536" y="3784821"/>
            <a:ext cx="174929" cy="63610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197229" y="3792772"/>
            <a:ext cx="429370" cy="57249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624085" y="3087909"/>
            <a:ext cx="0" cy="394762"/>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45379" y="4643880"/>
            <a:ext cx="1402949" cy="406265"/>
          </a:xfrm>
          <a:prstGeom prst="rect">
            <a:avLst/>
          </a:prstGeom>
          <a:noFill/>
        </p:spPr>
        <p:txBody>
          <a:bodyPr wrap="none" rtlCol="0">
            <a:spAutoFit/>
          </a:bodyPr>
          <a:lstStyle/>
          <a:p>
            <a:pPr algn="ctr">
              <a:lnSpc>
                <a:spcPct val="85000"/>
              </a:lnSpc>
            </a:pPr>
            <a:r>
              <a:rPr lang="en-US" sz="1200">
                <a:latin typeface="Roboto Light" charset="0"/>
                <a:ea typeface="Roboto Light" charset="0"/>
                <a:cs typeface="Roboto Light" charset="0"/>
              </a:rPr>
              <a:t>Component</a:t>
            </a:r>
            <a:br>
              <a:rPr lang="en-US" sz="1200">
                <a:latin typeface="Roboto Light" charset="0"/>
                <a:ea typeface="Roboto Light" charset="0"/>
                <a:cs typeface="Roboto Light" charset="0"/>
              </a:rPr>
            </a:br>
            <a:r>
              <a:rPr lang="en-US" sz="1200">
                <a:latin typeface="Roboto Light" charset="0"/>
                <a:ea typeface="Roboto Light" charset="0"/>
                <a:cs typeface="Roboto Light" charset="0"/>
              </a:rPr>
              <a:t>Embedding Space</a:t>
            </a:r>
          </a:p>
        </p:txBody>
      </p:sp>
      <p:sp>
        <p:nvSpPr>
          <p:cNvPr id="28" name="TextBox 27"/>
          <p:cNvSpPr txBox="1">
            <a:spLocks noChangeAspect="1"/>
          </p:cNvSpPr>
          <p:nvPr/>
        </p:nvSpPr>
        <p:spPr>
          <a:xfrm>
            <a:off x="4641353" y="3460611"/>
            <a:ext cx="3510654" cy="312292"/>
          </a:xfrm>
          <a:prstGeom prst="rect">
            <a:avLst/>
          </a:prstGeom>
          <a:solidFill>
            <a:schemeClr val="bg1"/>
          </a:solidFill>
          <a:ln w="38100">
            <a:solidFill>
              <a:schemeClr val="tx1"/>
            </a:solidFill>
          </a:ln>
        </p:spPr>
        <p:txBody>
          <a:bodyPr wrap="square" lIns="137160" tIns="73152" rIns="137160" bIns="73152" rtlCol="0" anchor="ctr">
            <a:spAutoFit/>
          </a:bodyPr>
          <a:lstStyle/>
          <a:p>
            <a:pPr algn="ctr">
              <a:lnSpc>
                <a:spcPct val="90000"/>
              </a:lnSpc>
            </a:pPr>
            <a:r>
              <a:rPr lang="en-US" sz="1400">
                <a:latin typeface="Roboto Light" charset="0"/>
                <a:ea typeface="Roboto Light" charset="0"/>
                <a:cs typeface="Roboto Light" charset="0"/>
              </a:rPr>
              <a:t>Embedding Network</a:t>
            </a:r>
          </a:p>
        </p:txBody>
      </p:sp>
      <p:cxnSp>
        <p:nvCxnSpPr>
          <p:cNvPr id="14" name="Straight Connector 13"/>
          <p:cNvCxnSpPr/>
          <p:nvPr/>
        </p:nvCxnSpPr>
        <p:spPr>
          <a:xfrm flipV="1">
            <a:off x="5136863" y="3112640"/>
            <a:ext cx="0" cy="353376"/>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45" y="1160890"/>
            <a:ext cx="1113183" cy="1828800"/>
          </a:xfrm>
          <a:prstGeom prst="rect">
            <a:avLst/>
          </a:prstGeom>
        </p:spPr>
      </p:pic>
      <p:cxnSp>
        <p:nvCxnSpPr>
          <p:cNvPr id="12" name="Straight Connector 11"/>
          <p:cNvCxnSpPr/>
          <p:nvPr/>
        </p:nvCxnSpPr>
        <p:spPr>
          <a:xfrm flipH="1" flipV="1">
            <a:off x="6326110" y="2798881"/>
            <a:ext cx="0" cy="644359"/>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445" y="2385392"/>
            <a:ext cx="1113183" cy="182880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470" y="1518699"/>
            <a:ext cx="1113183" cy="1828800"/>
          </a:xfrm>
          <a:prstGeom prst="rect">
            <a:avLst/>
          </a:prstGeom>
        </p:spPr>
      </p:pic>
      <p:grpSp>
        <p:nvGrpSpPr>
          <p:cNvPr id="29" name="Group 28"/>
          <p:cNvGrpSpPr/>
          <p:nvPr/>
        </p:nvGrpSpPr>
        <p:grpSpPr>
          <a:xfrm>
            <a:off x="3949335" y="3792404"/>
            <a:ext cx="4182083" cy="665643"/>
            <a:chOff x="3949335" y="3792404"/>
            <a:chExt cx="4182083" cy="665643"/>
          </a:xfrm>
        </p:grpSpPr>
        <p:pic>
          <p:nvPicPr>
            <p:cNvPr id="32" name="Picture 31"/>
            <p:cNvPicPr>
              <a:picLocks noChangeAspect="1"/>
            </p:cNvPicPr>
            <p:nvPr/>
          </p:nvPicPr>
          <p:blipFill>
            <a:blip r:embed="rId8">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1323484">
              <a:off x="4349101" y="3792404"/>
              <a:ext cx="3782317" cy="665643"/>
            </a:xfrm>
            <a:prstGeom prst="rect">
              <a:avLst/>
            </a:prstGeom>
          </p:spPr>
        </p:pic>
        <p:sp>
          <p:nvSpPr>
            <p:cNvPr id="33" name="TextBox 32"/>
            <p:cNvSpPr txBox="1"/>
            <p:nvPr/>
          </p:nvSpPr>
          <p:spPr>
            <a:xfrm>
              <a:off x="3949335" y="3891348"/>
              <a:ext cx="995256" cy="438897"/>
            </a:xfrm>
            <a:prstGeom prst="rect">
              <a:avLst/>
            </a:prstGeom>
            <a:noFill/>
          </p:spPr>
          <p:txBody>
            <a:bodyPr wrap="none" rtlCol="0">
              <a:spAutoFit/>
            </a:bodyPr>
            <a:lstStyle/>
            <a:p>
              <a:pPr algn="ctr">
                <a:lnSpc>
                  <a:spcPct val="90000"/>
                </a:lnSpc>
              </a:pPr>
              <a:r>
                <a:rPr lang="en-US" sz="1400" dirty="0">
                  <a:latin typeface="Roboto Light" charset="0"/>
                  <a:ea typeface="Roboto Light" charset="0"/>
                  <a:cs typeface="Roboto Light" charset="0"/>
                </a:rPr>
                <a:t>Probability</a:t>
              </a:r>
            </a:p>
            <a:p>
              <a:pPr algn="ctr">
                <a:lnSpc>
                  <a:spcPct val="90000"/>
                </a:lnSpc>
              </a:pPr>
              <a:r>
                <a:rPr lang="en-US" sz="1400" dirty="0">
                  <a:latin typeface="Roboto Light" charset="0"/>
                  <a:ea typeface="Roboto Light" charset="0"/>
                  <a:cs typeface="Roboto Light" charset="0"/>
                </a:rPr>
                <a:t>Distribution</a:t>
              </a:r>
            </a:p>
          </p:txBody>
        </p:sp>
      </p:grpSp>
    </p:spTree>
    <p:extLst>
      <p:ext uri="{BB962C8B-B14F-4D97-AF65-F5344CB8AC3E}">
        <p14:creationId xmlns:p14="http://schemas.microsoft.com/office/powerpoint/2010/main" val="202290683"/>
      </p:ext>
    </p:extLst>
  </p:cSld>
  <p:clrMapOvr>
    <a:masterClrMapping/>
  </p:clrMapOvr>
  <mc:AlternateContent xmlns:mc="http://schemas.openxmlformats.org/markup-compatibility/2006" xmlns:p14="http://schemas.microsoft.com/office/powerpoint/2010/main">
    <mc:Choice Requires="p14">
      <p:transition spd="slow" p14:dur="2000" advTm="26693"/>
    </mc:Choice>
    <mc:Fallback xmlns="">
      <p:transition spd="slow" advTm="2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2000"/>
                            </p:stCondLst>
                            <p:childTnLst>
                              <p:par>
                                <p:cTn id="15" presetID="22" presetClass="entr" presetSubtype="8" fill="hold" nodeType="afterEffect">
                                  <p:stCondLst>
                                    <p:cond delay="50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par>
                          <p:cTn id="18" fill="hold">
                            <p:stCondLst>
                              <p:cond delay="3000"/>
                            </p:stCondLst>
                            <p:childTnLst>
                              <p:par>
                                <p:cTn id="19" presetID="22" presetClass="entr" presetSubtype="8" fill="hold" nodeType="afterEffect">
                                  <p:stCondLst>
                                    <p:cond delay="50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grpId="1" nodeType="clickEffect">
                                  <p:stCondLst>
                                    <p:cond delay="0"/>
                                  </p:stCondLst>
                                  <p:childTnLst>
                                    <p:anim calcmode="discrete" valueType="str">
                                      <p:cBhvr>
                                        <p:cTn id="25" dur="1000" fill="hold"/>
                                        <p:tgtEl>
                                          <p:spTgt spid="27"/>
                                        </p:tgtEl>
                                        <p:attrNameLst>
                                          <p:attrName>style.visibility</p:attrName>
                                        </p:attrNameLst>
                                      </p:cBhvr>
                                      <p:tavLst>
                                        <p:tav tm="0">
                                          <p:val>
                                            <p:strVal val="hidden"/>
                                          </p:val>
                                        </p:tav>
                                        <p:tav tm="50000">
                                          <p:val>
                                            <p:strVal val="visible"/>
                                          </p:val>
                                        </p:tav>
                                      </p:tavLst>
                                    </p:anim>
                                  </p:childTnLst>
                                </p:cTn>
                              </p:par>
                              <p:par>
                                <p:cTn id="26" presetID="35" presetClass="emph" presetSubtype="0" fill="hold" grpId="0" nodeType="withEffect">
                                  <p:stCondLst>
                                    <p:cond delay="0"/>
                                  </p:stCondLst>
                                  <p:childTnLst>
                                    <p:anim calcmode="discrete" valueType="str">
                                      <p:cBhvr>
                                        <p:cTn id="27"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7" grpId="1"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lvl="0" indent="0" defTabSz="914400">
              <a:spcBef>
                <a:spcPts val="0"/>
              </a:spcBef>
              <a:buSzTx/>
              <a:buNone/>
            </a:pPr>
            <a:r>
              <a:rPr lang="en-US" sz="2600" i="1">
                <a:solidFill>
                  <a:srgbClr val="CF2467"/>
                </a:solidFill>
                <a:latin typeface="Roboto Medium" charset="0"/>
                <a:ea typeface="Roboto Medium" charset="0"/>
                <a:cs typeface="Roboto Medium" charset="0"/>
              </a:rPr>
              <a:t>Placement</a:t>
            </a:r>
            <a:r>
              <a:rPr lang="en-US" sz="2600">
                <a:solidFill>
                  <a:srgbClr val="CF2467"/>
                </a:solidFill>
              </a:rPr>
              <a:t>:</a:t>
            </a:r>
          </a:p>
          <a:p>
            <a:pPr lvl="0" indent="0" defTabSz="914400">
              <a:spcBef>
                <a:spcPts val="0"/>
              </a:spcBef>
              <a:buSzTx/>
              <a:buNone/>
            </a:pPr>
            <a:r>
              <a:rPr lang="en-US"/>
              <a:t>Predict the location of the selected component.</a:t>
            </a:r>
          </a:p>
        </p:txBody>
      </p:sp>
      <p:sp>
        <p:nvSpPr>
          <p:cNvPr id="3" name="Title 2"/>
          <p:cNvSpPr>
            <a:spLocks noGrp="1"/>
          </p:cNvSpPr>
          <p:nvPr>
            <p:ph type="title"/>
          </p:nvPr>
        </p:nvSpPr>
        <p:spPr/>
        <p:txBody>
          <a:bodyPr/>
          <a:lstStyle/>
          <a:p>
            <a:r>
              <a:rPr lang="en-US"/>
              <a:t>Our Approach</a:t>
            </a:r>
          </a:p>
        </p:txBody>
      </p:sp>
      <p:pic>
        <p:nvPicPr>
          <p:cNvPr id="26" name="Picture 25"/>
          <p:cNvPicPr>
            <a:picLocks noChangeAspect="1"/>
          </p:cNvPicPr>
          <p:nvPr/>
        </p:nvPicPr>
        <p:blipFill rotWithShape="1">
          <a:blip r:embed="rId3">
            <a:clrChange>
              <a:clrFrom>
                <a:srgbClr val="FFFFFF"/>
              </a:clrFrom>
              <a:clrTo>
                <a:srgbClr val="FFFFFF">
                  <a:alpha val="0"/>
                </a:srgbClr>
              </a:clrTo>
            </a:clrChange>
          </a:blip>
          <a:srcRect l="36363" t="36741" r="14630" b="19259"/>
          <a:stretch/>
        </p:blipFill>
        <p:spPr>
          <a:xfrm>
            <a:off x="811404" y="3897655"/>
            <a:ext cx="4154904" cy="1245845"/>
          </a:xfrm>
          <a:prstGeom prst="rect">
            <a:avLst/>
          </a:prstGeom>
        </p:spPr>
      </p:pic>
      <p:cxnSp>
        <p:nvCxnSpPr>
          <p:cNvPr id="27" name="Straight Connector 26"/>
          <p:cNvCxnSpPr/>
          <p:nvPr/>
        </p:nvCxnSpPr>
        <p:spPr>
          <a:xfrm>
            <a:off x="1630017" y="3776870"/>
            <a:ext cx="302149" cy="604299"/>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689405" y="3792772"/>
            <a:ext cx="429370" cy="57249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116261" y="3087909"/>
            <a:ext cx="0" cy="394762"/>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37555" y="4643880"/>
            <a:ext cx="1402949" cy="406265"/>
          </a:xfrm>
          <a:prstGeom prst="rect">
            <a:avLst/>
          </a:prstGeom>
          <a:noFill/>
        </p:spPr>
        <p:txBody>
          <a:bodyPr wrap="none" rtlCol="0">
            <a:spAutoFit/>
          </a:bodyPr>
          <a:lstStyle/>
          <a:p>
            <a:pPr algn="ctr">
              <a:lnSpc>
                <a:spcPct val="85000"/>
              </a:lnSpc>
            </a:pPr>
            <a:r>
              <a:rPr lang="en-US" sz="1200">
                <a:latin typeface="Roboto Light" charset="0"/>
                <a:ea typeface="Roboto Light" charset="0"/>
                <a:cs typeface="Roboto Light" charset="0"/>
              </a:rPr>
              <a:t>Component</a:t>
            </a:r>
            <a:br>
              <a:rPr lang="en-US" sz="1200">
                <a:latin typeface="Roboto Light" charset="0"/>
                <a:ea typeface="Roboto Light" charset="0"/>
                <a:cs typeface="Roboto Light" charset="0"/>
              </a:rPr>
            </a:br>
            <a:r>
              <a:rPr lang="en-US" sz="1200">
                <a:latin typeface="Roboto Light" charset="0"/>
                <a:ea typeface="Roboto Light" charset="0"/>
                <a:cs typeface="Roboto Light" charset="0"/>
              </a:rPr>
              <a:t>Embedding Space</a:t>
            </a:r>
          </a:p>
        </p:txBody>
      </p:sp>
      <p:sp>
        <p:nvSpPr>
          <p:cNvPr id="32" name="TextBox 31"/>
          <p:cNvSpPr txBox="1">
            <a:spLocks noChangeAspect="1"/>
          </p:cNvSpPr>
          <p:nvPr/>
        </p:nvSpPr>
        <p:spPr>
          <a:xfrm>
            <a:off x="1133529" y="3460611"/>
            <a:ext cx="3510654" cy="312292"/>
          </a:xfrm>
          <a:prstGeom prst="rect">
            <a:avLst/>
          </a:prstGeom>
          <a:solidFill>
            <a:schemeClr val="bg1"/>
          </a:solidFill>
          <a:ln w="38100">
            <a:solidFill>
              <a:schemeClr val="tx1"/>
            </a:solidFill>
          </a:ln>
        </p:spPr>
        <p:txBody>
          <a:bodyPr wrap="square" lIns="137160" tIns="73152" rIns="137160" bIns="73152" rtlCol="0" anchor="ctr">
            <a:spAutoFit/>
          </a:bodyPr>
          <a:lstStyle/>
          <a:p>
            <a:pPr algn="ctr">
              <a:lnSpc>
                <a:spcPct val="90000"/>
              </a:lnSpc>
            </a:pPr>
            <a:r>
              <a:rPr lang="en-US" sz="1400">
                <a:latin typeface="Roboto Light" charset="0"/>
                <a:ea typeface="Roboto Light" charset="0"/>
                <a:cs typeface="Roboto Light" charset="0"/>
              </a:rPr>
              <a:t>Embedding Network</a:t>
            </a:r>
          </a:p>
        </p:txBody>
      </p:sp>
      <p:pic>
        <p:nvPicPr>
          <p:cNvPr id="33" name="Picture 32"/>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21323484">
            <a:off x="841277" y="3792404"/>
            <a:ext cx="3782317" cy="665643"/>
          </a:xfrm>
          <a:prstGeom prst="rect">
            <a:avLst/>
          </a:prstGeom>
        </p:spPr>
      </p:pic>
      <p:sp>
        <p:nvSpPr>
          <p:cNvPr id="34" name="TextBox 33"/>
          <p:cNvSpPr txBox="1"/>
          <p:nvPr/>
        </p:nvSpPr>
        <p:spPr>
          <a:xfrm>
            <a:off x="441511" y="3891348"/>
            <a:ext cx="995256" cy="438897"/>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Probability</a:t>
            </a:r>
          </a:p>
          <a:p>
            <a:pPr algn="ctr">
              <a:lnSpc>
                <a:spcPct val="90000"/>
              </a:lnSpc>
            </a:pPr>
            <a:r>
              <a:rPr lang="en-US" sz="1400">
                <a:latin typeface="Roboto Light" charset="0"/>
                <a:ea typeface="Roboto Light" charset="0"/>
                <a:cs typeface="Roboto Light" charset="0"/>
              </a:rPr>
              <a:t>Distribution</a:t>
            </a:r>
          </a:p>
        </p:txBody>
      </p:sp>
      <p:cxnSp>
        <p:nvCxnSpPr>
          <p:cNvPr id="35" name="Straight Connector 34"/>
          <p:cNvCxnSpPr/>
          <p:nvPr/>
        </p:nvCxnSpPr>
        <p:spPr>
          <a:xfrm flipV="1">
            <a:off x="1629039" y="3112640"/>
            <a:ext cx="0" cy="353376"/>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021" y="1160890"/>
            <a:ext cx="1113183" cy="1828800"/>
          </a:xfrm>
          <a:prstGeom prst="rect">
            <a:avLst/>
          </a:prstGeom>
        </p:spPr>
      </p:pic>
      <p:cxnSp>
        <p:nvCxnSpPr>
          <p:cNvPr id="28" name="Straight Connector 27"/>
          <p:cNvCxnSpPr/>
          <p:nvPr/>
        </p:nvCxnSpPr>
        <p:spPr>
          <a:xfrm>
            <a:off x="2822712" y="3784821"/>
            <a:ext cx="174929" cy="636104"/>
          </a:xfrm>
          <a:prstGeom prst="line">
            <a:avLst/>
          </a:prstGeom>
          <a:ln>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818286" y="2798881"/>
            <a:ext cx="0" cy="644359"/>
          </a:xfrm>
          <a:prstGeom prst="line">
            <a:avLst/>
          </a:prstGeom>
          <a:ln>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621" y="2385392"/>
            <a:ext cx="1113183" cy="1828800"/>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646" y="1518699"/>
            <a:ext cx="1113183" cy="1828800"/>
          </a:xfrm>
          <a:prstGeom prst="rect">
            <a:avLst/>
          </a:prstGeom>
        </p:spPr>
      </p:pic>
      <p:sp>
        <p:nvSpPr>
          <p:cNvPr id="4" name="TextBox 3"/>
          <p:cNvSpPr txBox="1">
            <a:spLocks noChangeAspect="1"/>
          </p:cNvSpPr>
          <p:nvPr/>
        </p:nvSpPr>
        <p:spPr>
          <a:xfrm>
            <a:off x="4982313" y="3368166"/>
            <a:ext cx="1022511" cy="607703"/>
          </a:xfrm>
          <a:prstGeom prst="rect">
            <a:avLst/>
          </a:prstGeom>
          <a:noFill/>
          <a:ln w="38100">
            <a:solidFill>
              <a:schemeClr val="tx1"/>
            </a:solidFill>
          </a:ln>
        </p:spPr>
        <p:txBody>
          <a:bodyPr wrap="none" lIns="137160" tIns="137160" rIns="137160" bIns="137160" rtlCol="0" anchor="ctr">
            <a:spAutoFit/>
          </a:bodyPr>
          <a:lstStyle/>
          <a:p>
            <a:pPr algn="ctr">
              <a:lnSpc>
                <a:spcPct val="90000"/>
              </a:lnSpc>
            </a:pPr>
            <a:r>
              <a:rPr lang="en-US" sz="1400">
                <a:latin typeface="Roboto Light" charset="0"/>
                <a:ea typeface="Roboto Light" charset="0"/>
                <a:cs typeface="Roboto Light" charset="0"/>
              </a:rPr>
              <a:t>Placement</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Network</a:t>
            </a:r>
          </a:p>
        </p:txBody>
      </p:sp>
      <p:sp>
        <p:nvSpPr>
          <p:cNvPr id="7" name="Right Arrow 6"/>
          <p:cNvSpPr/>
          <p:nvPr/>
        </p:nvSpPr>
        <p:spPr>
          <a:xfrm>
            <a:off x="6214407" y="3412491"/>
            <a:ext cx="571474" cy="480736"/>
          </a:xfrm>
          <a:prstGeom prst="rightArrow">
            <a:avLst/>
          </a:prstGeom>
          <a:solidFill>
            <a:srgbClr val="EFBC1A"/>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Linux Biolinum O" charset="0"/>
              <a:ea typeface="Linux Biolinum O" charset="0"/>
              <a:cs typeface="Linux Biolinum O" charset="0"/>
            </a:endParaRPr>
          </a:p>
        </p:txBody>
      </p:sp>
      <p:sp>
        <p:nvSpPr>
          <p:cNvPr id="46" name="Freeform 45"/>
          <p:cNvSpPr/>
          <p:nvPr/>
        </p:nvSpPr>
        <p:spPr>
          <a:xfrm>
            <a:off x="2997536" y="3675767"/>
            <a:ext cx="1980191" cy="774815"/>
          </a:xfrm>
          <a:custGeom>
            <a:avLst/>
            <a:gdLst>
              <a:gd name="connsiteX0" fmla="*/ 0 w 1980191"/>
              <a:gd name="connsiteY0" fmla="*/ 738787 h 774815"/>
              <a:gd name="connsiteX1" fmla="*/ 1211126 w 1980191"/>
              <a:gd name="connsiteY1" fmla="*/ 690342 h 774815"/>
              <a:gd name="connsiteX2" fmla="*/ 1980191 w 1980191"/>
              <a:gd name="connsiteY2" fmla="*/ 0 h 774815"/>
            </a:gdLst>
            <a:ahLst/>
            <a:cxnLst>
              <a:cxn ang="0">
                <a:pos x="connsiteX0" y="connsiteY0"/>
              </a:cxn>
              <a:cxn ang="0">
                <a:pos x="connsiteX1" y="connsiteY1"/>
              </a:cxn>
              <a:cxn ang="0">
                <a:pos x="connsiteX2" y="connsiteY2"/>
              </a:cxn>
            </a:cxnLst>
            <a:rect l="l" t="t" r="r" b="b"/>
            <a:pathLst>
              <a:path w="1980191" h="774815">
                <a:moveTo>
                  <a:pt x="0" y="738787"/>
                </a:moveTo>
                <a:cubicBezTo>
                  <a:pt x="440547" y="776130"/>
                  <a:pt x="881094" y="813473"/>
                  <a:pt x="1211126" y="690342"/>
                </a:cubicBezTo>
                <a:cubicBezTo>
                  <a:pt x="1541158" y="567211"/>
                  <a:pt x="1837884" y="56519"/>
                  <a:pt x="1980191" y="0"/>
                </a:cubicBezTo>
              </a:path>
            </a:pathLst>
          </a:cu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9" name="Group 8"/>
          <p:cNvGrpSpPr/>
          <p:nvPr/>
        </p:nvGrpSpPr>
        <p:grpSpPr>
          <a:xfrm>
            <a:off x="6217920" y="508885"/>
            <a:ext cx="2926080" cy="4807131"/>
            <a:chOff x="6217920" y="508885"/>
            <a:chExt cx="2926080" cy="4807131"/>
          </a:xfrm>
        </p:grpSpPr>
        <p:sp>
          <p:nvSpPr>
            <p:cNvPr id="6" name="TextBox 5"/>
            <p:cNvSpPr txBox="1"/>
            <p:nvPr/>
          </p:nvSpPr>
          <p:spPr>
            <a:xfrm>
              <a:off x="6234045" y="4555602"/>
              <a:ext cx="658228" cy="281345"/>
            </a:xfrm>
            <a:prstGeom prst="rect">
              <a:avLst/>
            </a:prstGeom>
            <a:noFill/>
          </p:spPr>
          <p:txBody>
            <a:bodyPr wrap="none" rtlCol="0">
              <a:spAutoFit/>
            </a:bodyPr>
            <a:lstStyle/>
            <a:p>
              <a:pPr algn="ctr"/>
              <a:r>
                <a:rPr lang="en-US" sz="1400">
                  <a:latin typeface="Roboto Light" charset="0"/>
                  <a:ea typeface="Roboto Light" charset="0"/>
                  <a:cs typeface="Roboto Light" charset="0"/>
                </a:rPr>
                <a:t>Output</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7920" y="508885"/>
              <a:ext cx="2926080" cy="4807131"/>
            </a:xfrm>
            <a:prstGeom prst="rect">
              <a:avLst/>
            </a:prstGeom>
          </p:spPr>
        </p:pic>
      </p:grpSp>
      <p:grpSp>
        <p:nvGrpSpPr>
          <p:cNvPr id="47" name="Group 46"/>
          <p:cNvGrpSpPr/>
          <p:nvPr/>
        </p:nvGrpSpPr>
        <p:grpSpPr>
          <a:xfrm>
            <a:off x="2818286" y="2798881"/>
            <a:ext cx="179355" cy="1622044"/>
            <a:chOff x="2818286" y="2798881"/>
            <a:chExt cx="179355" cy="1622044"/>
          </a:xfrm>
        </p:grpSpPr>
        <p:cxnSp>
          <p:nvCxnSpPr>
            <p:cNvPr id="49" name="Straight Connector 48"/>
            <p:cNvCxnSpPr/>
            <p:nvPr/>
          </p:nvCxnSpPr>
          <p:spPr>
            <a:xfrm>
              <a:off x="2822712" y="3784821"/>
              <a:ext cx="174929" cy="636104"/>
            </a:xfrm>
            <a:prstGeom prst="line">
              <a:avLst/>
            </a:prstGeom>
            <a:ln w="38100">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2818286" y="2798881"/>
              <a:ext cx="0" cy="644359"/>
            </a:xfrm>
            <a:prstGeom prst="line">
              <a:avLst/>
            </a:prstGeom>
            <a:ln w="38100">
              <a:solidFill>
                <a:srgbClr val="C00000"/>
              </a:solidFill>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895980"/>
      </p:ext>
    </p:extLst>
  </p:cSld>
  <p:clrMapOvr>
    <a:masterClrMapping/>
  </p:clrMapOvr>
  <mc:AlternateContent xmlns:mc="http://schemas.openxmlformats.org/markup-compatibility/2006" xmlns:p14="http://schemas.microsoft.com/office/powerpoint/2010/main">
    <mc:Choice Requires="p14">
      <p:transition spd="slow" p14:dur="2000" advTm="11642"/>
    </mc:Choice>
    <mc:Fallback xmlns="">
      <p:transition spd="slow" advTm="1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2000"/>
                            </p:stCondLst>
                            <p:childTnLst>
                              <p:par>
                                <p:cTn id="15" presetID="22" presetClass="entr" presetSubtype="8"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3000"/>
                            </p:stCondLst>
                            <p:childTnLst>
                              <p:par>
                                <p:cTn id="19" presetID="1"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nSpc>
                <a:spcPct val="150000"/>
              </a:lnSpc>
            </a:pPr>
            <a:r>
              <a:rPr lang="en-US" sz="2800"/>
              <a:t>Data Preprocessing</a:t>
            </a:r>
          </a:p>
          <a:p>
            <a:pPr>
              <a:lnSpc>
                <a:spcPct val="150000"/>
              </a:lnSpc>
            </a:pPr>
            <a:r>
              <a:rPr lang="en-US" sz="2800"/>
              <a:t>Retrieval / Embedding Network</a:t>
            </a:r>
          </a:p>
          <a:p>
            <a:pPr>
              <a:lnSpc>
                <a:spcPct val="150000"/>
              </a:lnSpc>
            </a:pPr>
            <a:r>
              <a:rPr lang="en-US" sz="2800"/>
              <a:t>Placement Network</a:t>
            </a:r>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846119927"/>
      </p:ext>
    </p:extLst>
  </p:cSld>
  <p:clrMapOvr>
    <a:masterClrMapping/>
  </p:clrMapOvr>
  <mc:AlternateContent xmlns:mc="http://schemas.openxmlformats.org/markup-compatibility/2006" xmlns:p14="http://schemas.microsoft.com/office/powerpoint/2010/main">
    <mc:Choice Requires="p14">
      <p:transition spd="slow" p14:dur="2000" advTm="10460"/>
    </mc:Choice>
    <mc:Fallback xmlns="">
      <p:transition spd="slow" advTm="104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nSpc>
                <a:spcPct val="150000"/>
              </a:lnSpc>
            </a:pPr>
            <a:r>
              <a:rPr lang="en-US" sz="2800" dirty="0"/>
              <a:t>Data Preprocessing</a:t>
            </a:r>
          </a:p>
          <a:p>
            <a:pPr>
              <a:lnSpc>
                <a:spcPct val="150000"/>
              </a:lnSpc>
            </a:pPr>
            <a:r>
              <a:rPr lang="en-US" sz="2800" dirty="0">
                <a:solidFill>
                  <a:schemeClr val="bg1">
                    <a:lumMod val="75000"/>
                  </a:schemeClr>
                </a:solidFill>
              </a:rPr>
              <a:t>Retrieval / Embedding Network</a:t>
            </a:r>
          </a:p>
          <a:p>
            <a:pPr>
              <a:lnSpc>
                <a:spcPct val="150000"/>
              </a:lnSpc>
            </a:pPr>
            <a:r>
              <a:rPr lang="en-US" sz="2800" dirty="0">
                <a:solidFill>
                  <a:schemeClr val="bg1">
                    <a:lumMod val="75000"/>
                  </a:schemeClr>
                </a:solidFill>
              </a:rPr>
              <a:t>Placement Network</a:t>
            </a:r>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406385497"/>
      </p:ext>
    </p:extLst>
  </p:cSld>
  <p:clrMapOvr>
    <a:masterClrMapping/>
  </p:clrMapOvr>
  <mc:AlternateContent xmlns:mc="http://schemas.openxmlformats.org/markup-compatibility/2006" xmlns:p14="http://schemas.microsoft.com/office/powerpoint/2010/main">
    <mc:Choice Requires="p14">
      <p:transition spd="slow" p14:dur="2000" advTm="10460"/>
    </mc:Choice>
    <mc:Fallback xmlns="">
      <p:transition spd="slow" advTm="104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dirty="0"/>
              <a:t>Merge raw components into a single component.</a:t>
            </a:r>
          </a:p>
          <a:p>
            <a:pPr marL="342900" indent="-342900"/>
            <a:r>
              <a:rPr lang="en-US" dirty="0"/>
              <a:t>Build a </a:t>
            </a:r>
            <a:r>
              <a:rPr lang="en-US" i="1" dirty="0">
                <a:solidFill>
                  <a:srgbClr val="CF2467"/>
                </a:solidFill>
              </a:rPr>
              <a:t>contact graph</a:t>
            </a:r>
            <a:r>
              <a:rPr lang="en-US" i="1" dirty="0"/>
              <a:t> </a:t>
            </a:r>
            <a:r>
              <a:rPr lang="en-US" dirty="0"/>
              <a:t>of components.</a:t>
            </a:r>
          </a:p>
        </p:txBody>
      </p:sp>
      <p:sp>
        <p:nvSpPr>
          <p:cNvPr id="3" name="Title 2"/>
          <p:cNvSpPr>
            <a:spLocks noGrp="1"/>
          </p:cNvSpPr>
          <p:nvPr>
            <p:ph type="title"/>
          </p:nvPr>
        </p:nvSpPr>
        <p:spPr/>
        <p:txBody>
          <a:bodyPr/>
          <a:lstStyle/>
          <a:p>
            <a:r>
              <a:rPr lang="en-US"/>
              <a:t>Data Preprocessing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8" y="2377440"/>
            <a:ext cx="3214080" cy="2194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750" y="2377440"/>
            <a:ext cx="3214079" cy="2194560"/>
          </a:xfrm>
          <a:prstGeom prst="rect">
            <a:avLst/>
          </a:prstGeom>
        </p:spPr>
      </p:pic>
      <p:grpSp>
        <p:nvGrpSpPr>
          <p:cNvPr id="8" name="Group 7"/>
          <p:cNvGrpSpPr/>
          <p:nvPr/>
        </p:nvGrpSpPr>
        <p:grpSpPr>
          <a:xfrm>
            <a:off x="6555418" y="2566162"/>
            <a:ext cx="1788093" cy="1817117"/>
            <a:chOff x="6451515" y="3456430"/>
            <a:chExt cx="2246427" cy="2282891"/>
          </a:xfrm>
        </p:grpSpPr>
        <p:sp>
          <p:nvSpPr>
            <p:cNvPr id="9" name="Oval 8"/>
            <p:cNvSpPr/>
            <p:nvPr/>
          </p:nvSpPr>
          <p:spPr>
            <a:xfrm>
              <a:off x="7123142" y="4405534"/>
              <a:ext cx="457200" cy="457200"/>
            </a:xfrm>
            <a:prstGeom prst="ellipse">
              <a:avLst/>
            </a:prstGeom>
            <a:solidFill>
              <a:srgbClr val="2A59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83542" y="3456430"/>
              <a:ext cx="457200" cy="457200"/>
            </a:xfrm>
            <a:prstGeom prst="ellipse">
              <a:avLst/>
            </a:prstGeom>
            <a:solidFill>
              <a:srgbClr val="B2FF3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451515" y="3456430"/>
              <a:ext cx="457200" cy="457200"/>
            </a:xfrm>
            <a:prstGeom prst="ellipse">
              <a:avLst/>
            </a:prstGeom>
            <a:solidFill>
              <a:srgbClr val="BD26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40742" y="4405534"/>
              <a:ext cx="457200" cy="457200"/>
            </a:xfrm>
            <a:prstGeom prst="ellipse">
              <a:avLst/>
            </a:prstGeom>
            <a:solidFill>
              <a:srgbClr val="35FF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658918" y="5282121"/>
              <a:ext cx="457199" cy="457200"/>
            </a:xfrm>
            <a:prstGeom prst="ellipse">
              <a:avLst/>
            </a:prstGeom>
            <a:solidFill>
              <a:srgbClr val="FFA63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6841760" y="3846675"/>
              <a:ext cx="348337"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513387" y="3846675"/>
              <a:ext cx="337110"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80342" y="4634134"/>
              <a:ext cx="66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3"/>
              <a:endCxn id="13" idx="7"/>
            </p:cNvCxnSpPr>
            <p:nvPr/>
          </p:nvCxnSpPr>
          <p:spPr>
            <a:xfrm flipH="1">
              <a:off x="8049162" y="4795778"/>
              <a:ext cx="258537" cy="553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ight Arrow 17"/>
          <p:cNvSpPr/>
          <p:nvPr/>
        </p:nvSpPr>
        <p:spPr>
          <a:xfrm>
            <a:off x="3164041" y="3288556"/>
            <a:ext cx="442605" cy="372329"/>
          </a:xfrm>
          <a:prstGeom prst="rightArrow">
            <a:avLst/>
          </a:prstGeom>
          <a:solidFill>
            <a:srgbClr val="EFBC1A"/>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Linux Biolinum O" charset="0"/>
              <a:ea typeface="Linux Biolinum O" charset="0"/>
              <a:cs typeface="Linux Biolinum O" charset="0"/>
            </a:endParaRPr>
          </a:p>
        </p:txBody>
      </p:sp>
      <p:sp>
        <p:nvSpPr>
          <p:cNvPr id="19" name="Right Arrow 18"/>
          <p:cNvSpPr/>
          <p:nvPr/>
        </p:nvSpPr>
        <p:spPr>
          <a:xfrm>
            <a:off x="6146277" y="3288556"/>
            <a:ext cx="442605" cy="372329"/>
          </a:xfrm>
          <a:prstGeom prst="rightArrow">
            <a:avLst/>
          </a:prstGeom>
          <a:solidFill>
            <a:srgbClr val="EFBC1A"/>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Linux Biolinum O" charset="0"/>
              <a:ea typeface="Linux Biolinum O" charset="0"/>
              <a:cs typeface="Linux Biolinum O" charset="0"/>
            </a:endParaRPr>
          </a:p>
        </p:txBody>
      </p:sp>
    </p:spTree>
    <p:extLst>
      <p:ext uri="{BB962C8B-B14F-4D97-AF65-F5344CB8AC3E}">
        <p14:creationId xmlns:p14="http://schemas.microsoft.com/office/powerpoint/2010/main" val="318508234"/>
      </p:ext>
    </p:extLst>
  </p:cSld>
  <p:clrMapOvr>
    <a:masterClrMapping/>
  </p:clrMapOvr>
  <mc:AlternateContent xmlns:mc="http://schemas.openxmlformats.org/markup-compatibility/2006" xmlns:p14="http://schemas.microsoft.com/office/powerpoint/2010/main">
    <mc:Choice Requires="p14">
      <p:transition spd="slow" p14:dur="2000" advTm="12714"/>
    </mc:Choice>
    <mc:Fallback xmlns="">
      <p:transition spd="slow" advTm="12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
                                        <p:tgtEl>
                                          <p:spTgt spid="18"/>
                                        </p:tgtEl>
                                      </p:cBhvr>
                                    </p:animEffect>
                                  </p:childTnLst>
                                </p:cTn>
                              </p:par>
                            </p:childTnLst>
                          </p:cTn>
                        </p:par>
                        <p:par>
                          <p:cTn id="8" fill="hold">
                            <p:stCondLst>
                              <p:cond delay="200"/>
                            </p:stCondLst>
                            <p:childTnLst>
                              <p:par>
                                <p:cTn id="9" presetID="1" presetClass="entr" presetSubtype="0" fill="hold" nodeType="afterEffect">
                                  <p:stCondLst>
                                    <p:cond delay="2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00"/>
                                        <p:tgtEl>
                                          <p:spTgt spid="19"/>
                                        </p:tgtEl>
                                      </p:cBhvr>
                                    </p:animEffect>
                                  </p:childTnLst>
                                </p:cTn>
                              </p:par>
                            </p:childTnLst>
                          </p:cTn>
                        </p:par>
                        <p:par>
                          <p:cTn id="16" fill="hold">
                            <p:stCondLst>
                              <p:cond delay="200"/>
                            </p:stCondLst>
                            <p:childTnLst>
                              <p:par>
                                <p:cTn id="17" presetID="1" presetClass="entr" presetSubtype="0" fill="hold" nodeType="afterEffect">
                                  <p:stCondLst>
                                    <p:cond delay="2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3D Modeling is time-consuming.</a:t>
            </a:r>
          </a:p>
        </p:txBody>
      </p:sp>
      <p:sp>
        <p:nvSpPr>
          <p:cNvPr id="3" name="Title 2"/>
          <p:cNvSpPr>
            <a:spLocks noGrp="1"/>
          </p:cNvSpPr>
          <p:nvPr>
            <p:ph type="title"/>
          </p:nvPr>
        </p:nvSpPr>
        <p:spPr/>
        <p:txBody>
          <a:bodyPr/>
          <a:lstStyle/>
          <a:p>
            <a:r>
              <a:rPr lang="en-US"/>
              <a:t>Motivation</a:t>
            </a:r>
          </a:p>
        </p:txBody>
      </p:sp>
      <p:pic>
        <p:nvPicPr>
          <p:cNvPr id="6" name="Creating a Stacking Chair in Blen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5920" y="1737360"/>
            <a:ext cx="5852160" cy="3291841"/>
          </a:xfrm>
          <a:prstGeom prst="rect">
            <a:avLst/>
          </a:prstGeom>
        </p:spPr>
      </p:pic>
      <p:sp>
        <p:nvSpPr>
          <p:cNvPr id="7" name="TextBox 6"/>
          <p:cNvSpPr txBox="1"/>
          <p:nvPr/>
        </p:nvSpPr>
        <p:spPr>
          <a:xfrm>
            <a:off x="2193909" y="4414994"/>
            <a:ext cx="2465740" cy="215444"/>
          </a:xfrm>
          <a:prstGeom prst="rect">
            <a:avLst/>
          </a:prstGeom>
          <a:noFill/>
        </p:spPr>
        <p:txBody>
          <a:bodyPr wrap="none" rtlCol="0">
            <a:spAutoFit/>
          </a:bodyPr>
          <a:lstStyle/>
          <a:p>
            <a:r>
              <a:rPr lang="en-US" sz="800" dirty="0">
                <a:solidFill>
                  <a:srgbClr val="F5F7F6"/>
                </a:solidFill>
                <a:latin typeface="Roboto Light" charset="0"/>
                <a:ea typeface="Roboto Light" charset="0"/>
                <a:cs typeface="Roboto Light" charset="0"/>
              </a:rPr>
              <a:t>https://</a:t>
            </a:r>
            <a:r>
              <a:rPr lang="en-US" sz="800" dirty="0" err="1">
                <a:solidFill>
                  <a:srgbClr val="F5F7F6"/>
                </a:solidFill>
                <a:latin typeface="Roboto Light" charset="0"/>
                <a:ea typeface="Roboto Light" charset="0"/>
                <a:cs typeface="Roboto Light" charset="0"/>
              </a:rPr>
              <a:t>www.youtube.com</a:t>
            </a:r>
            <a:r>
              <a:rPr lang="en-US" sz="800" dirty="0">
                <a:solidFill>
                  <a:srgbClr val="F5F7F6"/>
                </a:solidFill>
                <a:latin typeface="Roboto Light" charset="0"/>
                <a:ea typeface="Roboto Light" charset="0"/>
                <a:cs typeface="Roboto Light" charset="0"/>
              </a:rPr>
              <a:t>/</a:t>
            </a:r>
            <a:r>
              <a:rPr lang="en-US" sz="800" dirty="0" err="1">
                <a:solidFill>
                  <a:srgbClr val="F5F7F6"/>
                </a:solidFill>
                <a:latin typeface="Roboto Light" charset="0"/>
                <a:ea typeface="Roboto Light" charset="0"/>
                <a:cs typeface="Roboto Light" charset="0"/>
              </a:rPr>
              <a:t>watch?v</a:t>
            </a:r>
            <a:r>
              <a:rPr lang="en-US" sz="800" dirty="0">
                <a:solidFill>
                  <a:srgbClr val="F5F7F6"/>
                </a:solidFill>
                <a:latin typeface="Roboto Light" charset="0"/>
                <a:ea typeface="Roboto Light" charset="0"/>
                <a:cs typeface="Roboto Light" charset="0"/>
              </a:rPr>
              <a:t>=aS5KcO0etcM</a:t>
            </a:r>
          </a:p>
        </p:txBody>
      </p:sp>
      <mc:AlternateContent xmlns:mc="http://schemas.openxmlformats.org/markup-compatibility/2006" xmlns:a14="http://schemas.microsoft.com/office/drawing/2010/main">
        <mc:Choice Requires="a14">
          <p:sp>
            <p:nvSpPr>
              <p:cNvPr id="8" name="TextBox 7"/>
              <p:cNvSpPr txBox="1"/>
              <p:nvPr/>
            </p:nvSpPr>
            <p:spPr>
              <a:xfrm>
                <a:off x="5361120" y="4168800"/>
                <a:ext cx="928459" cy="461665"/>
              </a:xfrm>
              <a:prstGeom prst="rect">
                <a:avLst/>
              </a:prstGeom>
              <a:noFill/>
            </p:spPr>
            <p:txBody>
              <a:bodyPr wrap="none" rtlCol="0">
                <a:spAutoFit/>
              </a:bodyPr>
              <a:lstStyle/>
              <a:p>
                <a14:m>
                  <m:oMath xmlns:m="http://schemas.openxmlformats.org/officeDocument/2006/math">
                    <m:r>
                      <a:rPr lang="en-US" sz="2400" i="1" smtClean="0">
                        <a:solidFill>
                          <a:srgbClr val="F5F7F6"/>
                        </a:solidFill>
                        <a:latin typeface="Cambria Math" charset="0"/>
                        <a:ea typeface="Cambria Math" charset="0"/>
                        <a:cs typeface="Cambria Math" charset="0"/>
                      </a:rPr>
                      <m:t>×</m:t>
                    </m:r>
                  </m:oMath>
                </a14:m>
                <a:r>
                  <a:rPr lang="en-US" sz="2400" dirty="0">
                    <a:solidFill>
                      <a:srgbClr val="F5F7F6"/>
                    </a:solidFill>
                    <a:latin typeface="Roboto Medium" charset="0"/>
                    <a:ea typeface="Roboto Medium" charset="0"/>
                    <a:cs typeface="Roboto Medium" charset="0"/>
                  </a:rPr>
                  <a:t>200</a:t>
                </a:r>
              </a:p>
            </p:txBody>
          </p:sp>
        </mc:Choice>
        <mc:Fallback xmlns="">
          <p:sp>
            <p:nvSpPr>
              <p:cNvPr id="8" name="TextBox 7"/>
              <p:cNvSpPr txBox="1">
                <a:spLocks noRot="1" noChangeAspect="1" noMove="1" noResize="1" noEditPoints="1" noAdjustHandles="1" noChangeArrowheads="1" noChangeShapeType="1" noTextEdit="1"/>
              </p:cNvSpPr>
              <p:nvPr/>
            </p:nvSpPr>
            <p:spPr>
              <a:xfrm>
                <a:off x="5361120" y="4168800"/>
                <a:ext cx="928459" cy="461665"/>
              </a:xfrm>
              <a:prstGeom prst="rect">
                <a:avLst/>
              </a:prstGeom>
              <a:blipFill rotWithShape="0">
                <a:blip r:embed="rId9"/>
                <a:stretch>
                  <a:fillRect t="-10526" r="-8497" b="-28947"/>
                </a:stretch>
              </a:blipFill>
            </p:spPr>
            <p:txBody>
              <a:bodyPr/>
              <a:lstStyle/>
              <a:p>
                <a:r>
                  <a:rPr lang="en-US">
                    <a:noFill/>
                  </a:rPr>
                  <a:t> </a:t>
                </a:r>
              </a:p>
            </p:txBody>
          </p:sp>
        </mc:Fallback>
      </mc:AlternateContent>
    </p:spTree>
    <p:extLst>
      <p:ext uri="{BB962C8B-B14F-4D97-AF65-F5344CB8AC3E}">
        <p14:creationId xmlns:p14="http://schemas.microsoft.com/office/powerpoint/2010/main" val="340389150"/>
      </p:ext>
    </p:extLst>
  </p:cSld>
  <p:clrMapOvr>
    <a:masterClrMapping/>
  </p:clrMapOvr>
  <mc:AlternateContent xmlns:mc="http://schemas.openxmlformats.org/markup-compatibility/2006" xmlns:p14="http://schemas.microsoft.com/office/powerpoint/2010/main">
    <mc:Choice Requires="p14">
      <p:transition spd="slow" p14:dur="2000" advTm="13875"/>
    </mc:Choice>
    <mc:Fallback xmlns="">
      <p:transition spd="slow" advTm="1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dirty="0"/>
              <a:t>Why build a </a:t>
            </a:r>
            <a:r>
              <a:rPr lang="en-US" i="1" dirty="0">
                <a:solidFill>
                  <a:srgbClr val="CF2467"/>
                </a:solidFill>
              </a:rPr>
              <a:t>contact graph</a:t>
            </a:r>
            <a:r>
              <a:rPr lang="en-US" dirty="0"/>
              <a:t>?</a:t>
            </a:r>
          </a:p>
          <a:p>
            <a:pPr marL="891540" lvl="1" indent="-342900"/>
            <a:r>
              <a:rPr lang="en-US" dirty="0"/>
              <a:t>To suggest</a:t>
            </a:r>
            <a:r>
              <a:rPr lang="en-US" sz="2000" dirty="0"/>
              <a:t> </a:t>
            </a:r>
            <a:r>
              <a:rPr lang="en-US" sz="2000" i="1" dirty="0">
                <a:solidFill>
                  <a:srgbClr val="CF2467"/>
                </a:solidFill>
              </a:rPr>
              <a:t>connected</a:t>
            </a:r>
            <a:r>
              <a:rPr lang="en-US" sz="2000" dirty="0"/>
              <a:t> components at each step.</a:t>
            </a:r>
          </a:p>
        </p:txBody>
      </p:sp>
      <p:sp>
        <p:nvSpPr>
          <p:cNvPr id="3" name="Title 2"/>
          <p:cNvSpPr>
            <a:spLocks noGrp="1"/>
          </p:cNvSpPr>
          <p:nvPr>
            <p:ph type="title"/>
          </p:nvPr>
        </p:nvSpPr>
        <p:spPr/>
        <p:txBody>
          <a:bodyPr/>
          <a:lstStyle/>
          <a:p>
            <a:r>
              <a:rPr lang="en-US" dirty="0"/>
              <a:t>Data Preprocessing</a:t>
            </a:r>
          </a:p>
        </p:txBody>
      </p:sp>
      <p:grpSp>
        <p:nvGrpSpPr>
          <p:cNvPr id="11" name="Group 10"/>
          <p:cNvGrpSpPr/>
          <p:nvPr/>
        </p:nvGrpSpPr>
        <p:grpSpPr>
          <a:xfrm>
            <a:off x="6555418" y="2566162"/>
            <a:ext cx="1788093" cy="1817117"/>
            <a:chOff x="6451515" y="3456430"/>
            <a:chExt cx="2246427" cy="2282891"/>
          </a:xfrm>
        </p:grpSpPr>
        <p:sp>
          <p:nvSpPr>
            <p:cNvPr id="12" name="Oval 11"/>
            <p:cNvSpPr/>
            <p:nvPr/>
          </p:nvSpPr>
          <p:spPr>
            <a:xfrm>
              <a:off x="7123142" y="4405534"/>
              <a:ext cx="457200" cy="457200"/>
            </a:xfrm>
            <a:prstGeom prst="ellipse">
              <a:avLst/>
            </a:prstGeom>
            <a:solidFill>
              <a:srgbClr val="2A59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83542" y="3456430"/>
              <a:ext cx="457200" cy="457200"/>
            </a:xfrm>
            <a:prstGeom prst="ellipse">
              <a:avLst/>
            </a:prstGeom>
            <a:solidFill>
              <a:srgbClr val="B2FF3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51515" y="3456430"/>
              <a:ext cx="457200" cy="457200"/>
            </a:xfrm>
            <a:prstGeom prst="ellipse">
              <a:avLst/>
            </a:prstGeom>
            <a:solidFill>
              <a:srgbClr val="BD26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0742" y="4405534"/>
              <a:ext cx="457200" cy="457200"/>
            </a:xfrm>
            <a:prstGeom prst="ellipse">
              <a:avLst/>
            </a:prstGeom>
            <a:solidFill>
              <a:srgbClr val="35FF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58918" y="5282121"/>
              <a:ext cx="457199" cy="457200"/>
            </a:xfrm>
            <a:prstGeom prst="ellipse">
              <a:avLst/>
            </a:prstGeom>
            <a:solidFill>
              <a:srgbClr val="FFA63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6841760" y="3846675"/>
              <a:ext cx="348337"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513387" y="3846675"/>
              <a:ext cx="337110"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80342" y="4634134"/>
              <a:ext cx="66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9" idx="3"/>
              <a:endCxn id="20" idx="7"/>
            </p:cNvCxnSpPr>
            <p:nvPr/>
          </p:nvCxnSpPr>
          <p:spPr>
            <a:xfrm flipH="1">
              <a:off x="8049162" y="4795778"/>
              <a:ext cx="258537" cy="553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18" y="2377440"/>
            <a:ext cx="3342262" cy="2249424"/>
          </a:xfrm>
          <a:prstGeom prst="rect">
            <a:avLst/>
          </a:prstGeom>
        </p:spPr>
      </p:pic>
      <p:sp>
        <p:nvSpPr>
          <p:cNvPr id="28" name="Oval 27"/>
          <p:cNvSpPr>
            <a:spLocks noChangeAspect="1"/>
          </p:cNvSpPr>
          <p:nvPr/>
        </p:nvSpPr>
        <p:spPr>
          <a:xfrm>
            <a:off x="1993254" y="3571759"/>
            <a:ext cx="936631" cy="936631"/>
          </a:xfrm>
          <a:prstGeom prst="ellipse">
            <a:avLst/>
          </a:prstGeom>
          <a:noFill/>
          <a:ln w="101600">
            <a:solidFill>
              <a:srgbClr val="008F00"/>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95250">
                <a:solidFill>
                  <a:srgbClr val="00B050"/>
                </a:solidFill>
              </a:ln>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217" y="2377440"/>
            <a:ext cx="3342262" cy="2249424"/>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4129885" y="2913428"/>
                <a:ext cx="1739579" cy="20774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900" i="0" smtClean="0">
                          <a:solidFill>
                            <a:srgbClr val="C00000"/>
                          </a:solidFill>
                          <a:latin typeface="Cambria Math" charset="0"/>
                          <a:ea typeface="Cambria Math" charset="0"/>
                          <a:cs typeface="Cambria Math" charset="0"/>
                        </a:rPr>
                        <m:t>×</m:t>
                      </m:r>
                    </m:oMath>
                  </m:oMathPara>
                </a14:m>
                <a:endParaRPr lang="en-US" sz="12900" dirty="0">
                  <a:solidFill>
                    <a:srgbClr val="C0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129885" y="2913428"/>
                <a:ext cx="1739579" cy="207749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25873466"/>
      </p:ext>
    </p:extLst>
  </p:cSld>
  <p:clrMapOvr>
    <a:masterClrMapping/>
  </p:clrMapOvr>
  <mc:AlternateContent xmlns:mc="http://schemas.openxmlformats.org/markup-compatibility/2006" xmlns:p14="http://schemas.microsoft.com/office/powerpoint/2010/main">
    <mc:Choice Requires="p14">
      <p:transition spd="slow" p14:dur="2000" advTm="21571"/>
    </mc:Choice>
    <mc:Fallback xmlns="">
      <p:transition spd="slow" advTm="2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Random partial shape and complement sampling</a:t>
            </a:r>
          </a:p>
          <a:p>
            <a:pPr lvl="1"/>
            <a:r>
              <a:rPr lang="en-US" dirty="0"/>
              <a:t>Partial shape: A subgraph.</a:t>
            </a:r>
          </a:p>
          <a:p>
            <a:pPr lvl="1"/>
            <a:r>
              <a:rPr lang="en-US" dirty="0"/>
              <a:t>Complement: Any connected component.</a:t>
            </a:r>
          </a:p>
        </p:txBody>
      </p:sp>
      <p:sp>
        <p:nvSpPr>
          <p:cNvPr id="3" name="Title 2"/>
          <p:cNvSpPr>
            <a:spLocks noGrp="1"/>
          </p:cNvSpPr>
          <p:nvPr>
            <p:ph type="title"/>
          </p:nvPr>
        </p:nvSpPr>
        <p:spPr/>
        <p:txBody>
          <a:bodyPr/>
          <a:lstStyle/>
          <a:p>
            <a:r>
              <a:rPr lang="en-US" dirty="0"/>
              <a:t>Data Preprocessing</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109" y="3739532"/>
            <a:ext cx="1963058" cy="137160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2932" y="2361458"/>
            <a:ext cx="2617412" cy="182880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720" y="3877096"/>
            <a:ext cx="1963058" cy="13716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543" y="2320998"/>
            <a:ext cx="2617412" cy="1828800"/>
          </a:xfrm>
          <a:prstGeom prst="rect">
            <a:avLst/>
          </a:prstGeom>
        </p:spPr>
      </p:pic>
      <p:grpSp>
        <p:nvGrpSpPr>
          <p:cNvPr id="28" name="Group 27"/>
          <p:cNvGrpSpPr/>
          <p:nvPr/>
        </p:nvGrpSpPr>
        <p:grpSpPr>
          <a:xfrm>
            <a:off x="7446066" y="3595333"/>
            <a:ext cx="1253497" cy="1061661"/>
            <a:chOff x="7123156" y="4405534"/>
            <a:chExt cx="1574803" cy="1333793"/>
          </a:xfrm>
        </p:grpSpPr>
        <p:sp>
          <p:nvSpPr>
            <p:cNvPr id="29" name="Oval 28"/>
            <p:cNvSpPr/>
            <p:nvPr/>
          </p:nvSpPr>
          <p:spPr>
            <a:xfrm>
              <a:off x="7123156" y="4405534"/>
              <a:ext cx="457200" cy="457200"/>
            </a:xfrm>
            <a:prstGeom prst="ellipse">
              <a:avLst/>
            </a:prstGeom>
            <a:solidFill>
              <a:srgbClr val="2A59D9"/>
            </a:solidFill>
            <a:ln w="28575">
              <a:solidFill>
                <a:srgbClr val="CF24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240759" y="4405537"/>
              <a:ext cx="457200" cy="457200"/>
            </a:xfrm>
            <a:prstGeom prst="ellipse">
              <a:avLst/>
            </a:prstGeom>
            <a:solidFill>
              <a:srgbClr val="35FFE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58934" y="5282127"/>
              <a:ext cx="457200" cy="457200"/>
            </a:xfrm>
            <a:prstGeom prst="ellipse">
              <a:avLst/>
            </a:prstGeom>
            <a:solidFill>
              <a:srgbClr val="FFA63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7580357" y="4634139"/>
              <a:ext cx="660401" cy="0"/>
            </a:xfrm>
            <a:prstGeom prst="line">
              <a:avLst/>
            </a:prstGeom>
            <a:ln>
              <a:solidFill>
                <a:srgbClr val="CF2467"/>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049178" y="4795783"/>
              <a:ext cx="258537" cy="553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2517492" y="2839874"/>
            <a:ext cx="1788093" cy="1119378"/>
            <a:chOff x="6451515" y="3456430"/>
            <a:chExt cx="2246427" cy="1406304"/>
          </a:xfrm>
        </p:grpSpPr>
        <p:sp>
          <p:nvSpPr>
            <p:cNvPr id="42" name="Oval 41"/>
            <p:cNvSpPr/>
            <p:nvPr/>
          </p:nvSpPr>
          <p:spPr>
            <a:xfrm>
              <a:off x="7123142" y="4405534"/>
              <a:ext cx="457200" cy="457200"/>
            </a:xfrm>
            <a:prstGeom prst="ellipse">
              <a:avLst/>
            </a:prstGeom>
            <a:solidFill>
              <a:srgbClr val="2A59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783542" y="3456430"/>
              <a:ext cx="457200" cy="457200"/>
            </a:xfrm>
            <a:prstGeom prst="ellipse">
              <a:avLst/>
            </a:prstGeom>
            <a:solidFill>
              <a:srgbClr val="B2FF3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451515" y="3456430"/>
              <a:ext cx="457200" cy="457200"/>
            </a:xfrm>
            <a:prstGeom prst="ellipse">
              <a:avLst/>
            </a:prstGeom>
            <a:solidFill>
              <a:srgbClr val="BD26B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240742" y="4405534"/>
              <a:ext cx="457200" cy="457200"/>
            </a:xfrm>
            <a:prstGeom prst="ellipse">
              <a:avLst/>
            </a:prstGeom>
            <a:solidFill>
              <a:srgbClr val="35FFEB"/>
            </a:solidFill>
            <a:ln w="28575">
              <a:solidFill>
                <a:srgbClr val="CF24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H="1" flipV="1">
              <a:off x="6841760" y="3846675"/>
              <a:ext cx="348337"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513387" y="3846675"/>
              <a:ext cx="337110" cy="62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580342" y="4634134"/>
              <a:ext cx="660400" cy="0"/>
            </a:xfrm>
            <a:prstGeom prst="line">
              <a:avLst/>
            </a:prstGeom>
            <a:ln>
              <a:solidFill>
                <a:srgbClr val="CF2467"/>
              </a:solidFill>
              <a:prstDash val="dash"/>
            </a:ln>
          </p:spPr>
          <p:style>
            <a:lnRef idx="1">
              <a:schemeClr val="accent1"/>
            </a:lnRef>
            <a:fillRef idx="0">
              <a:schemeClr val="accent1"/>
            </a:fillRef>
            <a:effectRef idx="0">
              <a:schemeClr val="accent1"/>
            </a:effectRef>
            <a:fontRef idx="minor">
              <a:schemeClr val="tx1"/>
            </a:fontRef>
          </p:style>
        </p:cxnSp>
      </p:grpSp>
      <p:sp>
        <p:nvSpPr>
          <p:cNvPr id="51" name="Oval 50"/>
          <p:cNvSpPr/>
          <p:nvPr/>
        </p:nvSpPr>
        <p:spPr>
          <a:xfrm>
            <a:off x="823572" y="3795614"/>
            <a:ext cx="1365078" cy="1288303"/>
          </a:xfrm>
          <a:prstGeom prst="ellipse">
            <a:avLst/>
          </a:prstGeom>
          <a:noFill/>
          <a:ln w="28575">
            <a:solidFill>
              <a:srgbClr val="CF2467"/>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152811" y="3795614"/>
            <a:ext cx="1365078" cy="1288303"/>
          </a:xfrm>
          <a:prstGeom prst="ellipse">
            <a:avLst/>
          </a:prstGeom>
          <a:noFill/>
          <a:ln w="28575">
            <a:solidFill>
              <a:srgbClr val="CF2467"/>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2200482" y="4450490"/>
            <a:ext cx="1202573" cy="286232"/>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Complement</a:t>
            </a:r>
            <a:endParaRPr lang="en-US" sz="1400" dirty="0">
              <a:latin typeface="Roboto Light" charset="0"/>
              <a:ea typeface="Roboto Light" charset="0"/>
              <a:cs typeface="Roboto Light" charset="0"/>
            </a:endParaRPr>
          </a:p>
        </p:txBody>
      </p:sp>
      <p:sp>
        <p:nvSpPr>
          <p:cNvPr id="55" name="TextBox 54"/>
          <p:cNvSpPr txBox="1"/>
          <p:nvPr/>
        </p:nvSpPr>
        <p:spPr>
          <a:xfrm>
            <a:off x="6521629" y="4450490"/>
            <a:ext cx="1202573" cy="286232"/>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Complement</a:t>
            </a:r>
            <a:endParaRPr lang="en-US" sz="1400" dirty="0">
              <a:latin typeface="Roboto Light" charset="0"/>
              <a:ea typeface="Roboto Light" charset="0"/>
              <a:cs typeface="Roboto Light" charset="0"/>
            </a:endParaRPr>
          </a:p>
        </p:txBody>
      </p:sp>
    </p:spTree>
    <p:custDataLst>
      <p:tags r:id="rId1"/>
    </p:custDataLst>
    <p:extLst>
      <p:ext uri="{BB962C8B-B14F-4D97-AF65-F5344CB8AC3E}">
        <p14:creationId xmlns:p14="http://schemas.microsoft.com/office/powerpoint/2010/main" val="1608740171"/>
      </p:ext>
    </p:extLst>
  </p:cSld>
  <p:clrMapOvr>
    <a:masterClrMapping/>
  </p:clrMapOvr>
  <mc:AlternateContent xmlns:mc="http://schemas.openxmlformats.org/markup-compatibility/2006" xmlns:p14="http://schemas.microsoft.com/office/powerpoint/2010/main">
    <mc:Choice Requires="p14">
      <p:transition spd="slow" p14:dur="2000" advTm="28850"/>
    </mc:Choice>
    <mc:Fallback xmlns="">
      <p:transition spd="slow" advTm="288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dirty="0"/>
              <a:t>Merge raw components into a single component.</a:t>
            </a:r>
          </a:p>
          <a:p>
            <a:pPr lvl="1"/>
            <a:r>
              <a:rPr lang="en-US" dirty="0"/>
              <a:t>Group </a:t>
            </a:r>
            <a:r>
              <a:rPr lang="en-US" i="1" dirty="0">
                <a:solidFill>
                  <a:srgbClr val="CF2467"/>
                </a:solidFill>
              </a:rPr>
              <a:t>identical</a:t>
            </a:r>
            <a:r>
              <a:rPr lang="en-US" dirty="0">
                <a:solidFill>
                  <a:srgbClr val="CF2467"/>
                </a:solidFill>
              </a:rPr>
              <a:t> </a:t>
            </a:r>
            <a:r>
              <a:rPr lang="en-US" dirty="0"/>
              <a:t>components.</a:t>
            </a:r>
          </a:p>
        </p:txBody>
      </p:sp>
      <p:sp>
        <p:nvSpPr>
          <p:cNvPr id="3" name="Title 2"/>
          <p:cNvSpPr>
            <a:spLocks noGrp="1"/>
          </p:cNvSpPr>
          <p:nvPr>
            <p:ph type="title"/>
          </p:nvPr>
        </p:nvSpPr>
        <p:spPr/>
        <p:txBody>
          <a:bodyPr/>
          <a:lstStyle/>
          <a:p>
            <a:r>
              <a:rPr lang="en-US"/>
              <a:t>Data Preprocessing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2560320"/>
            <a:ext cx="1871330" cy="2194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805" y="2560320"/>
            <a:ext cx="2264916" cy="21945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2560320"/>
            <a:ext cx="2264916" cy="21945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088" y="2560320"/>
            <a:ext cx="1871330" cy="2194560"/>
          </a:xfrm>
          <a:prstGeom prst="rect">
            <a:avLst/>
          </a:prstGeom>
        </p:spPr>
      </p:pic>
      <p:sp>
        <p:nvSpPr>
          <p:cNvPr id="9" name="Oval 8"/>
          <p:cNvSpPr/>
          <p:nvPr/>
        </p:nvSpPr>
        <p:spPr>
          <a:xfrm>
            <a:off x="3623417" y="3018778"/>
            <a:ext cx="1365078" cy="1288303"/>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48856" y="2837892"/>
            <a:ext cx="1873670" cy="176829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791558"/>
      </p:ext>
    </p:extLst>
  </p:cSld>
  <p:clrMapOvr>
    <a:masterClrMapping/>
  </p:clrMapOvr>
  <mc:AlternateContent xmlns:mc="http://schemas.openxmlformats.org/markup-compatibility/2006" xmlns:p14="http://schemas.microsoft.com/office/powerpoint/2010/main">
    <mc:Choice Requires="p14">
      <p:transition spd="slow" p14:dur="2000" advTm="12895"/>
    </mc:Choice>
    <mc:Fallback xmlns="">
      <p:transition spd="slow" advTm="128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dirty="0"/>
              <a:t>Merge raw components into a single component.</a:t>
            </a:r>
          </a:p>
          <a:p>
            <a:pPr lvl="1"/>
            <a:r>
              <a:rPr lang="en-US" dirty="0"/>
              <a:t>Group </a:t>
            </a:r>
            <a:r>
              <a:rPr lang="en-US" i="1" dirty="0">
                <a:solidFill>
                  <a:srgbClr val="CF2467"/>
                </a:solidFill>
              </a:rPr>
              <a:t>identical </a:t>
            </a:r>
            <a:r>
              <a:rPr lang="en-US" dirty="0"/>
              <a:t>components.</a:t>
            </a:r>
          </a:p>
          <a:p>
            <a:pPr lvl="1"/>
            <a:r>
              <a:rPr lang="en-US" dirty="0"/>
              <a:t>Group </a:t>
            </a:r>
            <a:r>
              <a:rPr lang="en-US" i="1" dirty="0">
                <a:solidFill>
                  <a:srgbClr val="CF2467"/>
                </a:solidFill>
              </a:rPr>
              <a:t>overlapped</a:t>
            </a:r>
            <a:r>
              <a:rPr lang="en-US" dirty="0">
                <a:solidFill>
                  <a:srgbClr val="CF2467"/>
                </a:solidFill>
              </a:rPr>
              <a:t> </a:t>
            </a:r>
            <a:r>
              <a:rPr lang="en-US" dirty="0"/>
              <a:t>or </a:t>
            </a:r>
            <a:r>
              <a:rPr lang="en-US" i="1" dirty="0">
                <a:solidFill>
                  <a:srgbClr val="CF2467"/>
                </a:solidFill>
              </a:rPr>
              <a:t>too small</a:t>
            </a:r>
            <a:r>
              <a:rPr lang="en-US" dirty="0"/>
              <a:t> components.</a:t>
            </a:r>
          </a:p>
        </p:txBody>
      </p:sp>
      <p:sp>
        <p:nvSpPr>
          <p:cNvPr id="3" name="Title 2"/>
          <p:cNvSpPr>
            <a:spLocks noGrp="1"/>
          </p:cNvSpPr>
          <p:nvPr>
            <p:ph type="title"/>
          </p:nvPr>
        </p:nvSpPr>
        <p:spPr/>
        <p:txBody>
          <a:bodyPr/>
          <a:lstStyle/>
          <a:p>
            <a:r>
              <a:rPr lang="en-US"/>
              <a:t>Data Preprocessing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744" y="2560320"/>
            <a:ext cx="2405279" cy="2194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331" y="2572286"/>
            <a:ext cx="2611046" cy="21706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096" y="2572286"/>
            <a:ext cx="2611046" cy="217062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 y="2560320"/>
            <a:ext cx="2405279" cy="2194560"/>
          </a:xfrm>
          <a:prstGeom prst="rect">
            <a:avLst/>
          </a:prstGeom>
        </p:spPr>
      </p:pic>
      <p:sp>
        <p:nvSpPr>
          <p:cNvPr id="9" name="Oval 8"/>
          <p:cNvSpPr/>
          <p:nvPr/>
        </p:nvSpPr>
        <p:spPr>
          <a:xfrm>
            <a:off x="1341690" y="2546647"/>
            <a:ext cx="1358262" cy="1281870"/>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980774" y="3316456"/>
            <a:ext cx="1232019" cy="1161539"/>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065871"/>
      </p:ext>
    </p:extLst>
  </p:cSld>
  <p:clrMapOvr>
    <a:masterClrMapping/>
  </p:clrMapOvr>
  <mc:AlternateContent xmlns:mc="http://schemas.openxmlformats.org/markup-compatibility/2006" xmlns:p14="http://schemas.microsoft.com/office/powerpoint/2010/main">
    <mc:Choice Requires="p14">
      <p:transition spd="slow" p14:dur="2000" advTm="24532"/>
    </mc:Choice>
    <mc:Fallback xmlns="">
      <p:transition spd="slow" advTm="24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nSpc>
                <a:spcPct val="150000"/>
              </a:lnSpc>
            </a:pPr>
            <a:r>
              <a:rPr lang="en-US" sz="2800" dirty="0">
                <a:solidFill>
                  <a:schemeClr val="bg1">
                    <a:lumMod val="75000"/>
                  </a:schemeClr>
                </a:solidFill>
              </a:rPr>
              <a:t>Data Preprocessing</a:t>
            </a:r>
          </a:p>
          <a:p>
            <a:pPr>
              <a:lnSpc>
                <a:spcPct val="150000"/>
              </a:lnSpc>
            </a:pPr>
            <a:r>
              <a:rPr lang="en-US" sz="2800" dirty="0"/>
              <a:t>Retrieval / Embedding Network</a:t>
            </a:r>
          </a:p>
          <a:p>
            <a:pPr>
              <a:lnSpc>
                <a:spcPct val="150000"/>
              </a:lnSpc>
            </a:pPr>
            <a:r>
              <a:rPr lang="en-US" sz="2800" dirty="0">
                <a:solidFill>
                  <a:schemeClr val="bg1">
                    <a:lumMod val="75000"/>
                  </a:schemeClr>
                </a:solidFill>
              </a:rPr>
              <a:t>Placement Network</a:t>
            </a:r>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86221799"/>
      </p:ext>
    </p:extLst>
  </p:cSld>
  <p:clrMapOvr>
    <a:masterClrMapping/>
  </p:clrMapOvr>
  <mc:AlternateContent xmlns:mc="http://schemas.openxmlformats.org/markup-compatibility/2006" xmlns:p14="http://schemas.microsoft.com/office/powerpoint/2010/main">
    <mc:Choice Requires="p14">
      <p:transition spd="slow" p14:dur="2000" advTm="10460"/>
    </mc:Choice>
    <mc:Fallback xmlns="">
      <p:transition spd="slow" advTm="104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7" y="1213216"/>
            <a:ext cx="2228563" cy="2926080"/>
          </a:xfrm>
          <a:prstGeom prst="rect">
            <a:avLst/>
          </a:prstGeom>
        </p:spPr>
      </p:pic>
      <p:sp>
        <p:nvSpPr>
          <p:cNvPr id="8" name="TextBox 7"/>
          <p:cNvSpPr txBox="1"/>
          <p:nvPr/>
        </p:nvSpPr>
        <p:spPr>
          <a:xfrm>
            <a:off x="1458642" y="3964968"/>
            <a:ext cx="873633" cy="438897"/>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Partial</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Assembly</a:t>
            </a:r>
          </a:p>
        </p:txBody>
      </p:sp>
      <p:sp>
        <p:nvSpPr>
          <p:cNvPr id="9" name="TextBox 8"/>
          <p:cNvSpPr txBox="1"/>
          <p:nvPr/>
        </p:nvSpPr>
        <p:spPr>
          <a:xfrm>
            <a:off x="4087875" y="4114586"/>
            <a:ext cx="3235181" cy="286232"/>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Plausible complementary components</a:t>
            </a:r>
          </a:p>
        </p:txBody>
      </p:sp>
      <p:sp>
        <p:nvSpPr>
          <p:cNvPr id="3" name="Title 2"/>
          <p:cNvSpPr>
            <a:spLocks noGrp="1"/>
          </p:cNvSpPr>
          <p:nvPr>
            <p:ph type="title"/>
          </p:nvPr>
        </p:nvSpPr>
        <p:spPr/>
        <p:txBody>
          <a:bodyPr/>
          <a:lstStyle/>
          <a:p>
            <a:r>
              <a:rPr lang="en-US"/>
              <a:t>Retrieval and Embedding</a:t>
            </a:r>
          </a:p>
        </p:txBody>
      </p:sp>
      <p:sp>
        <p:nvSpPr>
          <p:cNvPr id="2" name="Content Placeholder 1"/>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Given a partial assembly, find plausible complementary components.</a:t>
            </a:r>
          </a:p>
        </p:txBody>
      </p:sp>
      <p:sp>
        <p:nvSpPr>
          <p:cNvPr id="11" name="Rectangle 10"/>
          <p:cNvSpPr/>
          <p:nvPr/>
        </p:nvSpPr>
        <p:spPr>
          <a:xfrm>
            <a:off x="585216" y="2267712"/>
            <a:ext cx="2048256" cy="2276856"/>
          </a:xfrm>
          <a:prstGeom prst="rect">
            <a:avLst/>
          </a:pr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020540" y="2446106"/>
            <a:ext cx="5285564" cy="1463040"/>
            <a:chOff x="3020540" y="691203"/>
            <a:chExt cx="5285564" cy="146304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836" y="691203"/>
              <a:ext cx="1608268" cy="146304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540" y="691203"/>
              <a:ext cx="1463040" cy="146304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483" y="691203"/>
              <a:ext cx="1672450" cy="1463040"/>
            </a:xfrm>
            <a:prstGeom prst="rect">
              <a:avLst/>
            </a:prstGeom>
          </p:spPr>
        </p:pic>
      </p:grpSp>
    </p:spTree>
    <p:extLst>
      <p:ext uri="{BB962C8B-B14F-4D97-AF65-F5344CB8AC3E}">
        <p14:creationId xmlns:p14="http://schemas.microsoft.com/office/powerpoint/2010/main" val="369644543"/>
      </p:ext>
    </p:extLst>
  </p:cSld>
  <p:clrMapOvr>
    <a:masterClrMapping/>
  </p:clrMapOvr>
  <mc:AlternateContent xmlns:mc="http://schemas.openxmlformats.org/markup-compatibility/2006" xmlns:p14="http://schemas.microsoft.com/office/powerpoint/2010/main">
    <mc:Choice Requires="p14">
      <p:transition spd="slow" p14:dur="2000" advTm="13644"/>
    </mc:Choice>
    <mc:Fallback xmlns="">
      <p:transition spd="slow" advTm="1364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7" y="1213216"/>
            <a:ext cx="2228563" cy="2926080"/>
          </a:xfrm>
          <a:prstGeom prst="rect">
            <a:avLst/>
          </a:prstGeom>
        </p:spPr>
      </p:pic>
      <p:sp>
        <p:nvSpPr>
          <p:cNvPr id="3" name="Title 2"/>
          <p:cNvSpPr>
            <a:spLocks noGrp="1"/>
          </p:cNvSpPr>
          <p:nvPr>
            <p:ph type="title"/>
          </p:nvPr>
        </p:nvSpPr>
        <p:spPr/>
        <p:txBody>
          <a:bodyPr/>
          <a:lstStyle/>
          <a:p>
            <a:r>
              <a:rPr lang="en-US"/>
              <a:t>Retrieval and Embedding</a:t>
            </a:r>
          </a:p>
        </p:txBody>
      </p:sp>
      <p:sp>
        <p:nvSpPr>
          <p:cNvPr id="2" name="Content Placeholder 1"/>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Map both components and the query shape to an </a:t>
            </a:r>
            <a:r>
              <a:rPr lang="en-US" i="1">
                <a:solidFill>
                  <a:srgbClr val="CF2467"/>
                </a:solidFill>
              </a:rPr>
              <a:t>embedding</a:t>
            </a:r>
            <a:r>
              <a:rPr lang="en-US"/>
              <a:t> space, and find the </a:t>
            </a:r>
            <a:r>
              <a:rPr lang="en-US" i="1">
                <a:solidFill>
                  <a:srgbClr val="CF2467"/>
                </a:solidFill>
              </a:rPr>
              <a:t>nearest neighbors</a:t>
            </a:r>
            <a:r>
              <a:rPr lang="en-US"/>
              <a:t>.</a:t>
            </a:r>
          </a:p>
        </p:txBody>
      </p:sp>
      <p:grpSp>
        <p:nvGrpSpPr>
          <p:cNvPr id="6" name="Group 5"/>
          <p:cNvGrpSpPr/>
          <p:nvPr/>
        </p:nvGrpSpPr>
        <p:grpSpPr>
          <a:xfrm>
            <a:off x="960961" y="4570364"/>
            <a:ext cx="8091599" cy="480131"/>
            <a:chOff x="960961" y="4570364"/>
            <a:chExt cx="8091599" cy="480131"/>
          </a:xfrm>
        </p:grpSpPr>
        <p:cxnSp>
          <p:nvCxnSpPr>
            <p:cNvPr id="12" name="Straight Connector 11"/>
            <p:cNvCxnSpPr/>
            <p:nvPr/>
          </p:nvCxnSpPr>
          <p:spPr>
            <a:xfrm>
              <a:off x="2468880" y="4809744"/>
              <a:ext cx="6583680" cy="0"/>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60961" y="4570364"/>
              <a:ext cx="1326005" cy="480131"/>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1D embedding</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example</a:t>
              </a:r>
            </a:p>
          </p:txBody>
        </p:sp>
      </p:grpSp>
      <p:grpSp>
        <p:nvGrpSpPr>
          <p:cNvPr id="8" name="Group 7"/>
          <p:cNvGrpSpPr/>
          <p:nvPr/>
        </p:nvGrpSpPr>
        <p:grpSpPr>
          <a:xfrm>
            <a:off x="1691640" y="3782343"/>
            <a:ext cx="4030430" cy="1034754"/>
            <a:chOff x="1691640" y="3782343"/>
            <a:chExt cx="4030430" cy="1034754"/>
          </a:xfrm>
        </p:grpSpPr>
        <p:cxnSp>
          <p:nvCxnSpPr>
            <p:cNvPr id="15" name="Straight Connector 14"/>
            <p:cNvCxnSpPr/>
            <p:nvPr/>
          </p:nvCxnSpPr>
          <p:spPr>
            <a:xfrm>
              <a:off x="1691640" y="3922776"/>
              <a:ext cx="4030430" cy="894321"/>
            </a:xfrm>
            <a:prstGeom prst="line">
              <a:avLst/>
            </a:prstGeom>
            <a:ln w="12700">
              <a:solidFill>
                <a:srgbClr val="444444"/>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178754" y="3782343"/>
              <a:ext cx="889987" cy="480131"/>
            </a:xfrm>
            <a:prstGeom prst="rect">
              <a:avLst/>
            </a:prstGeom>
            <a:noFill/>
          </p:spPr>
          <p:txBody>
            <a:bodyPr wrap="none" rtlCol="0">
              <a:spAutoFit/>
            </a:bodyPr>
            <a:lstStyle/>
            <a:p>
              <a:pPr algn="ctr">
                <a:lnSpc>
                  <a:spcPct val="90000"/>
                </a:lnSpc>
              </a:pPr>
              <a:r>
                <a:rPr lang="en-US" sz="1400">
                  <a:latin typeface="Roboto Medium" charset="0"/>
                  <a:ea typeface="Roboto Medium" charset="0"/>
                  <a:cs typeface="Roboto Medium" charset="0"/>
                </a:rPr>
                <a:t>Retrieval</a:t>
              </a:r>
              <a:br>
                <a:rPr lang="en-US" sz="1400">
                  <a:latin typeface="Roboto Medium" charset="0"/>
                  <a:ea typeface="Roboto Medium" charset="0"/>
                  <a:cs typeface="Roboto Medium" charset="0"/>
                </a:rPr>
              </a:br>
              <a:r>
                <a:rPr lang="en-US" sz="1400">
                  <a:latin typeface="Roboto Medium" charset="0"/>
                  <a:ea typeface="Roboto Medium" charset="0"/>
                  <a:cs typeface="Roboto Medium" charset="0"/>
                </a:rPr>
                <a:t>function</a:t>
              </a:r>
            </a:p>
          </p:txBody>
        </p:sp>
      </p:grpSp>
      <p:grpSp>
        <p:nvGrpSpPr>
          <p:cNvPr id="7" name="Group 6"/>
          <p:cNvGrpSpPr/>
          <p:nvPr/>
        </p:nvGrpSpPr>
        <p:grpSpPr>
          <a:xfrm>
            <a:off x="5724144" y="4023953"/>
            <a:ext cx="1115757" cy="777683"/>
            <a:chOff x="5724144" y="4023953"/>
            <a:chExt cx="1115757" cy="777683"/>
          </a:xfrm>
        </p:grpSpPr>
        <p:sp>
          <p:nvSpPr>
            <p:cNvPr id="22" name="TextBox 21"/>
            <p:cNvSpPr txBox="1"/>
            <p:nvPr/>
          </p:nvSpPr>
          <p:spPr>
            <a:xfrm>
              <a:off x="5752744" y="4023953"/>
              <a:ext cx="1087157" cy="480131"/>
            </a:xfrm>
            <a:prstGeom prst="rect">
              <a:avLst/>
            </a:prstGeom>
            <a:noFill/>
          </p:spPr>
          <p:txBody>
            <a:bodyPr wrap="none" rtlCol="0">
              <a:spAutoFit/>
            </a:bodyPr>
            <a:lstStyle/>
            <a:p>
              <a:pPr algn="ctr">
                <a:lnSpc>
                  <a:spcPct val="90000"/>
                </a:lnSpc>
              </a:pPr>
              <a:r>
                <a:rPr lang="en-US" sz="1400">
                  <a:latin typeface="Roboto Medium" charset="0"/>
                  <a:ea typeface="Roboto Medium" charset="0"/>
                  <a:cs typeface="Roboto Medium" charset="0"/>
                </a:rPr>
                <a:t>Embedding</a:t>
              </a:r>
              <a:br>
                <a:rPr lang="en-US" sz="1400">
                  <a:latin typeface="Roboto Medium" charset="0"/>
                  <a:ea typeface="Roboto Medium" charset="0"/>
                  <a:cs typeface="Roboto Medium" charset="0"/>
                </a:rPr>
              </a:br>
              <a:r>
                <a:rPr lang="en-US" sz="1400">
                  <a:latin typeface="Roboto Medium" charset="0"/>
                  <a:ea typeface="Roboto Medium" charset="0"/>
                  <a:cs typeface="Roboto Medium" charset="0"/>
                </a:rPr>
                <a:t>function</a:t>
              </a:r>
            </a:p>
          </p:txBody>
        </p:sp>
        <p:cxnSp>
          <p:nvCxnSpPr>
            <p:cNvPr id="14" name="Straight Connector 13"/>
            <p:cNvCxnSpPr/>
            <p:nvPr/>
          </p:nvCxnSpPr>
          <p:spPr>
            <a:xfrm>
              <a:off x="5724144" y="4024396"/>
              <a:ext cx="0" cy="777240"/>
            </a:xfrm>
            <a:prstGeom prst="line">
              <a:avLst/>
            </a:prstGeom>
            <a:ln w="12700">
              <a:solidFill>
                <a:srgbClr val="444444"/>
              </a:solidFill>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483" y="2446106"/>
            <a:ext cx="1672450" cy="1463040"/>
          </a:xfrm>
          <a:prstGeom prst="rect">
            <a:avLst/>
          </a:prstGeom>
        </p:spPr>
      </p:pic>
    </p:spTree>
    <p:extLst>
      <p:ext uri="{BB962C8B-B14F-4D97-AF65-F5344CB8AC3E}">
        <p14:creationId xmlns:p14="http://schemas.microsoft.com/office/powerpoint/2010/main" val="884190148"/>
      </p:ext>
    </p:extLst>
  </p:cSld>
  <p:clrMapOvr>
    <a:masterClrMapping/>
  </p:clrMapOvr>
  <mc:AlternateContent xmlns:mc="http://schemas.openxmlformats.org/markup-compatibility/2006" xmlns:p14="http://schemas.microsoft.com/office/powerpoint/2010/main">
    <mc:Choice Requires="p14">
      <p:transition spd="slow" p14:dur="2000" advTm="23799"/>
    </mc:Choice>
    <mc:Fallback xmlns="">
      <p:transition spd="slow" advTm="23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0"/>
                            </p:stCondLst>
                            <p:childTnLst>
                              <p:par>
                                <p:cTn id="21" presetID="22" presetClass="entr" presetSubtype="8"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7" y="1213216"/>
            <a:ext cx="2228563" cy="2926080"/>
          </a:xfrm>
          <a:prstGeom prst="rect">
            <a:avLst/>
          </a:prstGeom>
        </p:spPr>
      </p:pic>
      <p:sp>
        <p:nvSpPr>
          <p:cNvPr id="3" name="Title 2"/>
          <p:cNvSpPr>
            <a:spLocks noGrp="1"/>
          </p:cNvSpPr>
          <p:nvPr>
            <p:ph type="title"/>
          </p:nvPr>
        </p:nvSpPr>
        <p:spPr/>
        <p:txBody>
          <a:bodyPr/>
          <a:lstStyle/>
          <a:p>
            <a:r>
              <a:rPr lang="en-US"/>
              <a:t>Retrieval and Embedding</a:t>
            </a:r>
          </a:p>
        </p:txBody>
      </p:sp>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There exist </a:t>
                </a:r>
                <a:r>
                  <a:rPr lang="en-US" i="1">
                    <a:solidFill>
                      <a:srgbClr val="CF2467"/>
                    </a:solidFill>
                  </a:rPr>
                  <a:t>multiple</a:t>
                </a:r>
                <a:r>
                  <a:rPr lang="en-US"/>
                  <a:t> candidates.</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charset="0"/>
                        <a:ea typeface="Cambria Math" charset="0"/>
                        <a:cs typeface="Cambria Math" charset="0"/>
                      </a:rPr>
                      <m:t>⟹</m:t>
                    </m:r>
                  </m:oMath>
                </a14:m>
                <a:r>
                  <a:rPr lang="en-US"/>
                  <a:t> Predict a probability distribution over the space.</a:t>
                </a:r>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blipFill rotWithShape="0">
                <a:blip r:embed="rId6"/>
                <a:stretch>
                  <a:fillRect l="-1227" t="-1743"/>
                </a:stretch>
              </a:blipFill>
            </p:spPr>
            <p:txBody>
              <a:bodyPr/>
              <a:lstStyle/>
              <a:p>
                <a:r>
                  <a:rPr lang="en-US">
                    <a:noFill/>
                  </a:rPr>
                  <a:t> </a:t>
                </a:r>
              </a:p>
            </p:txBody>
          </p:sp>
        </mc:Fallback>
      </mc:AlternateContent>
      <p:cxnSp>
        <p:nvCxnSpPr>
          <p:cNvPr id="17" name="Straight Connector 16"/>
          <p:cNvCxnSpPr/>
          <p:nvPr/>
        </p:nvCxnSpPr>
        <p:spPr>
          <a:xfrm>
            <a:off x="2468880" y="4809744"/>
            <a:ext cx="6583680" cy="0"/>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60961" y="4570364"/>
            <a:ext cx="1326005" cy="480131"/>
          </a:xfrm>
          <a:prstGeom prst="rect">
            <a:avLst/>
          </a:prstGeom>
          <a:noFill/>
        </p:spPr>
        <p:txBody>
          <a:bodyPr wrap="none" rtlCol="0">
            <a:spAutoFit/>
          </a:bodyPr>
          <a:lstStyle/>
          <a:p>
            <a:pPr algn="ctr">
              <a:lnSpc>
                <a:spcPct val="90000"/>
              </a:lnSpc>
            </a:pPr>
            <a:r>
              <a:rPr lang="en-US" sz="1400">
                <a:latin typeface="Roboto Light" charset="0"/>
                <a:ea typeface="Roboto Light" charset="0"/>
                <a:cs typeface="Roboto Light" charset="0"/>
              </a:rPr>
              <a:t>1D embedding</a:t>
            </a:r>
            <a:br>
              <a:rPr lang="en-US" sz="1400">
                <a:latin typeface="Roboto Light" charset="0"/>
                <a:ea typeface="Roboto Light" charset="0"/>
                <a:cs typeface="Roboto Light" charset="0"/>
              </a:rPr>
            </a:br>
            <a:r>
              <a:rPr lang="en-US" sz="1400">
                <a:latin typeface="Roboto Light" charset="0"/>
                <a:ea typeface="Roboto Light" charset="0"/>
                <a:cs typeface="Roboto Light" charset="0"/>
              </a:rPr>
              <a:t>example</a:t>
            </a:r>
          </a:p>
        </p:txBody>
      </p:sp>
      <p:cxnSp>
        <p:nvCxnSpPr>
          <p:cNvPr id="19" name="Straight Connector 18"/>
          <p:cNvCxnSpPr/>
          <p:nvPr/>
        </p:nvCxnSpPr>
        <p:spPr>
          <a:xfrm>
            <a:off x="5724144" y="4033022"/>
            <a:ext cx="0" cy="777240"/>
          </a:xfrm>
          <a:prstGeom prst="line">
            <a:avLst/>
          </a:prstGeom>
          <a:ln w="12700">
            <a:solidFill>
              <a:srgbClr val="444444"/>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6453" y="3965397"/>
            <a:ext cx="5543804" cy="844347"/>
          </a:xfrm>
          <a:prstGeom prst="rect">
            <a:avLst/>
          </a:prstGeom>
        </p:spPr>
      </p:pic>
      <p:grpSp>
        <p:nvGrpSpPr>
          <p:cNvPr id="6" name="Group 5"/>
          <p:cNvGrpSpPr/>
          <p:nvPr/>
        </p:nvGrpSpPr>
        <p:grpSpPr>
          <a:xfrm>
            <a:off x="1691640" y="3791631"/>
            <a:ext cx="2224107" cy="840754"/>
            <a:chOff x="1691640" y="3791631"/>
            <a:chExt cx="2224107" cy="840754"/>
          </a:xfrm>
        </p:grpSpPr>
        <p:cxnSp>
          <p:nvCxnSpPr>
            <p:cNvPr id="24" name="Straight Connector 23"/>
            <p:cNvCxnSpPr/>
            <p:nvPr/>
          </p:nvCxnSpPr>
          <p:spPr>
            <a:xfrm>
              <a:off x="1691640" y="3922776"/>
              <a:ext cx="2224107" cy="709609"/>
            </a:xfrm>
            <a:prstGeom prst="line">
              <a:avLst/>
            </a:prstGeom>
            <a:ln w="12700">
              <a:solidFill>
                <a:srgbClr val="444444"/>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487559" y="3791631"/>
              <a:ext cx="889987" cy="480131"/>
            </a:xfrm>
            <a:prstGeom prst="rect">
              <a:avLst/>
            </a:prstGeom>
            <a:noFill/>
          </p:spPr>
          <p:txBody>
            <a:bodyPr wrap="square" rtlCol="0">
              <a:spAutoFit/>
            </a:bodyPr>
            <a:lstStyle/>
            <a:p>
              <a:pPr algn="ctr">
                <a:lnSpc>
                  <a:spcPct val="90000"/>
                </a:lnSpc>
              </a:pPr>
              <a:r>
                <a:rPr lang="en-US" sz="1400">
                  <a:latin typeface="Roboto Medium" charset="0"/>
                  <a:ea typeface="Roboto Medium" charset="0"/>
                  <a:cs typeface="Roboto Medium" charset="0"/>
                </a:rPr>
                <a:t>Retrieval</a:t>
              </a:r>
              <a:br>
                <a:rPr lang="en-US" sz="1400">
                  <a:latin typeface="Roboto Medium" charset="0"/>
                  <a:ea typeface="Roboto Medium" charset="0"/>
                  <a:cs typeface="Roboto Medium" charset="0"/>
                </a:rPr>
              </a:br>
              <a:r>
                <a:rPr lang="en-US" sz="1400">
                  <a:latin typeface="Roboto Medium" charset="0"/>
                  <a:ea typeface="Roboto Medium" charset="0"/>
                  <a:cs typeface="Roboto Medium" charset="0"/>
                </a:rPr>
                <a:t>function</a:t>
              </a:r>
            </a:p>
          </p:txBody>
        </p:sp>
      </p:grpSp>
      <p:grpSp>
        <p:nvGrpSpPr>
          <p:cNvPr id="8" name="Group 7"/>
          <p:cNvGrpSpPr/>
          <p:nvPr/>
        </p:nvGrpSpPr>
        <p:grpSpPr>
          <a:xfrm>
            <a:off x="6697836" y="2446106"/>
            <a:ext cx="1608268" cy="2363638"/>
            <a:chOff x="6697836" y="2446106"/>
            <a:chExt cx="1608268" cy="2363638"/>
          </a:xfrm>
        </p:grpSpPr>
        <p:cxnSp>
          <p:nvCxnSpPr>
            <p:cNvPr id="21" name="Straight Connector 20"/>
            <p:cNvCxnSpPr/>
            <p:nvPr/>
          </p:nvCxnSpPr>
          <p:spPr>
            <a:xfrm flipH="1">
              <a:off x="7089199" y="4033022"/>
              <a:ext cx="501182" cy="776722"/>
            </a:xfrm>
            <a:prstGeom prst="line">
              <a:avLst/>
            </a:prstGeom>
            <a:ln w="12700">
              <a:solidFill>
                <a:srgbClr val="444444"/>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7836" y="2446106"/>
              <a:ext cx="1608268" cy="1463040"/>
            </a:xfrm>
            <a:prstGeom prst="rect">
              <a:avLst/>
            </a:prstGeom>
          </p:spPr>
        </p:pic>
      </p:grpSp>
      <p:grpSp>
        <p:nvGrpSpPr>
          <p:cNvPr id="7" name="Group 6"/>
          <p:cNvGrpSpPr/>
          <p:nvPr/>
        </p:nvGrpSpPr>
        <p:grpSpPr>
          <a:xfrm>
            <a:off x="3020540" y="2446106"/>
            <a:ext cx="1463040" cy="2363638"/>
            <a:chOff x="3020540" y="2446106"/>
            <a:chExt cx="1463040" cy="2363638"/>
          </a:xfrm>
        </p:grpSpPr>
        <p:cxnSp>
          <p:nvCxnSpPr>
            <p:cNvPr id="20" name="Straight Connector 19"/>
            <p:cNvCxnSpPr/>
            <p:nvPr/>
          </p:nvCxnSpPr>
          <p:spPr>
            <a:xfrm>
              <a:off x="3739895" y="4033022"/>
              <a:ext cx="594360" cy="776722"/>
            </a:xfrm>
            <a:prstGeom prst="line">
              <a:avLst/>
            </a:prstGeom>
            <a:ln w="12700">
              <a:solidFill>
                <a:srgbClr val="444444"/>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540" y="2446106"/>
              <a:ext cx="1463040" cy="1463040"/>
            </a:xfrm>
            <a:prstGeom prst="rect">
              <a:avLst/>
            </a:prstGeom>
          </p:spPr>
        </p:pic>
      </p:gr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4483" y="2446106"/>
            <a:ext cx="1672450" cy="1463040"/>
          </a:xfrm>
          <a:prstGeom prst="rect">
            <a:avLst/>
          </a:prstGeom>
        </p:spPr>
      </p:pic>
      <p:grpSp>
        <p:nvGrpSpPr>
          <p:cNvPr id="22" name="Group 21"/>
          <p:cNvGrpSpPr/>
          <p:nvPr/>
        </p:nvGrpSpPr>
        <p:grpSpPr>
          <a:xfrm>
            <a:off x="2956453" y="3753788"/>
            <a:ext cx="5543804" cy="1055955"/>
            <a:chOff x="2956453" y="3753788"/>
            <a:chExt cx="5543804" cy="1055955"/>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6453" y="3965397"/>
              <a:ext cx="5543804" cy="844346"/>
            </a:xfrm>
            <a:prstGeom prst="rect">
              <a:avLst/>
            </a:prstGeom>
          </p:spPr>
        </p:pic>
        <mc:AlternateContent xmlns:mc="http://schemas.openxmlformats.org/markup-compatibility/2006" xmlns:a14="http://schemas.microsoft.com/office/drawing/2010/main">
          <mc:Choice Requires="a14">
            <p:sp>
              <p:nvSpPr>
                <p:cNvPr id="30" name="Rectangle 29"/>
                <p:cNvSpPr/>
                <p:nvPr/>
              </p:nvSpPr>
              <p:spPr>
                <a:xfrm>
                  <a:off x="3687684" y="3842467"/>
                  <a:ext cx="1232517"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𝒩</m:t>
                        </m:r>
                        <m:r>
                          <a:rPr lang="en-US" i="1" smtClean="0">
                            <a:latin typeface="Cambria Math" charset="0"/>
                            <a:ea typeface="Cambria Math" charset="0"/>
                            <a:cs typeface="Cambria Math" charset="0"/>
                          </a:rPr>
                          <m:t>(</m:t>
                        </m:r>
                        <m:sSub>
                          <m:sSubPr>
                            <m:ctrlPr>
                              <a:rPr lang="en-US" i="1">
                                <a:latin typeface="Cambria Math" panose="02040503050406030204" pitchFamily="18" charset="0"/>
                                <a:ea typeface="Linux Libertine" charset="0"/>
                                <a:cs typeface="Linux Libertine" charset="0"/>
                              </a:rPr>
                            </m:ctrlPr>
                          </m:sSubPr>
                          <m:e>
                            <m:r>
                              <a:rPr lang="en-US" i="1">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i="1">
                            <a:latin typeface="Cambria Math" charset="0"/>
                            <a:ea typeface="Linux Libertine" charset="0"/>
                            <a:cs typeface="Linux Libertine" charset="0"/>
                          </a:rPr>
                          <m:t>,</m:t>
                        </m:r>
                        <m:sSubSup>
                          <m:sSubSupPr>
                            <m:ctrlPr>
                              <a:rPr lang="en-US" i="1" smtClean="0">
                                <a:latin typeface="Cambria Math" panose="02040503050406030204" pitchFamily="18" charset="0"/>
                                <a:ea typeface="Linux Libertine" charset="0"/>
                                <a:cs typeface="Linux Libertine" charset="0"/>
                              </a:rPr>
                            </m:ctrlPr>
                          </m:sSubSupPr>
                          <m:e>
                            <m:r>
                              <a:rPr lang="en-US" i="1">
                                <a:latin typeface="Cambria Math" charset="0"/>
                                <a:ea typeface="Cambria Math" charset="0"/>
                                <a:cs typeface="Cambria Math" charset="0"/>
                              </a:rPr>
                              <m:t>𝜎</m:t>
                            </m:r>
                          </m:e>
                          <m:sub>
                            <m:r>
                              <a:rPr lang="en-US" b="0" i="1" smtClean="0">
                                <a:latin typeface="Cambria Math" charset="0"/>
                                <a:ea typeface="Linux Libertine" charset="0"/>
                                <a:cs typeface="Linux Libertine" charset="0"/>
                              </a:rPr>
                              <m:t>1</m:t>
                            </m:r>
                          </m:sub>
                          <m:sup>
                            <m:r>
                              <a:rPr lang="en-US" b="0" i="1" smtClean="0">
                                <a:latin typeface="Cambria Math" charset="0"/>
                                <a:ea typeface="Linux Libertine" charset="0"/>
                                <a:cs typeface="Linux Libertine" charset="0"/>
                              </a:rPr>
                              <m:t>2</m:t>
                            </m:r>
                          </m:sup>
                        </m:sSubSup>
                        <m:r>
                          <a:rPr lang="en-US" i="1">
                            <a:latin typeface="Cambria Math" charset="0"/>
                            <a:ea typeface="Cambria Math" charset="0"/>
                            <a:cs typeface="Cambria Math" charset="0"/>
                          </a:rPr>
                          <m:t>)</m:t>
                        </m:r>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3687684" y="3842467"/>
                  <a:ext cx="1232517" cy="372538"/>
                </a:xfrm>
                <a:prstGeom prst="rect">
                  <a:avLst/>
                </a:prstGeom>
                <a:blipFill rotWithShape="0">
                  <a:blip r:embed="rId12"/>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816580" y="3753788"/>
                  <a:ext cx="1237839"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𝒩</m:t>
                        </m:r>
                        <m:r>
                          <a:rPr lang="en-US" i="1" smtClean="0">
                            <a:latin typeface="Cambria Math" charset="0"/>
                            <a:ea typeface="Cambria Math" charset="0"/>
                            <a:cs typeface="Cambria Math" charset="0"/>
                          </a:rPr>
                          <m:t>(</m:t>
                        </m:r>
                        <m:sSub>
                          <m:sSubPr>
                            <m:ctrlPr>
                              <a:rPr lang="en-US" i="1">
                                <a:latin typeface="Cambria Math" panose="02040503050406030204" pitchFamily="18" charset="0"/>
                                <a:ea typeface="Linux Libertine" charset="0"/>
                                <a:cs typeface="Linux Libertine" charset="0"/>
                              </a:rPr>
                            </m:ctrlPr>
                          </m:sSubPr>
                          <m:e>
                            <m:r>
                              <a:rPr lang="en-US" i="1">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r>
                          <a:rPr lang="en-US" i="1">
                            <a:latin typeface="Cambria Math" charset="0"/>
                            <a:ea typeface="Linux Libertine" charset="0"/>
                            <a:cs typeface="Linux Libertine" charset="0"/>
                          </a:rPr>
                          <m:t>,</m:t>
                        </m:r>
                        <m:sSubSup>
                          <m:sSubSupPr>
                            <m:ctrlPr>
                              <a:rPr lang="en-US" i="1">
                                <a:latin typeface="Cambria Math" panose="02040503050406030204" pitchFamily="18" charset="0"/>
                                <a:ea typeface="Linux Libertine" charset="0"/>
                                <a:cs typeface="Linux Libertine" charset="0"/>
                              </a:rPr>
                            </m:ctrlPr>
                          </m:sSubSupPr>
                          <m:e>
                            <m:r>
                              <a:rPr lang="en-US" i="1">
                                <a:latin typeface="Cambria Math" charset="0"/>
                                <a:ea typeface="Cambria Math" charset="0"/>
                                <a:cs typeface="Cambria Math" charset="0"/>
                              </a:rPr>
                              <m:t>𝜎</m:t>
                            </m:r>
                          </m:e>
                          <m:sub>
                            <m:r>
                              <a:rPr lang="en-US" b="0" i="1" smtClean="0">
                                <a:latin typeface="Cambria Math" charset="0"/>
                                <a:ea typeface="Linux Libertine" charset="0"/>
                                <a:cs typeface="Linux Libertine" charset="0"/>
                              </a:rPr>
                              <m:t>2</m:t>
                            </m:r>
                          </m:sub>
                          <m:sup>
                            <m:r>
                              <a:rPr lang="en-US" i="1">
                                <a:latin typeface="Cambria Math" charset="0"/>
                                <a:ea typeface="Linux Libertine" charset="0"/>
                                <a:cs typeface="Linux Libertine" charset="0"/>
                              </a:rPr>
                              <m:t>2</m:t>
                            </m:r>
                          </m:sup>
                        </m:sSubSup>
                        <m:r>
                          <a:rPr lang="en-US" i="1">
                            <a:latin typeface="Cambria Math" charset="0"/>
                            <a:ea typeface="Cambria Math" charset="0"/>
                            <a:cs typeface="Cambria Math" charset="0"/>
                          </a:rPr>
                          <m:t>)</m:t>
                        </m:r>
                      </m:oMath>
                    </m:oMathPara>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5816580" y="3753788"/>
                  <a:ext cx="1237839" cy="372538"/>
                </a:xfrm>
                <a:prstGeom prst="rect">
                  <a:avLst/>
                </a:prstGeom>
                <a:blipFill rotWithShape="0">
                  <a:blip r:embed="rId13"/>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6953666" y="4070920"/>
                  <a:ext cx="1237839"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𝒩</m:t>
                        </m:r>
                        <m:r>
                          <a:rPr lang="en-US" i="1" smtClean="0">
                            <a:latin typeface="Cambria Math" charset="0"/>
                            <a:ea typeface="Cambria Math" charset="0"/>
                            <a:cs typeface="Cambria Math" charset="0"/>
                          </a:rPr>
                          <m:t>(</m:t>
                        </m:r>
                        <m:sSub>
                          <m:sSubPr>
                            <m:ctrlPr>
                              <a:rPr lang="en-US" i="1">
                                <a:latin typeface="Cambria Math" panose="02040503050406030204" pitchFamily="18" charset="0"/>
                                <a:ea typeface="Linux Libertine" charset="0"/>
                                <a:cs typeface="Linux Libertine" charset="0"/>
                              </a:rPr>
                            </m:ctrlPr>
                          </m:sSubPr>
                          <m:e>
                            <m:r>
                              <a:rPr lang="en-US" i="1">
                                <a:latin typeface="Cambria Math" charset="0"/>
                                <a:ea typeface="Cambria Math" charset="0"/>
                                <a:cs typeface="Cambria Math" charset="0"/>
                              </a:rPr>
                              <m:t>𝜇</m:t>
                            </m:r>
                          </m:e>
                          <m:sub>
                            <m:r>
                              <a:rPr lang="en-US" b="0" i="1" smtClean="0">
                                <a:latin typeface="Cambria Math" charset="0"/>
                                <a:ea typeface="Cambria Math" charset="0"/>
                                <a:cs typeface="Cambria Math" charset="0"/>
                              </a:rPr>
                              <m:t>3</m:t>
                            </m:r>
                          </m:sub>
                        </m:sSub>
                        <m:r>
                          <a:rPr lang="en-US" i="1">
                            <a:latin typeface="Cambria Math" charset="0"/>
                            <a:ea typeface="Linux Libertine" charset="0"/>
                            <a:cs typeface="Linux Libertine" charset="0"/>
                          </a:rPr>
                          <m:t>,</m:t>
                        </m:r>
                        <m:sSubSup>
                          <m:sSubSupPr>
                            <m:ctrlPr>
                              <a:rPr lang="en-US" i="1">
                                <a:latin typeface="Cambria Math" panose="02040503050406030204" pitchFamily="18" charset="0"/>
                                <a:ea typeface="Linux Libertine" charset="0"/>
                                <a:cs typeface="Linux Libertine" charset="0"/>
                              </a:rPr>
                            </m:ctrlPr>
                          </m:sSubSupPr>
                          <m:e>
                            <m:r>
                              <a:rPr lang="en-US" i="1">
                                <a:latin typeface="Cambria Math" charset="0"/>
                                <a:ea typeface="Cambria Math" charset="0"/>
                                <a:cs typeface="Cambria Math" charset="0"/>
                              </a:rPr>
                              <m:t>𝜎</m:t>
                            </m:r>
                          </m:e>
                          <m:sub>
                            <m:r>
                              <a:rPr lang="en-US" b="0" i="1" smtClean="0">
                                <a:latin typeface="Cambria Math" charset="0"/>
                                <a:ea typeface="Linux Libertine" charset="0"/>
                                <a:cs typeface="Linux Libertine" charset="0"/>
                              </a:rPr>
                              <m:t>3</m:t>
                            </m:r>
                          </m:sub>
                          <m:sup>
                            <m:r>
                              <a:rPr lang="en-US" i="1">
                                <a:latin typeface="Cambria Math" charset="0"/>
                                <a:ea typeface="Linux Libertine" charset="0"/>
                                <a:cs typeface="Linux Libertine" charset="0"/>
                              </a:rPr>
                              <m:t>2</m:t>
                            </m:r>
                          </m:sup>
                        </m:sSubSup>
                        <m:r>
                          <a:rPr lang="en-US" i="1">
                            <a:latin typeface="Cambria Math" charset="0"/>
                            <a:ea typeface="Cambria Math" charset="0"/>
                            <a:cs typeface="Cambria Math" charset="0"/>
                          </a:rPr>
                          <m:t>)</m:t>
                        </m:r>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6953666" y="4070920"/>
                  <a:ext cx="1237839" cy="372538"/>
                </a:xfrm>
                <a:prstGeom prst="rect">
                  <a:avLst/>
                </a:prstGeom>
                <a:blipFill rotWithShape="0">
                  <a:blip r:embed="rId14"/>
                  <a:stretch>
                    <a:fillRect b="-13115"/>
                  </a:stretch>
                </a:blipFill>
              </p:spPr>
              <p:txBody>
                <a:bodyPr/>
                <a:lstStyle/>
                <a:p>
                  <a:r>
                    <a:rPr lang="en-US">
                      <a:noFill/>
                    </a:rPr>
                    <a:t> </a:t>
                  </a:r>
                </a:p>
              </p:txBody>
            </p:sp>
          </mc:Fallback>
        </mc:AlternateContent>
      </p:grpSp>
    </p:spTree>
    <p:extLst>
      <p:ext uri="{BB962C8B-B14F-4D97-AF65-F5344CB8AC3E}">
        <p14:creationId xmlns:p14="http://schemas.microsoft.com/office/powerpoint/2010/main" val="1311260641"/>
      </p:ext>
    </p:extLst>
  </p:cSld>
  <p:clrMapOvr>
    <a:masterClrMapping/>
  </p:clrMapOvr>
  <mc:AlternateContent xmlns:mc="http://schemas.openxmlformats.org/markup-compatibility/2006" xmlns:p14="http://schemas.microsoft.com/office/powerpoint/2010/main">
    <mc:Choice Requires="p14">
      <p:transition spd="slow" p14:dur="2000" advTm="21433"/>
    </mc:Choice>
    <mc:Fallback xmlns="">
      <p:transition spd="slow" advTm="21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Joint Training</a:t>
            </a:r>
          </a:p>
        </p:txBody>
      </p:sp>
      <p:sp>
        <p:nvSpPr>
          <p:cNvPr id="64" name="Rectangle 63"/>
          <p:cNvSpPr/>
          <p:nvPr/>
        </p:nvSpPr>
        <p:spPr>
          <a:xfrm>
            <a:off x="2209936" y="1926227"/>
            <a:ext cx="430503" cy="100954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tx1"/>
                </a:solidFill>
                <a:latin typeface="Linux Libertine" charset="0"/>
                <a:ea typeface="Linux Libertine" charset="0"/>
                <a:cs typeface="Linux Libertine" charset="0"/>
              </a:rPr>
              <a:t>X</a:t>
            </a:r>
          </a:p>
        </p:txBody>
      </p:sp>
      <p:sp>
        <p:nvSpPr>
          <p:cNvPr id="66" name="Rectangle 65"/>
          <p:cNvSpPr/>
          <p:nvPr/>
        </p:nvSpPr>
        <p:spPr>
          <a:xfrm>
            <a:off x="2209936" y="3395475"/>
            <a:ext cx="430503" cy="1009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a:solidFill>
                  <a:schemeClr val="tx1"/>
                </a:solidFill>
                <a:latin typeface="Linux Libertine" charset="0"/>
                <a:ea typeface="Linux Libertine" charset="0"/>
                <a:cs typeface="Linux Libertine" charset="0"/>
              </a:rPr>
              <a:t>Y</a:t>
            </a:r>
          </a:p>
        </p:txBody>
      </p:sp>
      <mc:AlternateContent xmlns:mc="http://schemas.openxmlformats.org/markup-compatibility/2006" xmlns:a14="http://schemas.microsoft.com/office/drawing/2010/main">
        <mc:Choice Requires="a14">
          <p:sp>
            <p:nvSpPr>
              <p:cNvPr id="82" name="Rectangle 81"/>
              <p:cNvSpPr/>
              <p:nvPr/>
            </p:nvSpPr>
            <p:spPr>
              <a:xfrm>
                <a:off x="5462629" y="1661822"/>
                <a:ext cx="428965" cy="430503"/>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charset="0"/>
                          <a:ea typeface="Linux Libertine" charset="0"/>
                          <a:cs typeface="Linux Libertine" charset="0"/>
                        </a:rPr>
                        <m:t>𝜑</m:t>
                      </m:r>
                    </m:oMath>
                  </m:oMathPara>
                </a14:m>
                <a:endParaRPr lang="en-US" sz="1600" dirty="0">
                  <a:solidFill>
                    <a:schemeClr val="tx1"/>
                  </a:solidFill>
                  <a:latin typeface="Linux Libertine" charset="0"/>
                  <a:ea typeface="Linux Libertine" charset="0"/>
                  <a:cs typeface="Linux Libertine"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462629" y="1661822"/>
                <a:ext cx="428965" cy="430503"/>
              </a:xfrm>
              <a:prstGeom prst="rect">
                <a:avLst/>
              </a:prstGeom>
              <a:blipFill rotWithShape="0">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5462629" y="2216171"/>
                <a:ext cx="430503" cy="42965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charset="0"/>
                          <a:ea typeface="Linux Libertine" charset="0"/>
                          <a:cs typeface="Linux Libertine" charset="0"/>
                        </a:rPr>
                        <m:t>𝜇</m:t>
                      </m:r>
                    </m:oMath>
                  </m:oMathPara>
                </a14:m>
                <a:endParaRPr lang="en-US" sz="1600">
                  <a:latin typeface="Linux Libertine" charset="0"/>
                  <a:ea typeface="Linux Libertine" charset="0"/>
                  <a:cs typeface="Linux Libertine" charset="0"/>
                </a:endParaRPr>
              </a:p>
            </p:txBody>
          </p:sp>
        </mc:Choice>
        <mc:Fallback xmlns="">
          <p:sp>
            <p:nvSpPr>
              <p:cNvPr id="83" name="Rectangle 82"/>
              <p:cNvSpPr>
                <a:spLocks noRot="1" noChangeAspect="1" noMove="1" noResize="1" noEditPoints="1" noAdjustHandles="1" noChangeArrowheads="1" noChangeShapeType="1" noTextEdit="1"/>
              </p:cNvSpPr>
              <p:nvPr/>
            </p:nvSpPr>
            <p:spPr>
              <a:xfrm>
                <a:off x="5462629" y="2216171"/>
                <a:ext cx="430503" cy="429658"/>
              </a:xfrm>
              <a:prstGeom prst="rect">
                <a:avLst/>
              </a:prstGeom>
              <a:blipFill rotWithShape="0">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p:cNvSpPr/>
              <p:nvPr/>
            </p:nvSpPr>
            <p:spPr>
              <a:xfrm>
                <a:off x="5462629" y="2770521"/>
                <a:ext cx="430503" cy="42965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600" smtClean="0">
                          <a:solidFill>
                            <a:schemeClr val="tx1"/>
                          </a:solidFill>
                          <a:latin typeface="Cambria Math" charset="0"/>
                          <a:ea typeface="Linux Libertine" charset="0"/>
                          <a:cs typeface="Linux Libertine" charset="0"/>
                        </a:rPr>
                        <m:t>σ</m:t>
                      </m:r>
                    </m:oMath>
                  </m:oMathPara>
                </a14:m>
                <a:endParaRPr lang="en-US" sz="1600">
                  <a:solidFill>
                    <a:schemeClr val="tx1"/>
                  </a:solidFill>
                  <a:latin typeface="Linux Libertine" charset="0"/>
                  <a:ea typeface="Linux Libertine" charset="0"/>
                  <a:cs typeface="Linux Libertine" charset="0"/>
                </a:endParaRPr>
              </a:p>
            </p:txBody>
          </p:sp>
        </mc:Choice>
        <mc:Fallback xmlns="">
          <p:sp>
            <p:nvSpPr>
              <p:cNvPr id="84" name="Rectangle 83"/>
              <p:cNvSpPr>
                <a:spLocks noRot="1" noChangeAspect="1" noMove="1" noResize="1" noEditPoints="1" noAdjustHandles="1" noChangeArrowheads="1" noChangeShapeType="1" noTextEdit="1"/>
              </p:cNvSpPr>
              <p:nvPr/>
            </p:nvSpPr>
            <p:spPr>
              <a:xfrm>
                <a:off x="5462629" y="2770521"/>
                <a:ext cx="430503" cy="429658"/>
              </a:xfrm>
              <a:prstGeom prst="rect">
                <a:avLst/>
              </a:prstGeom>
              <a:blipFill rotWithShape="0">
                <a:blip r:embed="rId5"/>
                <a:stretch>
                  <a:fillRect/>
                </a:stretch>
              </a:blipFill>
              <a:ln>
                <a:solidFill>
                  <a:schemeClr val="tx1"/>
                </a:solidFill>
              </a:ln>
            </p:spPr>
            <p:txBody>
              <a:bodyPr/>
              <a:lstStyle/>
              <a:p>
                <a:r>
                  <a:rPr lang="en-US">
                    <a:noFill/>
                  </a:rPr>
                  <a:t> </a:t>
                </a:r>
              </a:p>
            </p:txBody>
          </p:sp>
        </mc:Fallback>
      </mc:AlternateContent>
      <p:cxnSp>
        <p:nvCxnSpPr>
          <p:cNvPr id="68" name="Straight Arrow Connector 67"/>
          <p:cNvCxnSpPr/>
          <p:nvPr/>
        </p:nvCxnSpPr>
        <p:spPr>
          <a:xfrm>
            <a:off x="2640439" y="2431001"/>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968347" y="2431001"/>
            <a:ext cx="4942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68347" y="2431001"/>
            <a:ext cx="494282" cy="554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387414" y="2950373"/>
            <a:ext cx="430503" cy="430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Linux Libertine" charset="0"/>
              <a:ea typeface="Linux Libertine" charset="0"/>
              <a:cs typeface="Linux Libertine" charset="0"/>
            </a:endParaRPr>
          </a:p>
        </p:txBody>
      </p:sp>
      <p:cxnSp>
        <p:nvCxnSpPr>
          <p:cNvPr id="72" name="Straight Arrow Connector 71"/>
          <p:cNvCxnSpPr/>
          <p:nvPr/>
        </p:nvCxnSpPr>
        <p:spPr>
          <a:xfrm flipV="1">
            <a:off x="4968347" y="1876652"/>
            <a:ext cx="494282" cy="55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82" idx="3"/>
            <a:endCxn id="71" idx="1"/>
          </p:cNvCxnSpPr>
          <p:nvPr/>
        </p:nvCxnSpPr>
        <p:spPr>
          <a:xfrm>
            <a:off x="5891594" y="1877074"/>
            <a:ext cx="495820" cy="1288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3" idx="3"/>
            <a:endCxn id="71" idx="1"/>
          </p:cNvCxnSpPr>
          <p:nvPr/>
        </p:nvCxnSpPr>
        <p:spPr>
          <a:xfrm>
            <a:off x="5893132" y="2431000"/>
            <a:ext cx="494282" cy="734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4" idx="3"/>
            <a:endCxn id="71" idx="1"/>
          </p:cNvCxnSpPr>
          <p:nvPr/>
        </p:nvCxnSpPr>
        <p:spPr>
          <a:xfrm>
            <a:off x="5893132" y="2985350"/>
            <a:ext cx="494282" cy="180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80" idx="3"/>
            <a:endCxn id="71" idx="1"/>
          </p:cNvCxnSpPr>
          <p:nvPr/>
        </p:nvCxnSpPr>
        <p:spPr>
          <a:xfrm flipV="1">
            <a:off x="5891594" y="3165625"/>
            <a:ext cx="495820" cy="734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888823" y="2853269"/>
            <a:ext cx="1393330" cy="861774"/>
          </a:xfrm>
          <a:prstGeom prst="rect">
            <a:avLst/>
          </a:prstGeom>
          <a:noFill/>
        </p:spPr>
        <p:txBody>
          <a:bodyPr wrap="none" rtlCol="0">
            <a:spAutoFit/>
          </a:bodyPr>
          <a:lstStyle/>
          <a:p>
            <a:r>
              <a:rPr lang="en-US" u="sng">
                <a:latin typeface="Roboto Medium" charset="0"/>
                <a:ea typeface="Roboto Medium" charset="0"/>
                <a:cs typeface="Roboto Medium" charset="0"/>
              </a:rPr>
              <a:t>Loss</a:t>
            </a:r>
            <a:r>
              <a:rPr lang="en-US">
                <a:latin typeface="Roboto" charset="0"/>
                <a:ea typeface="Roboto" charset="0"/>
                <a:cs typeface="Roboto" charset="0"/>
              </a:rPr>
              <a:t>:</a:t>
            </a:r>
            <a:br>
              <a:rPr lang="en-US">
                <a:latin typeface="Roboto" charset="0"/>
                <a:ea typeface="Roboto" charset="0"/>
                <a:cs typeface="Roboto" charset="0"/>
              </a:rPr>
            </a:br>
            <a:r>
              <a:rPr lang="en-US" sz="1600">
                <a:latin typeface="Roboto" charset="0"/>
                <a:ea typeface="Roboto" charset="0"/>
                <a:cs typeface="Roboto" charset="0"/>
              </a:rPr>
              <a:t>Negative</a:t>
            </a:r>
            <a:br>
              <a:rPr lang="en-US" sz="1600">
                <a:latin typeface="Roboto" charset="0"/>
                <a:ea typeface="Roboto" charset="0"/>
                <a:cs typeface="Roboto" charset="0"/>
              </a:rPr>
            </a:br>
            <a:r>
              <a:rPr lang="en-US" sz="1600">
                <a:latin typeface="Roboto" charset="0"/>
                <a:ea typeface="Roboto" charset="0"/>
                <a:cs typeface="Roboto" charset="0"/>
              </a:rPr>
              <a:t>log likelihood</a:t>
            </a:r>
            <a:endParaRPr lang="en-US">
              <a:latin typeface="Roboto" charset="0"/>
              <a:ea typeface="Roboto" charset="0"/>
              <a:cs typeface="Roboto" charset="0"/>
            </a:endParaRPr>
          </a:p>
        </p:txBody>
      </p:sp>
      <p:grpSp>
        <p:nvGrpSpPr>
          <p:cNvPr id="5" name="Group 4"/>
          <p:cNvGrpSpPr/>
          <p:nvPr/>
        </p:nvGrpSpPr>
        <p:grpSpPr>
          <a:xfrm>
            <a:off x="3118777" y="1926227"/>
            <a:ext cx="1849570" cy="2478795"/>
            <a:chOff x="3248249" y="1926227"/>
            <a:chExt cx="1849570" cy="2478795"/>
          </a:xfrm>
        </p:grpSpPr>
        <p:sp>
          <p:nvSpPr>
            <p:cNvPr id="65" name="Rectangle 64"/>
            <p:cNvSpPr/>
            <p:nvPr/>
          </p:nvSpPr>
          <p:spPr>
            <a:xfrm>
              <a:off x="3248249" y="1926227"/>
              <a:ext cx="1849570" cy="100954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Roboto" charset="0"/>
                  <a:ea typeface="Roboto" charset="0"/>
                  <a:cs typeface="Roboto" charset="0"/>
                </a:rPr>
                <a:t>Retrieval</a:t>
              </a:r>
            </a:p>
            <a:p>
              <a:pPr algn="ctr"/>
              <a:r>
                <a:rPr lang="en-US" sz="1600">
                  <a:solidFill>
                    <a:schemeClr val="tx1"/>
                  </a:solidFill>
                  <a:latin typeface="Roboto" charset="0"/>
                  <a:ea typeface="Roboto" charset="0"/>
                  <a:cs typeface="Roboto" charset="0"/>
                </a:rPr>
                <a:t>Function</a:t>
              </a:r>
            </a:p>
          </p:txBody>
        </p:sp>
        <p:sp>
          <p:nvSpPr>
            <p:cNvPr id="78" name="Rectangle 77"/>
            <p:cNvSpPr/>
            <p:nvPr/>
          </p:nvSpPr>
          <p:spPr>
            <a:xfrm>
              <a:off x="3248249" y="3395475"/>
              <a:ext cx="1849570" cy="10095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charset="0"/>
                  <a:ea typeface="Roboto" charset="0"/>
                  <a:cs typeface="Roboto" charset="0"/>
                </a:rPr>
                <a:t>Embedding</a:t>
              </a:r>
            </a:p>
            <a:p>
              <a:pPr algn="ctr"/>
              <a:r>
                <a:rPr lang="en-US" sz="1600" dirty="0">
                  <a:solidFill>
                    <a:schemeClr val="tx1"/>
                  </a:solidFill>
                  <a:latin typeface="Roboto" charset="0"/>
                  <a:ea typeface="Roboto" charset="0"/>
                  <a:cs typeface="Roboto" charset="0"/>
                </a:rPr>
                <a:t>Function</a:t>
              </a:r>
            </a:p>
          </p:txBody>
        </p:sp>
      </p:grpSp>
      <p:cxnSp>
        <p:nvCxnSpPr>
          <p:cNvPr id="79" name="Straight Arrow Connector 78"/>
          <p:cNvCxnSpPr/>
          <p:nvPr/>
        </p:nvCxnSpPr>
        <p:spPr>
          <a:xfrm>
            <a:off x="2640439" y="3900248"/>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461091" y="3395475"/>
            <a:ext cx="430503" cy="1009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err="1">
                <a:solidFill>
                  <a:schemeClr val="tx1"/>
                </a:solidFill>
                <a:latin typeface="Linux Libertine" charset="0"/>
                <a:ea typeface="Linux Libertine" charset="0"/>
                <a:cs typeface="Linux Libertine" charset="0"/>
              </a:rPr>
              <a:t>Yc</a:t>
            </a:r>
            <a:endParaRPr lang="en-US" sz="1600" i="1">
              <a:solidFill>
                <a:schemeClr val="tx1"/>
              </a:solidFill>
              <a:latin typeface="Linux Libertine" charset="0"/>
              <a:ea typeface="Linux Libertine" charset="0"/>
              <a:cs typeface="Linux Libertine" charset="0"/>
            </a:endParaRPr>
          </a:p>
        </p:txBody>
      </p:sp>
      <p:cxnSp>
        <p:nvCxnSpPr>
          <p:cNvPr id="81" name="Straight Arrow Connector 80"/>
          <p:cNvCxnSpPr/>
          <p:nvPr/>
        </p:nvCxnSpPr>
        <p:spPr>
          <a:xfrm>
            <a:off x="4968347" y="3903008"/>
            <a:ext cx="4942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867943" y="1629454"/>
                <a:ext cx="756104" cy="253916"/>
              </a:xfrm>
              <a:prstGeom prst="rect">
                <a:avLst/>
              </a:prstGeom>
              <a:noFill/>
            </p:spPr>
            <p:txBody>
              <a:bodyPr wrap="none" rtlCol="0">
                <a:spAutoFit/>
              </a:bodyPr>
              <a:lstStyle/>
              <a:p>
                <a14:m>
                  <m:oMath xmlns:m="http://schemas.openxmlformats.org/officeDocument/2006/math">
                    <m:r>
                      <a:rPr lang="en-US" sz="1050" b="1" i="1" smtClean="0">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a:latin typeface="Roboto Light" charset="0"/>
                    <a:ea typeface="Roboto Light" charset="0"/>
                    <a:cs typeface="Roboto Light" charset="0"/>
                  </a:rPr>
                  <a:t>weights</a:t>
                </a:r>
              </a:p>
            </p:txBody>
          </p:sp>
        </mc:Choice>
        <mc:Fallback xmlns="">
          <p:sp>
            <p:nvSpPr>
              <p:cNvPr id="85" name="TextBox 84"/>
              <p:cNvSpPr txBox="1">
                <a:spLocks noRot="1" noChangeAspect="1" noMove="1" noResize="1" noEditPoints="1" noAdjustHandles="1" noChangeArrowheads="1" noChangeShapeType="1" noTextEdit="1"/>
              </p:cNvSpPr>
              <p:nvPr/>
            </p:nvSpPr>
            <p:spPr>
              <a:xfrm>
                <a:off x="5867943" y="1629454"/>
                <a:ext cx="756104" cy="253916"/>
              </a:xfrm>
              <a:prstGeom prst="rect">
                <a:avLst/>
              </a:prstGeom>
              <a:blipFill rotWithShape="0">
                <a:blip r:embed="rId6"/>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5867943" y="2183803"/>
                <a:ext cx="700833" cy="253916"/>
              </a:xfrm>
              <a:prstGeom prst="rect">
                <a:avLst/>
              </a:prstGeom>
              <a:noFill/>
            </p:spPr>
            <p:txBody>
              <a:bodyPr wrap="none" rtlCol="0">
                <a:spAutoFit/>
              </a:bodyPr>
              <a:lstStyle/>
              <a:p>
                <a14:m>
                  <m:oMath xmlns:m="http://schemas.openxmlformats.org/officeDocument/2006/math">
                    <m:r>
                      <a:rPr lang="en-US" sz="1050" b="1" i="1">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a:latin typeface="Roboto Light" charset="0"/>
                    <a:ea typeface="Roboto Light" charset="0"/>
                    <a:cs typeface="Roboto Light" charset="0"/>
                  </a:rPr>
                  <a:t>means</a:t>
                </a:r>
              </a:p>
            </p:txBody>
          </p:sp>
        </mc:Choice>
        <mc:Fallback xmlns="">
          <p:sp>
            <p:nvSpPr>
              <p:cNvPr id="86" name="TextBox 85"/>
              <p:cNvSpPr txBox="1">
                <a:spLocks noRot="1" noChangeAspect="1" noMove="1" noResize="1" noEditPoints="1" noAdjustHandles="1" noChangeArrowheads="1" noChangeShapeType="1" noTextEdit="1"/>
              </p:cNvSpPr>
              <p:nvPr/>
            </p:nvSpPr>
            <p:spPr>
              <a:xfrm>
                <a:off x="5867943" y="2183803"/>
                <a:ext cx="700833" cy="253916"/>
              </a:xfrm>
              <a:prstGeom prst="rect">
                <a:avLst/>
              </a:prstGeom>
              <a:blipFill rotWithShape="0">
                <a:blip r:embed="rId7"/>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5867943" y="2738153"/>
                <a:ext cx="688009" cy="253916"/>
              </a:xfrm>
              <a:prstGeom prst="rect">
                <a:avLst/>
              </a:prstGeom>
              <a:noFill/>
            </p:spPr>
            <p:txBody>
              <a:bodyPr wrap="none" rtlCol="0">
                <a:spAutoFit/>
              </a:bodyPr>
              <a:lstStyle/>
              <a:p>
                <a14:m>
                  <m:oMath xmlns:m="http://schemas.openxmlformats.org/officeDocument/2006/math">
                    <m:r>
                      <a:rPr lang="en-US" sz="1050" b="1" i="1">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err="1">
                    <a:latin typeface="Roboto Light" charset="0"/>
                    <a:ea typeface="Roboto Light" charset="0"/>
                    <a:cs typeface="Roboto Light" charset="0"/>
                  </a:rPr>
                  <a:t>s</a:t>
                </a:r>
                <a:r>
                  <a:rPr lang="en-US" sz="1050" dirty="0">
                    <a:latin typeface="Roboto Light" charset="0"/>
                    <a:ea typeface="Roboto Light" charset="0"/>
                    <a:cs typeface="Roboto Light" charset="0"/>
                  </a:rPr>
                  <a:t>tdevs</a:t>
                </a:r>
              </a:p>
            </p:txBody>
          </p:sp>
        </mc:Choice>
        <mc:Fallback xmlns="">
          <p:sp>
            <p:nvSpPr>
              <p:cNvPr id="87" name="TextBox 86"/>
              <p:cNvSpPr txBox="1">
                <a:spLocks noRot="1" noChangeAspect="1" noMove="1" noResize="1" noEditPoints="1" noAdjustHandles="1" noChangeArrowheads="1" noChangeShapeType="1" noTextEdit="1"/>
              </p:cNvSpPr>
              <p:nvPr/>
            </p:nvSpPr>
            <p:spPr>
              <a:xfrm>
                <a:off x="5867943" y="2738153"/>
                <a:ext cx="688009" cy="253916"/>
              </a:xfrm>
              <a:prstGeom prst="rect">
                <a:avLst/>
              </a:prstGeom>
              <a:blipFill rotWithShape="0">
                <a:blip r:embed="rId8"/>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6066145" y="3684836"/>
                <a:ext cx="3142591" cy="8921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𝐸</m:t>
                      </m:r>
                      <m:d>
                        <m:dPr>
                          <m:ctrlPr>
                            <a:rPr lang="en-US" i="1">
                              <a:latin typeface="Cambria Math" panose="02040503050406030204" pitchFamily="18" charset="0"/>
                            </a:rPr>
                          </m:ctrlPr>
                        </m:dPr>
                        <m:e>
                          <m:r>
                            <a:rPr lang="en-US" i="1">
                              <a:latin typeface="Cambria Math" charset="0"/>
                            </a:rPr>
                            <m:t>𝑋</m:t>
                          </m:r>
                          <m:r>
                            <a:rPr lang="en-US" i="1">
                              <a:latin typeface="Cambria Math" charset="0"/>
                            </a:rPr>
                            <m:t>, </m:t>
                          </m:r>
                          <m:r>
                            <a:rPr lang="en-US" i="1">
                              <a:latin typeface="Cambria Math" charset="0"/>
                            </a:rPr>
                            <m:t>𝑌</m:t>
                          </m:r>
                        </m:e>
                      </m:d>
                      <m:r>
                        <a:rPr lang="en-US" i="1">
                          <a:latin typeface="Cambria Math" charset="0"/>
                        </a:rPr>
                        <m:t>=−</m:t>
                      </m:r>
                      <m:func>
                        <m:funcPr>
                          <m:ctrlPr>
                            <a:rPr lang="en-US" i="1">
                              <a:latin typeface="Cambria Math" panose="02040503050406030204" pitchFamily="18" charset="0"/>
                            </a:rPr>
                          </m:ctrlPr>
                        </m:funcPr>
                        <m:fName>
                          <m:r>
                            <m:rPr>
                              <m:sty m:val="p"/>
                            </m:rPr>
                            <a:rPr lang="en-US">
                              <a:latin typeface="Cambria Math" charset="0"/>
                            </a:rPr>
                            <m:t>log</m:t>
                          </m:r>
                        </m:fName>
                        <m:e>
                          <m:r>
                            <a:rPr lang="en-US" i="1">
                              <a:latin typeface="Cambria Math" charset="0"/>
                            </a:rPr>
                            <m:t>𝑃</m:t>
                          </m:r>
                          <m:d>
                            <m:dPr>
                              <m:ctrlPr>
                                <a:rPr lang="en-US" i="1">
                                  <a:latin typeface="Cambria Math" panose="02040503050406030204" pitchFamily="18" charset="0"/>
                                </a:rPr>
                              </m:ctrlPr>
                            </m:dPr>
                            <m:e>
                              <m:r>
                                <a:rPr lang="en-US" i="1">
                                  <a:latin typeface="Cambria Math" charset="0"/>
                                </a:rPr>
                                <m:t>𝑌</m:t>
                              </m:r>
                            </m:e>
                            <m:e>
                              <m:r>
                                <a:rPr lang="en-US" i="1">
                                  <a:latin typeface="Cambria Math" charset="0"/>
                                </a:rPr>
                                <m:t>𝑋</m:t>
                              </m:r>
                            </m:e>
                          </m:d>
                        </m:e>
                      </m:func>
                    </m:oMath>
                  </m:oMathPara>
                </a14:m>
                <a:endParaRPr lang="en-US" dirty="0"/>
              </a:p>
              <a:p>
                <a:pPr/>
                <a14:m>
                  <m:oMathPara xmlns:m="http://schemas.openxmlformats.org/officeDocument/2006/math">
                    <m:oMathParaPr>
                      <m:jc m:val="centerGroup"/>
                    </m:oMathParaPr>
                    <m:oMath xmlns:m="http://schemas.openxmlformats.org/officeDocument/2006/math">
                      <m:r>
                        <a:rPr lang="en-US" sz="1400" i="1">
                          <a:latin typeface="Cambria Math" charset="0"/>
                        </a:rPr>
                        <m:t>𝑃</m:t>
                      </m:r>
                      <m:d>
                        <m:dPr>
                          <m:ctrlPr>
                            <a:rPr lang="en-US" sz="1400" i="1">
                              <a:latin typeface="Cambria Math" panose="02040503050406030204" pitchFamily="18" charset="0"/>
                            </a:rPr>
                          </m:ctrlPr>
                        </m:dPr>
                        <m:e>
                          <m:r>
                            <a:rPr lang="en-US" sz="1400" i="1">
                              <a:latin typeface="Cambria Math" charset="0"/>
                            </a:rPr>
                            <m:t>𝑌</m:t>
                          </m:r>
                        </m:e>
                        <m:e>
                          <m:r>
                            <a:rPr lang="en-US" sz="1400" i="1">
                              <a:latin typeface="Cambria Math" charset="0"/>
                            </a:rPr>
                            <m:t>𝑋</m:t>
                          </m:r>
                        </m:e>
                      </m:d>
                      <m:r>
                        <a:rPr lang="en-US" sz="1400" i="1">
                          <a:latin typeface="Cambria Math" charset="0"/>
                        </a:rPr>
                        <m:t>=</m:t>
                      </m:r>
                      <m:nary>
                        <m:naryPr>
                          <m:chr m:val="∑"/>
                          <m:supHide m:val="on"/>
                          <m:ctrlPr>
                            <a:rPr lang="en-US" sz="1400" i="1">
                              <a:latin typeface="Cambria Math" panose="02040503050406030204" pitchFamily="18" charset="0"/>
                              <a:ea typeface="Linux Libertine" charset="0"/>
                              <a:cs typeface="Linux Libertine" charset="0"/>
                            </a:rPr>
                          </m:ctrlPr>
                        </m:naryPr>
                        <m:sub>
                          <m:r>
                            <m:rPr>
                              <m:brk m:alnAt="7"/>
                            </m:rPr>
                            <a:rPr lang="en-US" sz="1400" i="1">
                              <a:latin typeface="Cambria Math" charset="0"/>
                              <a:ea typeface="Linux Libertine" charset="0"/>
                              <a:cs typeface="Linux Libertine" charset="0"/>
                            </a:rPr>
                            <m:t>𝑘</m:t>
                          </m:r>
                        </m:sub>
                        <m:sup/>
                        <m:e>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𝜑</m:t>
                              </m:r>
                            </m:e>
                            <m:sub>
                              <m:r>
                                <a:rPr lang="en-US" sz="1400" i="1">
                                  <a:latin typeface="Cambria Math" charset="0"/>
                                  <a:ea typeface="Linux Libertine" charset="0"/>
                                  <a:cs typeface="Linux Libertine" charset="0"/>
                                </a:rPr>
                                <m:t>𝑘</m:t>
                              </m:r>
                            </m:sub>
                          </m:sSub>
                          <m:r>
                            <a:rPr lang="en-US" sz="1400" i="1">
                              <a:latin typeface="Cambria Math" charset="0"/>
                              <a:ea typeface="Linux Libertine" charset="0"/>
                              <a:cs typeface="Linux Libertine" charset="0"/>
                            </a:rPr>
                            <m:t>(</m:t>
                          </m:r>
                          <m:r>
                            <a:rPr lang="en-US" sz="1400" i="1">
                              <a:latin typeface="Cambria Math" charset="0"/>
                              <a:ea typeface="Linux Libertine" charset="0"/>
                              <a:cs typeface="Linux Libertine" charset="0"/>
                            </a:rPr>
                            <m:t>𝑋</m:t>
                          </m:r>
                          <m:r>
                            <a:rPr lang="en-US" sz="1400" i="1">
                              <a:latin typeface="Cambria Math" charset="0"/>
                              <a:ea typeface="Linux Libertine" charset="0"/>
                              <a:cs typeface="Linux Libertine" charset="0"/>
                            </a:rPr>
                            <m:t>)</m:t>
                          </m:r>
                          <m:r>
                            <a:rPr lang="en-US" sz="1400" i="1">
                              <a:latin typeface="Cambria Math" charset="0"/>
                              <a:ea typeface="Cambria Math" charset="0"/>
                              <a:cs typeface="Cambria Math" charset="0"/>
                            </a:rPr>
                            <m:t>𝒩</m:t>
                          </m:r>
                          <m:r>
                            <a:rPr lang="en-US" sz="1400" i="1">
                              <a:latin typeface="Cambria Math" charset="0"/>
                              <a:ea typeface="Cambria Math" charset="0"/>
                              <a:cs typeface="Cambria Math" charset="0"/>
                            </a:rPr>
                            <m:t>(</m:t>
                          </m:r>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𝜇</m:t>
                              </m:r>
                            </m:e>
                            <m:sub>
                              <m:r>
                                <a:rPr lang="en-US" sz="1400" i="1">
                                  <a:latin typeface="Cambria Math" charset="0"/>
                                  <a:ea typeface="Linux Libertine" charset="0"/>
                                  <a:cs typeface="Linux Libertine" charset="0"/>
                                </a:rPr>
                                <m:t>𝑘</m:t>
                              </m:r>
                            </m:sub>
                          </m:sSub>
                          <m:d>
                            <m:dPr>
                              <m:ctrlPr>
                                <a:rPr lang="en-US" sz="1400" i="1">
                                  <a:latin typeface="Cambria Math" panose="02040503050406030204" pitchFamily="18" charset="0"/>
                                  <a:ea typeface="Linux Libertine" charset="0"/>
                                  <a:cs typeface="Linux Libertine" charset="0"/>
                                </a:rPr>
                              </m:ctrlPr>
                            </m:dPr>
                            <m:e>
                              <m:r>
                                <a:rPr lang="en-US" sz="1400" i="1">
                                  <a:latin typeface="Cambria Math" charset="0"/>
                                  <a:ea typeface="Linux Libertine" charset="0"/>
                                  <a:cs typeface="Linux Libertine" charset="0"/>
                                </a:rPr>
                                <m:t>𝑋</m:t>
                              </m:r>
                            </m:e>
                          </m:d>
                          <m:r>
                            <a:rPr lang="en-US" sz="1400" i="1">
                              <a:latin typeface="Cambria Math" charset="0"/>
                              <a:ea typeface="Linux Libertine" charset="0"/>
                              <a:cs typeface="Linux Libertine" charset="0"/>
                            </a:rPr>
                            <m:t>,</m:t>
                          </m:r>
                          <m:sSup>
                            <m:sSupPr>
                              <m:ctrlPr>
                                <a:rPr lang="en-US" sz="1400" i="1">
                                  <a:latin typeface="Cambria Math" panose="02040503050406030204" pitchFamily="18" charset="0"/>
                                  <a:ea typeface="Linux Libertine" charset="0"/>
                                  <a:cs typeface="Linux Libertine" charset="0"/>
                                </a:rPr>
                              </m:ctrlPr>
                            </m:sSupPr>
                            <m:e>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𝜎</m:t>
                                  </m:r>
                                </m:e>
                                <m:sub>
                                  <m:r>
                                    <a:rPr lang="en-US" sz="1400" i="1">
                                      <a:latin typeface="Cambria Math" charset="0"/>
                                      <a:ea typeface="Linux Libertine" charset="0"/>
                                      <a:cs typeface="Linux Libertine" charset="0"/>
                                    </a:rPr>
                                    <m:t>𝑘</m:t>
                                  </m:r>
                                </m:sub>
                              </m:sSub>
                              <m:r>
                                <a:rPr lang="en-US" sz="1400" i="1">
                                  <a:latin typeface="Cambria Math" charset="0"/>
                                  <a:ea typeface="Linux Libertine" charset="0"/>
                                  <a:cs typeface="Linux Libertine" charset="0"/>
                                </a:rPr>
                                <m:t>(</m:t>
                              </m:r>
                              <m:r>
                                <a:rPr lang="en-US" sz="1400" i="1">
                                  <a:latin typeface="Cambria Math" charset="0"/>
                                  <a:ea typeface="Linux Libertine" charset="0"/>
                                  <a:cs typeface="Linux Libertine" charset="0"/>
                                </a:rPr>
                                <m:t>𝑋</m:t>
                              </m:r>
                              <m:r>
                                <a:rPr lang="en-US" sz="1400" i="1">
                                  <a:latin typeface="Cambria Math" charset="0"/>
                                  <a:ea typeface="Linux Libertine" charset="0"/>
                                  <a:cs typeface="Linux Libertine" charset="0"/>
                                </a:rPr>
                                <m:t>)</m:t>
                              </m:r>
                            </m:e>
                            <m:sup>
                              <m:r>
                                <a:rPr lang="en-US" sz="1400" i="1">
                                  <a:latin typeface="Cambria Math" charset="0"/>
                                  <a:ea typeface="Linux Libertine" charset="0"/>
                                  <a:cs typeface="Linux Libertine" charset="0"/>
                                </a:rPr>
                                <m:t>2</m:t>
                              </m:r>
                            </m:sup>
                          </m:sSup>
                          <m:r>
                            <a:rPr lang="en-US" sz="1400" i="1">
                              <a:latin typeface="Cambria Math" charset="0"/>
                              <a:ea typeface="Cambria Math" charset="0"/>
                              <a:cs typeface="Cambria Math" charset="0"/>
                            </a:rPr>
                            <m:t>)</m:t>
                          </m:r>
                        </m:e>
                      </m:nary>
                    </m:oMath>
                  </m:oMathPara>
                </a14:m>
                <a:endParaRPr lang="en-US" sz="1400" i="1" dirty="0"/>
              </a:p>
            </p:txBody>
          </p:sp>
        </mc:Choice>
        <mc:Fallback xmlns="">
          <p:sp>
            <p:nvSpPr>
              <p:cNvPr id="90" name="TextBox 89"/>
              <p:cNvSpPr txBox="1">
                <a:spLocks noRot="1" noChangeAspect="1" noMove="1" noResize="1" noEditPoints="1" noAdjustHandles="1" noChangeArrowheads="1" noChangeShapeType="1" noTextEdit="1"/>
              </p:cNvSpPr>
              <p:nvPr/>
            </p:nvSpPr>
            <p:spPr>
              <a:xfrm>
                <a:off x="6066145" y="3684836"/>
                <a:ext cx="3142591" cy="892167"/>
              </a:xfrm>
              <a:prstGeom prst="rect">
                <a:avLst/>
              </a:prstGeom>
              <a:blipFill rotWithShape="0">
                <a:blip r:embed="rId9"/>
                <a:stretch>
                  <a:fillRect t="-48980" b="-113605"/>
                </a:stretch>
              </a:blipFill>
            </p:spPr>
            <p:txBody>
              <a:bodyPr/>
              <a:lstStyle/>
              <a:p>
                <a:r>
                  <a:rPr lang="en-US">
                    <a:noFill/>
                  </a:rPr>
                  <a:t> </a:t>
                </a:r>
              </a:p>
            </p:txBody>
          </p:sp>
        </mc:Fallback>
      </mc:AlternateContent>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112" y="1773167"/>
            <a:ext cx="1100115" cy="146304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420" y="3366062"/>
            <a:ext cx="1339499" cy="1097280"/>
          </a:xfrm>
          <a:prstGeom prst="rect">
            <a:avLst/>
          </a:prstGeom>
        </p:spPr>
      </p:pic>
    </p:spTree>
    <p:extLst>
      <p:ext uri="{BB962C8B-B14F-4D97-AF65-F5344CB8AC3E}">
        <p14:creationId xmlns:p14="http://schemas.microsoft.com/office/powerpoint/2010/main" val="1081339812"/>
      </p:ext>
    </p:extLst>
  </p:cSld>
  <p:clrMapOvr>
    <a:masterClrMapping/>
  </p:clrMapOvr>
  <mc:AlternateContent xmlns:mc="http://schemas.openxmlformats.org/markup-compatibility/2006" xmlns:p14="http://schemas.microsoft.com/office/powerpoint/2010/main">
    <mc:Choice Requires="p14">
      <p:transition spd="slow" p14:dur="2000" advTm="23520"/>
    </mc:Choice>
    <mc:Fallback xmlns="">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500" fill="hold"/>
                                        <p:tgtEl>
                                          <p:spTgt spid="64"/>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35" presetClass="emph" presetSubtype="0" fill="hold" grpId="0" nodeType="afterEffect">
                                  <p:stCondLst>
                                    <p:cond delay="0"/>
                                  </p:stCondLst>
                                  <p:childTnLst>
                                    <p:anim calcmode="discrete" valueType="str">
                                      <p:cBhvr>
                                        <p:cTn id="9" dur="500" fill="hold"/>
                                        <p:tgtEl>
                                          <p:spTgt spid="66"/>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5" presetClass="emph" presetSubtype="0" fill="hold" grpId="0" nodeType="clickEffect">
                                  <p:stCondLst>
                                    <p:cond delay="0"/>
                                  </p:stCondLst>
                                  <p:childTnLst>
                                    <p:anim calcmode="discrete" valueType="str">
                                      <p:cBhvr>
                                        <p:cTn id="13" dur="500" fill="hold"/>
                                        <p:tgtEl>
                                          <p:spTgt spid="82"/>
                                        </p:tgtEl>
                                        <p:attrNameLst>
                                          <p:attrName>style.visibility</p:attrName>
                                        </p:attrNameLst>
                                      </p:cBhvr>
                                      <p:tavLst>
                                        <p:tav tm="0">
                                          <p:val>
                                            <p:strVal val="hidden"/>
                                          </p:val>
                                        </p:tav>
                                        <p:tav tm="50000">
                                          <p:val>
                                            <p:strVal val="visible"/>
                                          </p:val>
                                        </p:tav>
                                      </p:tavLst>
                                    </p:anim>
                                  </p:childTnLst>
                                </p:cTn>
                              </p:par>
                              <p:par>
                                <p:cTn id="14" presetID="35" presetClass="emph" presetSubtype="0" fill="hold" grpId="0" nodeType="withEffect">
                                  <p:stCondLst>
                                    <p:cond delay="0"/>
                                  </p:stCondLst>
                                  <p:childTnLst>
                                    <p:anim calcmode="discrete" valueType="str">
                                      <p:cBhvr>
                                        <p:cTn id="15" dur="500" fill="hold"/>
                                        <p:tgtEl>
                                          <p:spTgt spid="85"/>
                                        </p:tgtEl>
                                        <p:attrNameLst>
                                          <p:attrName>style.visibility</p:attrName>
                                        </p:attrNameLst>
                                      </p:cBhvr>
                                      <p:tavLst>
                                        <p:tav tm="0">
                                          <p:val>
                                            <p:strVal val="hidden"/>
                                          </p:val>
                                        </p:tav>
                                        <p:tav tm="50000">
                                          <p:val>
                                            <p:strVal val="visible"/>
                                          </p:val>
                                        </p:tav>
                                      </p:tavLst>
                                    </p:anim>
                                  </p:childTnLst>
                                </p:cTn>
                              </p:par>
                            </p:childTnLst>
                          </p:cTn>
                        </p:par>
                        <p:par>
                          <p:cTn id="16" fill="hold">
                            <p:stCondLst>
                              <p:cond delay="500"/>
                            </p:stCondLst>
                            <p:childTnLst>
                              <p:par>
                                <p:cTn id="17" presetID="35" presetClass="emph" presetSubtype="0" fill="hold" grpId="0" nodeType="afterEffect">
                                  <p:stCondLst>
                                    <p:cond delay="0"/>
                                  </p:stCondLst>
                                  <p:childTnLst>
                                    <p:anim calcmode="discrete" valueType="str">
                                      <p:cBhvr>
                                        <p:cTn id="18" dur="500" fill="hold"/>
                                        <p:tgtEl>
                                          <p:spTgt spid="83"/>
                                        </p:tgtEl>
                                        <p:attrNameLst>
                                          <p:attrName>style.visibility</p:attrName>
                                        </p:attrNameLst>
                                      </p:cBhvr>
                                      <p:tavLst>
                                        <p:tav tm="0">
                                          <p:val>
                                            <p:strVal val="hidden"/>
                                          </p:val>
                                        </p:tav>
                                        <p:tav tm="50000">
                                          <p:val>
                                            <p:strVal val="visible"/>
                                          </p:val>
                                        </p:tav>
                                      </p:tavLst>
                                    </p:anim>
                                  </p:childTnLst>
                                </p:cTn>
                              </p:par>
                              <p:par>
                                <p:cTn id="19" presetID="35" presetClass="emph" presetSubtype="0" fill="hold" grpId="0" nodeType="withEffect">
                                  <p:stCondLst>
                                    <p:cond delay="0"/>
                                  </p:stCondLst>
                                  <p:childTnLst>
                                    <p:anim calcmode="discrete" valueType="str">
                                      <p:cBhvr>
                                        <p:cTn id="20" dur="500" fill="hold"/>
                                        <p:tgtEl>
                                          <p:spTgt spid="86"/>
                                        </p:tgtEl>
                                        <p:attrNameLst>
                                          <p:attrName>style.visibility</p:attrName>
                                        </p:attrNameLst>
                                      </p:cBhvr>
                                      <p:tavLst>
                                        <p:tav tm="0">
                                          <p:val>
                                            <p:strVal val="hidden"/>
                                          </p:val>
                                        </p:tav>
                                        <p:tav tm="50000">
                                          <p:val>
                                            <p:strVal val="visible"/>
                                          </p:val>
                                        </p:tav>
                                      </p:tavLst>
                                    </p:anim>
                                  </p:childTnLst>
                                </p:cTn>
                              </p:par>
                            </p:childTnLst>
                          </p:cTn>
                        </p:par>
                        <p:par>
                          <p:cTn id="21" fill="hold">
                            <p:stCondLst>
                              <p:cond delay="1000"/>
                            </p:stCondLst>
                            <p:childTnLst>
                              <p:par>
                                <p:cTn id="22" presetID="35" presetClass="emph" presetSubtype="0" fill="hold" grpId="0" nodeType="afterEffect">
                                  <p:stCondLst>
                                    <p:cond delay="0"/>
                                  </p:stCondLst>
                                  <p:childTnLst>
                                    <p:anim calcmode="discrete" valueType="str">
                                      <p:cBhvr>
                                        <p:cTn id="23" dur="500" fill="hold"/>
                                        <p:tgtEl>
                                          <p:spTgt spid="84"/>
                                        </p:tgtEl>
                                        <p:attrNameLst>
                                          <p:attrName>style.visibility</p:attrName>
                                        </p:attrNameLst>
                                      </p:cBhvr>
                                      <p:tavLst>
                                        <p:tav tm="0">
                                          <p:val>
                                            <p:strVal val="hidden"/>
                                          </p:val>
                                        </p:tav>
                                        <p:tav tm="50000">
                                          <p:val>
                                            <p:strVal val="visible"/>
                                          </p:val>
                                        </p:tav>
                                      </p:tavLst>
                                    </p:anim>
                                  </p:childTnLst>
                                </p:cTn>
                              </p:par>
                              <p:par>
                                <p:cTn id="24" presetID="35" presetClass="emph" presetSubtype="0" fill="hold" grpId="0" nodeType="withEffect">
                                  <p:stCondLst>
                                    <p:cond delay="0"/>
                                  </p:stCondLst>
                                  <p:childTnLst>
                                    <p:anim calcmode="discrete" valueType="str">
                                      <p:cBhvr>
                                        <p:cTn id="25" dur="5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grpId="0" nodeType="clickEffect">
                                  <p:stCondLst>
                                    <p:cond delay="0"/>
                                  </p:stCondLst>
                                  <p:childTnLst>
                                    <p:anim calcmode="discrete" valueType="str">
                                      <p:cBhvr>
                                        <p:cTn id="29" dur="500" fill="hold"/>
                                        <p:tgtEl>
                                          <p:spTgt spid="80"/>
                                        </p:tgtEl>
                                        <p:attrNameLst>
                                          <p:attrName>style.visibility</p:attrName>
                                        </p:attrNameLst>
                                      </p:cBhvr>
                                      <p:tavLst>
                                        <p:tav tm="0">
                                          <p:val>
                                            <p:strVal val="hidden"/>
                                          </p:val>
                                        </p:tav>
                                        <p:tav tm="50000">
                                          <p:val>
                                            <p:strVal val="visible"/>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mph" presetSubtype="0" fill="hold" grpId="0" nodeType="clickEffect">
                                  <p:stCondLst>
                                    <p:cond delay="0"/>
                                  </p:stCondLst>
                                  <p:childTnLst>
                                    <p:anim calcmode="discrete" valueType="str">
                                      <p:cBhvr>
                                        <p:cTn id="33" dur="500" fill="hold"/>
                                        <p:tgtEl>
                                          <p:spTgt spid="71"/>
                                        </p:tgtEl>
                                        <p:attrNameLst>
                                          <p:attrName>style.visibility</p:attrName>
                                        </p:attrNameLst>
                                      </p:cBhvr>
                                      <p:tavLst>
                                        <p:tav tm="0">
                                          <p:val>
                                            <p:strVal val="hidden"/>
                                          </p:val>
                                        </p:tav>
                                        <p:tav tm="50000">
                                          <p:val>
                                            <p:strVal val="visible"/>
                                          </p:val>
                                        </p:tav>
                                      </p:tavLst>
                                    </p:anim>
                                  </p:childTnLst>
                                </p:cTn>
                              </p:par>
                              <p:par>
                                <p:cTn id="34" presetID="35" presetClass="emph" presetSubtype="0" fill="hold" grpId="0" nodeType="withEffect">
                                  <p:stCondLst>
                                    <p:cond delay="0"/>
                                  </p:stCondLst>
                                  <p:childTnLst>
                                    <p:anim calcmode="discrete" valueType="str">
                                      <p:cBhvr>
                                        <p:cTn id="35" dur="500" fill="hold"/>
                                        <p:tgtEl>
                                          <p:spTgt spid="7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82" grpId="0" animBg="1"/>
      <p:bldP spid="83" grpId="0" animBg="1"/>
      <p:bldP spid="84" grpId="0" animBg="1"/>
      <p:bldP spid="71" grpId="0" animBg="1"/>
      <p:bldP spid="77" grpId="0"/>
      <p:bldP spid="80" grpId="0" animBg="1"/>
      <p:bldP spid="85" grpId="0"/>
      <p:bldP spid="86" grpId="0"/>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2420" y="1773167"/>
            <a:ext cx="1339499" cy="2690175"/>
            <a:chOff x="891364" y="1773167"/>
            <a:chExt cx="1339499" cy="2690175"/>
          </a:xfrm>
        </p:grpSpPr>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56" y="1773167"/>
              <a:ext cx="1100115" cy="1463040"/>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364" y="3366062"/>
              <a:ext cx="1339499" cy="1097280"/>
            </a:xfrm>
            <a:prstGeom prst="rect">
              <a:avLst/>
            </a:prstGeom>
          </p:spPr>
        </p:pic>
      </p:grpSp>
      <p:sp>
        <p:nvSpPr>
          <p:cNvPr id="59" name="Rectangle 58"/>
          <p:cNvSpPr/>
          <p:nvPr/>
        </p:nvSpPr>
        <p:spPr>
          <a:xfrm>
            <a:off x="3118777" y="1926227"/>
            <a:ext cx="1849570" cy="100954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Roboto" charset="0"/>
                <a:ea typeface="Roboto" charset="0"/>
                <a:cs typeface="Roboto" charset="0"/>
              </a:rPr>
              <a:t>Retrieval</a:t>
            </a:r>
          </a:p>
          <a:p>
            <a:pPr algn="ctr"/>
            <a:r>
              <a:rPr lang="en-US" sz="1600">
                <a:solidFill>
                  <a:schemeClr val="tx1"/>
                </a:solidFill>
                <a:latin typeface="Roboto" charset="0"/>
                <a:ea typeface="Roboto" charset="0"/>
                <a:cs typeface="Roboto" charset="0"/>
              </a:rPr>
              <a:t>Function</a:t>
            </a:r>
          </a:p>
        </p:txBody>
      </p:sp>
      <p:sp>
        <p:nvSpPr>
          <p:cNvPr id="3" name="Title 2"/>
          <p:cNvSpPr>
            <a:spLocks noGrp="1"/>
          </p:cNvSpPr>
          <p:nvPr>
            <p:ph type="title"/>
          </p:nvPr>
        </p:nvSpPr>
        <p:spPr/>
        <p:txBody>
          <a:bodyPr/>
          <a:lstStyle/>
          <a:p>
            <a:r>
              <a:rPr lang="en-US" dirty="0"/>
              <a:t>Joint Training</a:t>
            </a:r>
          </a:p>
        </p:txBody>
      </p:sp>
      <p:sp>
        <p:nvSpPr>
          <p:cNvPr id="29" name="Rectangle 28"/>
          <p:cNvSpPr/>
          <p:nvPr/>
        </p:nvSpPr>
        <p:spPr>
          <a:xfrm>
            <a:off x="2209936" y="1926227"/>
            <a:ext cx="430503" cy="100954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tx1"/>
                </a:solidFill>
                <a:latin typeface="Linux Libertine" charset="0"/>
                <a:ea typeface="Linux Libertine" charset="0"/>
                <a:cs typeface="Linux Libertine" charset="0"/>
              </a:rPr>
              <a:t>X</a:t>
            </a:r>
          </a:p>
        </p:txBody>
      </p:sp>
      <p:sp>
        <p:nvSpPr>
          <p:cNvPr id="30" name="Rectangle 29"/>
          <p:cNvSpPr/>
          <p:nvPr/>
        </p:nvSpPr>
        <p:spPr>
          <a:xfrm>
            <a:off x="3118777" y="1926227"/>
            <a:ext cx="1849570" cy="1009547"/>
          </a:xfrm>
          <a:prstGeom prst="rec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Roboto Medium" charset="0"/>
                <a:ea typeface="Roboto Medium" charset="0"/>
                <a:cs typeface="Roboto Medium" charset="0"/>
              </a:rPr>
              <a:t>PointNet</a:t>
            </a:r>
            <a:endParaRPr lang="en-US" sz="1600">
              <a:solidFill>
                <a:schemeClr val="tx1"/>
              </a:solidFill>
              <a:latin typeface="Roboto Medium" charset="0"/>
              <a:ea typeface="Roboto Medium" charset="0"/>
              <a:cs typeface="Roboto Medium" charset="0"/>
            </a:endParaRPr>
          </a:p>
          <a:p>
            <a:pPr algn="ctr"/>
            <a:r>
              <a:rPr lang="en-US" sz="1400">
                <a:solidFill>
                  <a:schemeClr val="tx1"/>
                </a:solidFill>
                <a:latin typeface="Roboto" charset="0"/>
                <a:ea typeface="Roboto" charset="0"/>
                <a:cs typeface="Roboto" charset="0"/>
              </a:rPr>
              <a:t>[Qi et al., 2017]</a:t>
            </a:r>
          </a:p>
        </p:txBody>
      </p:sp>
      <p:sp>
        <p:nvSpPr>
          <p:cNvPr id="31" name="Rectangle 30"/>
          <p:cNvSpPr/>
          <p:nvPr/>
        </p:nvSpPr>
        <p:spPr>
          <a:xfrm>
            <a:off x="2209936" y="3395475"/>
            <a:ext cx="430503" cy="1009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a:solidFill>
                  <a:schemeClr val="tx1"/>
                </a:solidFill>
                <a:latin typeface="Linux Libertine" charset="0"/>
                <a:ea typeface="Linux Libertine" charset="0"/>
                <a:cs typeface="Linux Libertine" charset="0"/>
              </a:rPr>
              <a:t>Y</a:t>
            </a:r>
          </a:p>
        </p:txBody>
      </p:sp>
      <mc:AlternateContent xmlns:mc="http://schemas.openxmlformats.org/markup-compatibility/2006" xmlns:a14="http://schemas.microsoft.com/office/drawing/2010/main">
        <mc:Choice Requires="a14">
          <p:sp>
            <p:nvSpPr>
              <p:cNvPr id="32" name="Rectangle 31"/>
              <p:cNvSpPr/>
              <p:nvPr/>
            </p:nvSpPr>
            <p:spPr>
              <a:xfrm>
                <a:off x="5462629" y="1661822"/>
                <a:ext cx="428965" cy="430503"/>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charset="0"/>
                          <a:ea typeface="Linux Libertine" charset="0"/>
                          <a:cs typeface="Linux Libertine" charset="0"/>
                        </a:rPr>
                        <m:t>𝜑</m:t>
                      </m:r>
                    </m:oMath>
                  </m:oMathPara>
                </a14:m>
                <a:endParaRPr lang="en-US" sz="1600">
                  <a:solidFill>
                    <a:schemeClr val="tx1"/>
                  </a:solidFill>
                  <a:latin typeface="Linux Libertine" charset="0"/>
                  <a:ea typeface="Linux Libertine" charset="0"/>
                  <a:cs typeface="Linux Libertine"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5462629" y="1661822"/>
                <a:ext cx="428965" cy="430503"/>
              </a:xfrm>
              <a:prstGeom prst="rect">
                <a:avLst/>
              </a:prstGeom>
              <a:blipFill rotWithShape="0">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5462629" y="2216171"/>
                <a:ext cx="430503" cy="42965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charset="0"/>
                          <a:ea typeface="Linux Libertine" charset="0"/>
                          <a:cs typeface="Linux Libertine" charset="0"/>
                        </a:rPr>
                        <m:t>𝜇</m:t>
                      </m:r>
                    </m:oMath>
                  </m:oMathPara>
                </a14:m>
                <a:endParaRPr lang="en-US" sz="1600">
                  <a:latin typeface="Linux Libertine" charset="0"/>
                  <a:ea typeface="Linux Libertine" charset="0"/>
                  <a:cs typeface="Linux Libertine"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5462629" y="2216171"/>
                <a:ext cx="430503" cy="429658"/>
              </a:xfrm>
              <a:prstGeom prst="rect">
                <a:avLst/>
              </a:prstGeom>
              <a:blipFill rotWithShape="0">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5462629" y="2770521"/>
                <a:ext cx="430503" cy="42965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1600" smtClean="0">
                          <a:solidFill>
                            <a:schemeClr val="tx1"/>
                          </a:solidFill>
                          <a:latin typeface="Cambria Math" charset="0"/>
                          <a:ea typeface="Linux Libertine" charset="0"/>
                          <a:cs typeface="Linux Libertine" charset="0"/>
                        </a:rPr>
                        <m:t>σ</m:t>
                      </m:r>
                    </m:oMath>
                  </m:oMathPara>
                </a14:m>
                <a:endParaRPr lang="en-US" sz="1600">
                  <a:solidFill>
                    <a:schemeClr val="tx1"/>
                  </a:solidFill>
                  <a:latin typeface="Linux Libertine" charset="0"/>
                  <a:ea typeface="Linux Libertine" charset="0"/>
                  <a:cs typeface="Linux Libertine"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5462629" y="2770521"/>
                <a:ext cx="430503" cy="429658"/>
              </a:xfrm>
              <a:prstGeom prst="rect">
                <a:avLst/>
              </a:prstGeom>
              <a:blipFill rotWithShape="0">
                <a:blip r:embed="rId8"/>
                <a:stretch>
                  <a:fillRect/>
                </a:stretch>
              </a:blipFill>
              <a:ln>
                <a:solidFill>
                  <a:schemeClr val="tx1"/>
                </a:solidFill>
              </a:ln>
            </p:spPr>
            <p:txBody>
              <a:bodyPr/>
              <a:lstStyle/>
              <a:p>
                <a:r>
                  <a:rPr lang="en-US">
                    <a:noFill/>
                  </a:rPr>
                  <a:t> </a:t>
                </a:r>
              </a:p>
            </p:txBody>
          </p:sp>
        </mc:Fallback>
      </mc:AlternateContent>
      <p:cxnSp>
        <p:nvCxnSpPr>
          <p:cNvPr id="35" name="Straight Arrow Connector 34"/>
          <p:cNvCxnSpPr/>
          <p:nvPr/>
        </p:nvCxnSpPr>
        <p:spPr>
          <a:xfrm>
            <a:off x="2640439" y="2431001"/>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68347" y="2431001"/>
            <a:ext cx="4942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968347" y="2431001"/>
            <a:ext cx="494282" cy="554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968347" y="1876652"/>
            <a:ext cx="494282" cy="554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118777" y="3395475"/>
            <a:ext cx="1849570" cy="10095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Roboto" charset="0"/>
                <a:ea typeface="Roboto" charset="0"/>
                <a:cs typeface="Roboto" charset="0"/>
              </a:rPr>
              <a:t>Embedding</a:t>
            </a:r>
          </a:p>
          <a:p>
            <a:pPr algn="ctr"/>
            <a:r>
              <a:rPr lang="en-US" sz="1600">
                <a:solidFill>
                  <a:schemeClr val="tx1"/>
                </a:solidFill>
                <a:latin typeface="Roboto" charset="0"/>
                <a:ea typeface="Roboto" charset="0"/>
                <a:cs typeface="Roboto" charset="0"/>
              </a:rPr>
              <a:t>Function</a:t>
            </a:r>
          </a:p>
        </p:txBody>
      </p:sp>
      <p:cxnSp>
        <p:nvCxnSpPr>
          <p:cNvPr id="46" name="Straight Arrow Connector 45"/>
          <p:cNvCxnSpPr/>
          <p:nvPr/>
        </p:nvCxnSpPr>
        <p:spPr>
          <a:xfrm>
            <a:off x="2640439" y="3900248"/>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5461091" y="3395475"/>
            <a:ext cx="430503" cy="1009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err="1">
                <a:solidFill>
                  <a:schemeClr val="tx1"/>
                </a:solidFill>
                <a:latin typeface="Linux Libertine" charset="0"/>
                <a:ea typeface="Linux Libertine" charset="0"/>
                <a:cs typeface="Linux Libertine" charset="0"/>
              </a:rPr>
              <a:t>Yc</a:t>
            </a:r>
            <a:endParaRPr lang="en-US" sz="1600" i="1">
              <a:solidFill>
                <a:schemeClr val="tx1"/>
              </a:solidFill>
              <a:latin typeface="Linux Libertine" charset="0"/>
              <a:ea typeface="Linux Libertine" charset="0"/>
              <a:cs typeface="Linux Libertine" charset="0"/>
            </a:endParaRPr>
          </a:p>
        </p:txBody>
      </p:sp>
      <p:cxnSp>
        <p:nvCxnSpPr>
          <p:cNvPr id="48" name="Straight Arrow Connector 47"/>
          <p:cNvCxnSpPr/>
          <p:nvPr/>
        </p:nvCxnSpPr>
        <p:spPr>
          <a:xfrm>
            <a:off x="4968347" y="3903008"/>
            <a:ext cx="4942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726161" y="1278537"/>
            <a:ext cx="2622833" cy="523220"/>
          </a:xfrm>
          <a:prstGeom prst="rect">
            <a:avLst/>
          </a:prstGeom>
          <a:noFill/>
        </p:spPr>
        <p:txBody>
          <a:bodyPr wrap="none" rtlCol="0">
            <a:spAutoFit/>
          </a:bodyPr>
          <a:lstStyle/>
          <a:p>
            <a:pPr algn="ctr"/>
            <a:r>
              <a:rPr lang="en-US" sz="1400" i="1" dirty="0">
                <a:solidFill>
                  <a:srgbClr val="C00000"/>
                </a:solidFill>
                <a:latin typeface="Roboto" charset="0"/>
                <a:ea typeface="Roboto" charset="0"/>
                <a:cs typeface="Roboto" charset="0"/>
              </a:rPr>
              <a:t>Can use any off-the-shelf</a:t>
            </a:r>
          </a:p>
          <a:p>
            <a:pPr algn="ctr"/>
            <a:r>
              <a:rPr lang="en-US" sz="1400" i="1" dirty="0">
                <a:solidFill>
                  <a:srgbClr val="C00000"/>
                </a:solidFill>
                <a:latin typeface="Roboto" charset="0"/>
                <a:ea typeface="Roboto" charset="0"/>
                <a:cs typeface="Roboto" charset="0"/>
              </a:rPr>
              <a:t>3D neural network architecture.</a:t>
            </a:r>
          </a:p>
        </p:txBody>
      </p:sp>
      <p:grpSp>
        <p:nvGrpSpPr>
          <p:cNvPr id="2" name="Group 1"/>
          <p:cNvGrpSpPr/>
          <p:nvPr/>
        </p:nvGrpSpPr>
        <p:grpSpPr>
          <a:xfrm>
            <a:off x="367202" y="1390607"/>
            <a:ext cx="2013693" cy="3072735"/>
            <a:chOff x="626146" y="1390607"/>
            <a:chExt cx="2013693" cy="3072735"/>
          </a:xfrm>
        </p:grpSpPr>
        <p:sp>
          <p:nvSpPr>
            <p:cNvPr id="54" name="TextBox 53"/>
            <p:cNvSpPr txBox="1"/>
            <p:nvPr/>
          </p:nvSpPr>
          <p:spPr>
            <a:xfrm>
              <a:off x="626146" y="1390607"/>
              <a:ext cx="2013693" cy="338554"/>
            </a:xfrm>
            <a:prstGeom prst="rect">
              <a:avLst/>
            </a:prstGeom>
            <a:noFill/>
          </p:spPr>
          <p:txBody>
            <a:bodyPr wrap="none" rtlCol="0">
              <a:spAutoFit/>
            </a:bodyPr>
            <a:lstStyle/>
            <a:p>
              <a:pPr algn="ctr"/>
              <a:r>
                <a:rPr lang="en-US" sz="1600">
                  <a:latin typeface="Roboto" charset="0"/>
                  <a:ea typeface="Roboto" charset="0"/>
                  <a:cs typeface="Roboto" charset="0"/>
                </a:rPr>
                <a:t>Mesh → Point cloud</a:t>
              </a:r>
            </a:p>
          </p:txBody>
        </p:sp>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056" y="1773167"/>
              <a:ext cx="1100115" cy="1463039"/>
            </a:xfrm>
            <a:prstGeom prst="rect">
              <a:avLst/>
            </a:prstGeom>
          </p:spPr>
        </p:pic>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364" y="3366062"/>
              <a:ext cx="1339498" cy="1097280"/>
            </a:xfrm>
            <a:prstGeom prst="rect">
              <a:avLst/>
            </a:prstGeom>
          </p:spPr>
        </p:pic>
      </p:grpSp>
      <p:sp>
        <p:nvSpPr>
          <p:cNvPr id="65" name="Rectangle 64"/>
          <p:cNvSpPr/>
          <p:nvPr/>
        </p:nvSpPr>
        <p:spPr>
          <a:xfrm>
            <a:off x="3118777" y="3395475"/>
            <a:ext cx="1849570" cy="1009547"/>
          </a:xfrm>
          <a:prstGeom prst="rect">
            <a:avLst/>
          </a:prstGeom>
          <a:solidFill>
            <a:srgbClr val="F2DC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Roboto Medium" charset="0"/>
                <a:ea typeface="Roboto Medium" charset="0"/>
                <a:cs typeface="Roboto Medium" charset="0"/>
              </a:rPr>
              <a:t>PointNet</a:t>
            </a:r>
            <a:endParaRPr lang="en-US" sz="1600" dirty="0">
              <a:solidFill>
                <a:schemeClr val="tx1"/>
              </a:solidFill>
              <a:latin typeface="Roboto Medium" charset="0"/>
              <a:ea typeface="Roboto Medium" charset="0"/>
              <a:cs typeface="Roboto Medium" charset="0"/>
            </a:endParaRPr>
          </a:p>
          <a:p>
            <a:pPr algn="ctr"/>
            <a:r>
              <a:rPr lang="en-US" sz="1400" dirty="0">
                <a:solidFill>
                  <a:schemeClr val="tx1"/>
                </a:solidFill>
                <a:latin typeface="Roboto" charset="0"/>
                <a:ea typeface="Roboto" charset="0"/>
                <a:cs typeface="Roboto" charset="0"/>
              </a:rPr>
              <a:t>[Qi et al., 2017]</a:t>
            </a:r>
          </a:p>
        </p:txBody>
      </p:sp>
      <p:sp>
        <p:nvSpPr>
          <p:cNvPr id="56" name="Rectangle 55"/>
          <p:cNvSpPr/>
          <p:nvPr/>
        </p:nvSpPr>
        <p:spPr>
          <a:xfrm>
            <a:off x="6387414" y="2950373"/>
            <a:ext cx="430503" cy="430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Linux Libertine" charset="0"/>
              <a:ea typeface="Linux Libertine" charset="0"/>
              <a:cs typeface="Linux Libertine" charset="0"/>
            </a:endParaRPr>
          </a:p>
        </p:txBody>
      </p:sp>
      <p:cxnSp>
        <p:nvCxnSpPr>
          <p:cNvPr id="57" name="Straight Arrow Connector 56"/>
          <p:cNvCxnSpPr/>
          <p:nvPr/>
        </p:nvCxnSpPr>
        <p:spPr>
          <a:xfrm>
            <a:off x="5891594" y="1877074"/>
            <a:ext cx="495820" cy="1288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893132" y="2431000"/>
            <a:ext cx="494282" cy="734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893132" y="2985350"/>
            <a:ext cx="494282" cy="180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891594" y="3165625"/>
            <a:ext cx="495820" cy="734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888823" y="2853269"/>
            <a:ext cx="1393330" cy="861774"/>
          </a:xfrm>
          <a:prstGeom prst="rect">
            <a:avLst/>
          </a:prstGeom>
          <a:noFill/>
        </p:spPr>
        <p:txBody>
          <a:bodyPr wrap="none" rtlCol="0">
            <a:spAutoFit/>
          </a:bodyPr>
          <a:lstStyle/>
          <a:p>
            <a:r>
              <a:rPr lang="en-US" u="sng">
                <a:latin typeface="Roboto Medium" charset="0"/>
                <a:ea typeface="Roboto Medium" charset="0"/>
                <a:cs typeface="Roboto Medium" charset="0"/>
              </a:rPr>
              <a:t>Loss</a:t>
            </a:r>
            <a:r>
              <a:rPr lang="en-US">
                <a:latin typeface="Roboto" charset="0"/>
                <a:ea typeface="Roboto" charset="0"/>
                <a:cs typeface="Roboto" charset="0"/>
              </a:rPr>
              <a:t>:</a:t>
            </a:r>
            <a:br>
              <a:rPr lang="en-US">
                <a:latin typeface="Roboto" charset="0"/>
                <a:ea typeface="Roboto" charset="0"/>
                <a:cs typeface="Roboto" charset="0"/>
              </a:rPr>
            </a:br>
            <a:r>
              <a:rPr lang="en-US" sz="1600">
                <a:latin typeface="Roboto" charset="0"/>
                <a:ea typeface="Roboto" charset="0"/>
                <a:cs typeface="Roboto" charset="0"/>
              </a:rPr>
              <a:t>Negative</a:t>
            </a:r>
            <a:br>
              <a:rPr lang="en-US" sz="1600">
                <a:latin typeface="Roboto" charset="0"/>
                <a:ea typeface="Roboto" charset="0"/>
                <a:cs typeface="Roboto" charset="0"/>
              </a:rPr>
            </a:br>
            <a:r>
              <a:rPr lang="en-US" sz="1600">
                <a:latin typeface="Roboto" charset="0"/>
                <a:ea typeface="Roboto" charset="0"/>
                <a:cs typeface="Roboto" charset="0"/>
              </a:rPr>
              <a:t>log likelihood</a:t>
            </a:r>
            <a:endParaRPr lang="en-US">
              <a:latin typeface="Roboto" charset="0"/>
              <a:ea typeface="Roboto" charset="0"/>
              <a:cs typeface="Roboto" charset="0"/>
            </a:endParaRPr>
          </a:p>
        </p:txBody>
      </p:sp>
      <mc:AlternateContent xmlns:mc="http://schemas.openxmlformats.org/markup-compatibility/2006" xmlns:a14="http://schemas.microsoft.com/office/drawing/2010/main">
        <mc:Choice Requires="a14">
          <p:sp>
            <p:nvSpPr>
              <p:cNvPr id="70" name="TextBox 69"/>
              <p:cNvSpPr txBox="1"/>
              <p:nvPr/>
            </p:nvSpPr>
            <p:spPr>
              <a:xfrm>
                <a:off x="6066145" y="3684836"/>
                <a:ext cx="3142591" cy="8921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𝐸</m:t>
                      </m:r>
                      <m:d>
                        <m:dPr>
                          <m:ctrlPr>
                            <a:rPr lang="en-US" i="1">
                              <a:latin typeface="Cambria Math" panose="02040503050406030204" pitchFamily="18" charset="0"/>
                            </a:rPr>
                          </m:ctrlPr>
                        </m:dPr>
                        <m:e>
                          <m:r>
                            <a:rPr lang="en-US" i="1">
                              <a:latin typeface="Cambria Math" charset="0"/>
                            </a:rPr>
                            <m:t>𝑋</m:t>
                          </m:r>
                          <m:r>
                            <a:rPr lang="en-US" i="1">
                              <a:latin typeface="Cambria Math" charset="0"/>
                            </a:rPr>
                            <m:t>, </m:t>
                          </m:r>
                          <m:r>
                            <a:rPr lang="en-US" i="1">
                              <a:latin typeface="Cambria Math" charset="0"/>
                            </a:rPr>
                            <m:t>𝑌</m:t>
                          </m:r>
                        </m:e>
                      </m:d>
                      <m:r>
                        <a:rPr lang="en-US" i="1">
                          <a:latin typeface="Cambria Math" charset="0"/>
                        </a:rPr>
                        <m:t>=−</m:t>
                      </m:r>
                      <m:func>
                        <m:funcPr>
                          <m:ctrlPr>
                            <a:rPr lang="en-US" i="1">
                              <a:latin typeface="Cambria Math" panose="02040503050406030204" pitchFamily="18" charset="0"/>
                            </a:rPr>
                          </m:ctrlPr>
                        </m:funcPr>
                        <m:fName>
                          <m:r>
                            <m:rPr>
                              <m:sty m:val="p"/>
                            </m:rPr>
                            <a:rPr lang="en-US">
                              <a:latin typeface="Cambria Math" charset="0"/>
                            </a:rPr>
                            <m:t>log</m:t>
                          </m:r>
                        </m:fName>
                        <m:e>
                          <m:r>
                            <a:rPr lang="en-US" i="1">
                              <a:latin typeface="Cambria Math" charset="0"/>
                            </a:rPr>
                            <m:t>𝑃</m:t>
                          </m:r>
                          <m:d>
                            <m:dPr>
                              <m:ctrlPr>
                                <a:rPr lang="en-US" i="1">
                                  <a:latin typeface="Cambria Math" panose="02040503050406030204" pitchFamily="18" charset="0"/>
                                </a:rPr>
                              </m:ctrlPr>
                            </m:dPr>
                            <m:e>
                              <m:r>
                                <a:rPr lang="en-US" i="1">
                                  <a:latin typeface="Cambria Math" charset="0"/>
                                </a:rPr>
                                <m:t>𝑌</m:t>
                              </m:r>
                            </m:e>
                            <m:e>
                              <m:r>
                                <a:rPr lang="en-US" i="1">
                                  <a:latin typeface="Cambria Math" charset="0"/>
                                </a:rPr>
                                <m:t>𝑋</m:t>
                              </m:r>
                            </m:e>
                          </m:d>
                        </m:e>
                      </m:func>
                    </m:oMath>
                  </m:oMathPara>
                </a14:m>
                <a:endParaRPr lang="en-US" dirty="0"/>
              </a:p>
              <a:p>
                <a:pPr/>
                <a14:m>
                  <m:oMathPara xmlns:m="http://schemas.openxmlformats.org/officeDocument/2006/math">
                    <m:oMathParaPr>
                      <m:jc m:val="centerGroup"/>
                    </m:oMathParaPr>
                    <m:oMath xmlns:m="http://schemas.openxmlformats.org/officeDocument/2006/math">
                      <m:r>
                        <a:rPr lang="en-US" sz="1400" i="1">
                          <a:latin typeface="Cambria Math" charset="0"/>
                        </a:rPr>
                        <m:t>𝑃</m:t>
                      </m:r>
                      <m:d>
                        <m:dPr>
                          <m:ctrlPr>
                            <a:rPr lang="en-US" sz="1400" i="1">
                              <a:latin typeface="Cambria Math" panose="02040503050406030204" pitchFamily="18" charset="0"/>
                            </a:rPr>
                          </m:ctrlPr>
                        </m:dPr>
                        <m:e>
                          <m:r>
                            <a:rPr lang="en-US" sz="1400" i="1">
                              <a:latin typeface="Cambria Math" charset="0"/>
                            </a:rPr>
                            <m:t>𝑌</m:t>
                          </m:r>
                        </m:e>
                        <m:e>
                          <m:r>
                            <a:rPr lang="en-US" sz="1400" i="1">
                              <a:latin typeface="Cambria Math" charset="0"/>
                            </a:rPr>
                            <m:t>𝑋</m:t>
                          </m:r>
                        </m:e>
                      </m:d>
                      <m:r>
                        <a:rPr lang="en-US" sz="1400" i="1">
                          <a:latin typeface="Cambria Math" charset="0"/>
                        </a:rPr>
                        <m:t>=</m:t>
                      </m:r>
                      <m:nary>
                        <m:naryPr>
                          <m:chr m:val="∑"/>
                          <m:supHide m:val="on"/>
                          <m:ctrlPr>
                            <a:rPr lang="en-US" sz="1400" i="1">
                              <a:latin typeface="Cambria Math" panose="02040503050406030204" pitchFamily="18" charset="0"/>
                              <a:ea typeface="Linux Libertine" charset="0"/>
                              <a:cs typeface="Linux Libertine" charset="0"/>
                            </a:rPr>
                          </m:ctrlPr>
                        </m:naryPr>
                        <m:sub>
                          <m:r>
                            <m:rPr>
                              <m:brk m:alnAt="7"/>
                            </m:rPr>
                            <a:rPr lang="en-US" sz="1400" i="1">
                              <a:latin typeface="Cambria Math" charset="0"/>
                              <a:ea typeface="Linux Libertine" charset="0"/>
                              <a:cs typeface="Linux Libertine" charset="0"/>
                            </a:rPr>
                            <m:t>𝑘</m:t>
                          </m:r>
                        </m:sub>
                        <m:sup/>
                        <m:e>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𝜑</m:t>
                              </m:r>
                            </m:e>
                            <m:sub>
                              <m:r>
                                <a:rPr lang="en-US" sz="1400" i="1">
                                  <a:latin typeface="Cambria Math" charset="0"/>
                                  <a:ea typeface="Linux Libertine" charset="0"/>
                                  <a:cs typeface="Linux Libertine" charset="0"/>
                                </a:rPr>
                                <m:t>𝑘</m:t>
                              </m:r>
                            </m:sub>
                          </m:sSub>
                          <m:r>
                            <a:rPr lang="en-US" sz="1400" i="1">
                              <a:latin typeface="Cambria Math" charset="0"/>
                              <a:ea typeface="Linux Libertine" charset="0"/>
                              <a:cs typeface="Linux Libertine" charset="0"/>
                            </a:rPr>
                            <m:t>(</m:t>
                          </m:r>
                          <m:r>
                            <a:rPr lang="en-US" sz="1400" i="1">
                              <a:latin typeface="Cambria Math" charset="0"/>
                              <a:ea typeface="Linux Libertine" charset="0"/>
                              <a:cs typeface="Linux Libertine" charset="0"/>
                            </a:rPr>
                            <m:t>𝑋</m:t>
                          </m:r>
                          <m:r>
                            <a:rPr lang="en-US" sz="1400" i="1">
                              <a:latin typeface="Cambria Math" charset="0"/>
                              <a:ea typeface="Linux Libertine" charset="0"/>
                              <a:cs typeface="Linux Libertine" charset="0"/>
                            </a:rPr>
                            <m:t>)</m:t>
                          </m:r>
                          <m:r>
                            <a:rPr lang="en-US" sz="1400" i="1">
                              <a:latin typeface="Cambria Math" charset="0"/>
                              <a:ea typeface="Cambria Math" charset="0"/>
                              <a:cs typeface="Cambria Math" charset="0"/>
                            </a:rPr>
                            <m:t>𝒩</m:t>
                          </m:r>
                          <m:r>
                            <a:rPr lang="en-US" sz="1400" i="1">
                              <a:latin typeface="Cambria Math" charset="0"/>
                              <a:ea typeface="Cambria Math" charset="0"/>
                              <a:cs typeface="Cambria Math" charset="0"/>
                            </a:rPr>
                            <m:t>(</m:t>
                          </m:r>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𝜇</m:t>
                              </m:r>
                            </m:e>
                            <m:sub>
                              <m:r>
                                <a:rPr lang="en-US" sz="1400" i="1">
                                  <a:latin typeface="Cambria Math" charset="0"/>
                                  <a:ea typeface="Linux Libertine" charset="0"/>
                                  <a:cs typeface="Linux Libertine" charset="0"/>
                                </a:rPr>
                                <m:t>𝑘</m:t>
                              </m:r>
                            </m:sub>
                          </m:sSub>
                          <m:d>
                            <m:dPr>
                              <m:ctrlPr>
                                <a:rPr lang="en-US" sz="1400" i="1">
                                  <a:latin typeface="Cambria Math" panose="02040503050406030204" pitchFamily="18" charset="0"/>
                                  <a:ea typeface="Linux Libertine" charset="0"/>
                                  <a:cs typeface="Linux Libertine" charset="0"/>
                                </a:rPr>
                              </m:ctrlPr>
                            </m:dPr>
                            <m:e>
                              <m:r>
                                <a:rPr lang="en-US" sz="1400" i="1">
                                  <a:latin typeface="Cambria Math" charset="0"/>
                                  <a:ea typeface="Linux Libertine" charset="0"/>
                                  <a:cs typeface="Linux Libertine" charset="0"/>
                                </a:rPr>
                                <m:t>𝑋</m:t>
                              </m:r>
                            </m:e>
                          </m:d>
                          <m:r>
                            <a:rPr lang="en-US" sz="1400" i="1">
                              <a:latin typeface="Cambria Math" charset="0"/>
                              <a:ea typeface="Linux Libertine" charset="0"/>
                              <a:cs typeface="Linux Libertine" charset="0"/>
                            </a:rPr>
                            <m:t>,</m:t>
                          </m:r>
                          <m:sSup>
                            <m:sSupPr>
                              <m:ctrlPr>
                                <a:rPr lang="en-US" sz="1400" i="1">
                                  <a:latin typeface="Cambria Math" panose="02040503050406030204" pitchFamily="18" charset="0"/>
                                  <a:ea typeface="Linux Libertine" charset="0"/>
                                  <a:cs typeface="Linux Libertine" charset="0"/>
                                </a:rPr>
                              </m:ctrlPr>
                            </m:sSupPr>
                            <m:e>
                              <m:sSub>
                                <m:sSubPr>
                                  <m:ctrlPr>
                                    <a:rPr lang="en-US" sz="1400" i="1">
                                      <a:latin typeface="Cambria Math" panose="02040503050406030204" pitchFamily="18" charset="0"/>
                                      <a:ea typeface="Linux Libertine" charset="0"/>
                                      <a:cs typeface="Linux Libertine" charset="0"/>
                                    </a:rPr>
                                  </m:ctrlPr>
                                </m:sSubPr>
                                <m:e>
                                  <m:r>
                                    <a:rPr lang="en-US" sz="1400" i="1">
                                      <a:latin typeface="Cambria Math" charset="0"/>
                                      <a:ea typeface="Cambria Math" charset="0"/>
                                      <a:cs typeface="Cambria Math" charset="0"/>
                                    </a:rPr>
                                    <m:t>𝜎</m:t>
                                  </m:r>
                                </m:e>
                                <m:sub>
                                  <m:r>
                                    <a:rPr lang="en-US" sz="1400" i="1">
                                      <a:latin typeface="Cambria Math" charset="0"/>
                                      <a:ea typeface="Linux Libertine" charset="0"/>
                                      <a:cs typeface="Linux Libertine" charset="0"/>
                                    </a:rPr>
                                    <m:t>𝑘</m:t>
                                  </m:r>
                                </m:sub>
                              </m:sSub>
                              <m:r>
                                <a:rPr lang="en-US" sz="1400" i="1">
                                  <a:latin typeface="Cambria Math" charset="0"/>
                                  <a:ea typeface="Linux Libertine" charset="0"/>
                                  <a:cs typeface="Linux Libertine" charset="0"/>
                                </a:rPr>
                                <m:t>(</m:t>
                              </m:r>
                              <m:r>
                                <a:rPr lang="en-US" sz="1400" i="1">
                                  <a:latin typeface="Cambria Math" charset="0"/>
                                  <a:ea typeface="Linux Libertine" charset="0"/>
                                  <a:cs typeface="Linux Libertine" charset="0"/>
                                </a:rPr>
                                <m:t>𝑋</m:t>
                              </m:r>
                              <m:r>
                                <a:rPr lang="en-US" sz="1400" i="1">
                                  <a:latin typeface="Cambria Math" charset="0"/>
                                  <a:ea typeface="Linux Libertine" charset="0"/>
                                  <a:cs typeface="Linux Libertine" charset="0"/>
                                </a:rPr>
                                <m:t>)</m:t>
                              </m:r>
                            </m:e>
                            <m:sup>
                              <m:r>
                                <a:rPr lang="en-US" sz="1400" i="1">
                                  <a:latin typeface="Cambria Math" charset="0"/>
                                  <a:ea typeface="Linux Libertine" charset="0"/>
                                  <a:cs typeface="Linux Libertine" charset="0"/>
                                </a:rPr>
                                <m:t>2</m:t>
                              </m:r>
                            </m:sup>
                          </m:sSup>
                          <m:r>
                            <a:rPr lang="en-US" sz="1400" i="1">
                              <a:latin typeface="Cambria Math" charset="0"/>
                              <a:ea typeface="Cambria Math" charset="0"/>
                              <a:cs typeface="Cambria Math" charset="0"/>
                            </a:rPr>
                            <m:t>)</m:t>
                          </m:r>
                        </m:e>
                      </m:nary>
                    </m:oMath>
                  </m:oMathPara>
                </a14:m>
                <a:endParaRPr lang="en-US" sz="1400" i="1" dirty="0"/>
              </a:p>
            </p:txBody>
          </p:sp>
        </mc:Choice>
        <mc:Fallback xmlns="">
          <p:sp>
            <p:nvSpPr>
              <p:cNvPr id="70" name="TextBox 69"/>
              <p:cNvSpPr txBox="1">
                <a:spLocks noRot="1" noChangeAspect="1" noMove="1" noResize="1" noEditPoints="1" noAdjustHandles="1" noChangeArrowheads="1" noChangeShapeType="1" noTextEdit="1"/>
              </p:cNvSpPr>
              <p:nvPr/>
            </p:nvSpPr>
            <p:spPr>
              <a:xfrm>
                <a:off x="6066145" y="3684836"/>
                <a:ext cx="3142591" cy="892167"/>
              </a:xfrm>
              <a:prstGeom prst="rect">
                <a:avLst/>
              </a:prstGeom>
              <a:blipFill rotWithShape="0">
                <a:blip r:embed="rId11"/>
                <a:stretch>
                  <a:fillRect t="-48980" b="-113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5867943" y="1629454"/>
                <a:ext cx="756104" cy="253916"/>
              </a:xfrm>
              <a:prstGeom prst="rect">
                <a:avLst/>
              </a:prstGeom>
              <a:noFill/>
            </p:spPr>
            <p:txBody>
              <a:bodyPr wrap="none" rtlCol="0">
                <a:spAutoFit/>
              </a:bodyPr>
              <a:lstStyle/>
              <a:p>
                <a14:m>
                  <m:oMath xmlns:m="http://schemas.openxmlformats.org/officeDocument/2006/math">
                    <m:r>
                      <a:rPr lang="en-US" sz="1050" b="1" i="1" smtClean="0">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a:latin typeface="Roboto Light" charset="0"/>
                    <a:ea typeface="Roboto Light" charset="0"/>
                    <a:cs typeface="Roboto Light" charset="0"/>
                  </a:rPr>
                  <a:t>weights</a:t>
                </a:r>
              </a:p>
            </p:txBody>
          </p:sp>
        </mc:Choice>
        <mc:Fallback xmlns="">
          <p:sp>
            <p:nvSpPr>
              <p:cNvPr id="71" name="TextBox 70"/>
              <p:cNvSpPr txBox="1">
                <a:spLocks noRot="1" noChangeAspect="1" noMove="1" noResize="1" noEditPoints="1" noAdjustHandles="1" noChangeArrowheads="1" noChangeShapeType="1" noTextEdit="1"/>
              </p:cNvSpPr>
              <p:nvPr/>
            </p:nvSpPr>
            <p:spPr>
              <a:xfrm>
                <a:off x="5867943" y="1629454"/>
                <a:ext cx="756104" cy="253916"/>
              </a:xfrm>
              <a:prstGeom prst="rect">
                <a:avLst/>
              </a:prstGeom>
              <a:blipFill rotWithShape="0">
                <a:blip r:embed="rId12"/>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5867943" y="2183803"/>
                <a:ext cx="700833" cy="253916"/>
              </a:xfrm>
              <a:prstGeom prst="rect">
                <a:avLst/>
              </a:prstGeom>
              <a:noFill/>
            </p:spPr>
            <p:txBody>
              <a:bodyPr wrap="none" rtlCol="0">
                <a:spAutoFit/>
              </a:bodyPr>
              <a:lstStyle/>
              <a:p>
                <a14:m>
                  <m:oMath xmlns:m="http://schemas.openxmlformats.org/officeDocument/2006/math">
                    <m:r>
                      <a:rPr lang="en-US" sz="1050" b="1" i="1">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a:latin typeface="Roboto Light" charset="0"/>
                    <a:ea typeface="Roboto Light" charset="0"/>
                    <a:cs typeface="Roboto Light" charset="0"/>
                  </a:rPr>
                  <a:t>means</a:t>
                </a:r>
              </a:p>
            </p:txBody>
          </p:sp>
        </mc:Choice>
        <mc:Fallback xmlns="">
          <p:sp>
            <p:nvSpPr>
              <p:cNvPr id="72" name="TextBox 71"/>
              <p:cNvSpPr txBox="1">
                <a:spLocks noRot="1" noChangeAspect="1" noMove="1" noResize="1" noEditPoints="1" noAdjustHandles="1" noChangeArrowheads="1" noChangeShapeType="1" noTextEdit="1"/>
              </p:cNvSpPr>
              <p:nvPr/>
            </p:nvSpPr>
            <p:spPr>
              <a:xfrm>
                <a:off x="5867943" y="2183803"/>
                <a:ext cx="700833" cy="253916"/>
              </a:xfrm>
              <a:prstGeom prst="rect">
                <a:avLst/>
              </a:prstGeom>
              <a:blipFill rotWithShape="0">
                <a:blip r:embed="rId13"/>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867943" y="2738153"/>
                <a:ext cx="688009" cy="253916"/>
              </a:xfrm>
              <a:prstGeom prst="rect">
                <a:avLst/>
              </a:prstGeom>
              <a:noFill/>
            </p:spPr>
            <p:txBody>
              <a:bodyPr wrap="none" rtlCol="0">
                <a:spAutoFit/>
              </a:bodyPr>
              <a:lstStyle/>
              <a:p>
                <a14:m>
                  <m:oMath xmlns:m="http://schemas.openxmlformats.org/officeDocument/2006/math">
                    <m:r>
                      <a:rPr lang="en-US" sz="1050" b="1" i="1">
                        <a:latin typeface="Cambria Math" charset="0"/>
                        <a:ea typeface="Roboto Light" charset="0"/>
                        <a:cs typeface="Roboto Light" charset="0"/>
                      </a:rPr>
                      <m:t>𝒌</m:t>
                    </m:r>
                  </m:oMath>
                </a14:m>
                <a:r>
                  <a:rPr lang="en-US" sz="1050" b="1" dirty="0">
                    <a:latin typeface="Roboto Light" charset="0"/>
                    <a:ea typeface="Roboto Light" charset="0"/>
                    <a:cs typeface="Roboto Light" charset="0"/>
                  </a:rPr>
                  <a:t> </a:t>
                </a:r>
                <a:r>
                  <a:rPr lang="en-US" sz="1050" dirty="0" err="1">
                    <a:latin typeface="Roboto Light" charset="0"/>
                    <a:ea typeface="Roboto Light" charset="0"/>
                    <a:cs typeface="Roboto Light" charset="0"/>
                  </a:rPr>
                  <a:t>s</a:t>
                </a:r>
                <a:r>
                  <a:rPr lang="en-US" sz="1050" dirty="0">
                    <a:latin typeface="Roboto Light" charset="0"/>
                    <a:ea typeface="Roboto Light" charset="0"/>
                    <a:cs typeface="Roboto Light" charset="0"/>
                  </a:rPr>
                  <a:t>tdevs</a:t>
                </a:r>
              </a:p>
            </p:txBody>
          </p:sp>
        </mc:Choice>
        <mc:Fallback xmlns="">
          <p:sp>
            <p:nvSpPr>
              <p:cNvPr id="73" name="TextBox 72"/>
              <p:cNvSpPr txBox="1">
                <a:spLocks noRot="1" noChangeAspect="1" noMove="1" noResize="1" noEditPoints="1" noAdjustHandles="1" noChangeArrowheads="1" noChangeShapeType="1" noTextEdit="1"/>
              </p:cNvSpPr>
              <p:nvPr/>
            </p:nvSpPr>
            <p:spPr>
              <a:xfrm>
                <a:off x="5867943" y="2738153"/>
                <a:ext cx="688009" cy="253916"/>
              </a:xfrm>
              <a:prstGeom prst="rect">
                <a:avLst/>
              </a:prstGeom>
              <a:blipFill rotWithShape="0">
                <a:blip r:embed="rId14"/>
                <a:stretch>
                  <a:fillRect b="-1190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2354569"/>
      </p:ext>
    </p:extLst>
  </p:cSld>
  <p:clrMapOvr>
    <a:masterClrMapping/>
  </p:clrMapOvr>
  <mc:AlternateContent xmlns:mc="http://schemas.openxmlformats.org/markup-compatibility/2006" xmlns:p14="http://schemas.microsoft.com/office/powerpoint/2010/main">
    <mc:Choice Requires="p14">
      <p:transition spd="slow" p14:dur="2000" advTm="35029"/>
    </mc:Choice>
    <mc:Fallback xmlns="">
      <p:transition spd="slow" advTm="3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3" grpId="0"/>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a:buNone/>
            </a:pPr>
            <a:r>
              <a:rPr lang="en-US"/>
              <a:t>Modeling by example </a:t>
            </a:r>
            <a:r>
              <a:rPr lang="en-US" sz="1800">
                <a:latin typeface="Roboto" charset="0"/>
                <a:ea typeface="Roboto" charset="0"/>
                <a:cs typeface="Roboto" charset="0"/>
              </a:rPr>
              <a:t>[</a:t>
            </a:r>
            <a:r>
              <a:rPr lang="en-US" sz="1800" err="1">
                <a:latin typeface="Roboto" charset="0"/>
                <a:ea typeface="Roboto" charset="0"/>
                <a:cs typeface="Roboto" charset="0"/>
              </a:rPr>
              <a:t>Funkhouser</a:t>
            </a:r>
            <a:r>
              <a:rPr lang="en-US" sz="1800">
                <a:latin typeface="Roboto" charset="0"/>
                <a:ea typeface="Roboto" charset="0"/>
                <a:cs typeface="Roboto" charset="0"/>
              </a:rPr>
              <a:t> et al., 2004]</a:t>
            </a:r>
            <a:r>
              <a:rPr lang="en-US"/>
              <a:t>.</a:t>
            </a:r>
          </a:p>
        </p:txBody>
      </p:sp>
      <p:sp>
        <p:nvSpPr>
          <p:cNvPr id="3" name="Title 2"/>
          <p:cNvSpPr>
            <a:spLocks noGrp="1"/>
          </p:cNvSpPr>
          <p:nvPr>
            <p:ph type="title"/>
          </p:nvPr>
        </p:nvSpPr>
        <p:spPr/>
        <p:txBody>
          <a:bodyPr/>
          <a:lstStyle/>
          <a:p>
            <a:r>
              <a:rPr lang="en-US"/>
              <a:t>Motivation</a:t>
            </a:r>
          </a:p>
        </p:txBody>
      </p:sp>
      <p:grpSp>
        <p:nvGrpSpPr>
          <p:cNvPr id="10" name="Group 9"/>
          <p:cNvGrpSpPr/>
          <p:nvPr/>
        </p:nvGrpSpPr>
        <p:grpSpPr>
          <a:xfrm>
            <a:off x="944869" y="1757238"/>
            <a:ext cx="7466194" cy="3329490"/>
            <a:chOff x="956877" y="1757238"/>
            <a:chExt cx="7306330" cy="3258199"/>
          </a:xfrm>
        </p:grpSpPr>
        <p:grpSp>
          <p:nvGrpSpPr>
            <p:cNvPr id="15" name="Group 14"/>
            <p:cNvGrpSpPr/>
            <p:nvPr/>
          </p:nvGrpSpPr>
          <p:grpSpPr>
            <a:xfrm>
              <a:off x="956877" y="1757238"/>
              <a:ext cx="2837701" cy="3258198"/>
              <a:chOff x="956877" y="1709530"/>
              <a:chExt cx="2837701" cy="3258198"/>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956877" y="1709530"/>
                <a:ext cx="2837701" cy="3088437"/>
              </a:xfrm>
              <a:prstGeom prst="rect">
                <a:avLst/>
              </a:prstGeom>
            </p:spPr>
          </p:pic>
          <p:sp>
            <p:nvSpPr>
              <p:cNvPr id="5" name="TextBox 4"/>
              <p:cNvSpPr txBox="1"/>
              <p:nvPr/>
            </p:nvSpPr>
            <p:spPr>
              <a:xfrm>
                <a:off x="1588492" y="4721507"/>
                <a:ext cx="1574470"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a:t>
                </a:r>
                <a:r>
                  <a:rPr lang="en-US" sz="1000" err="1">
                    <a:solidFill>
                      <a:srgbClr val="444444"/>
                    </a:solidFill>
                    <a:latin typeface="Roboto" charset="0"/>
                    <a:ea typeface="Roboto" charset="0"/>
                    <a:cs typeface="Roboto" charset="0"/>
                  </a:rPr>
                  <a:t>Funkhouser</a:t>
                </a:r>
                <a:r>
                  <a:rPr lang="en-US" sz="1000">
                    <a:solidFill>
                      <a:srgbClr val="444444"/>
                    </a:solidFill>
                    <a:latin typeface="Roboto" charset="0"/>
                    <a:ea typeface="Roboto" charset="0"/>
                    <a:cs typeface="Roboto" charset="0"/>
                  </a:rPr>
                  <a:t> et al., 2004]</a:t>
                </a:r>
              </a:p>
            </p:txBody>
          </p:sp>
        </p:grpSp>
        <p:grpSp>
          <p:nvGrpSpPr>
            <p:cNvPr id="11" name="Group 10"/>
            <p:cNvGrpSpPr/>
            <p:nvPr/>
          </p:nvGrpSpPr>
          <p:grpSpPr>
            <a:xfrm>
              <a:off x="5094244" y="1757238"/>
              <a:ext cx="2362388" cy="1768473"/>
              <a:chOff x="4908629" y="1712364"/>
              <a:chExt cx="2362388" cy="1768473"/>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629" y="1712364"/>
                <a:ext cx="2362388" cy="151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45869" y="3234616"/>
                <a:ext cx="1487908"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[Chaudhuri et al., 2011]</a:t>
                </a:r>
              </a:p>
            </p:txBody>
          </p:sp>
        </p:grpSp>
        <p:grpSp>
          <p:nvGrpSpPr>
            <p:cNvPr id="12" name="Group 11"/>
            <p:cNvGrpSpPr/>
            <p:nvPr/>
          </p:nvGrpSpPr>
          <p:grpSpPr>
            <a:xfrm>
              <a:off x="4287651" y="3590989"/>
              <a:ext cx="3975556" cy="1424448"/>
              <a:chOff x="4497433" y="3570136"/>
              <a:chExt cx="3656498" cy="1310129"/>
            </a:xfrm>
          </p:grpSpPr>
          <p:pic>
            <p:nvPicPr>
              <p:cNvPr id="7" name="Picture 2" descr="E:\ShapeSampling\Videos\grid_cvehicles.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7433" y="3570136"/>
                <a:ext cx="3656498" cy="10603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37652" y="4634044"/>
                <a:ext cx="1576072"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a:t>
                </a:r>
                <a:r>
                  <a:rPr lang="en-US" sz="1000" err="1">
                    <a:solidFill>
                      <a:srgbClr val="444444"/>
                    </a:solidFill>
                    <a:latin typeface="Roboto" charset="0"/>
                    <a:ea typeface="Roboto" charset="0"/>
                    <a:cs typeface="Roboto" charset="0"/>
                  </a:rPr>
                  <a:t>Kalogerakis</a:t>
                </a:r>
                <a:r>
                  <a:rPr lang="en-US" sz="1000">
                    <a:solidFill>
                      <a:srgbClr val="444444"/>
                    </a:solidFill>
                    <a:latin typeface="Roboto" charset="0"/>
                    <a:ea typeface="Roboto" charset="0"/>
                    <a:cs typeface="Roboto" charset="0"/>
                  </a:rPr>
                  <a:t> et al., 2012]</a:t>
                </a:r>
              </a:p>
            </p:txBody>
          </p:sp>
        </p:grpSp>
      </p:grpSp>
    </p:spTree>
    <p:extLst>
      <p:ext uri="{BB962C8B-B14F-4D97-AF65-F5344CB8AC3E}">
        <p14:creationId xmlns:p14="http://schemas.microsoft.com/office/powerpoint/2010/main" val="1864902562"/>
      </p:ext>
    </p:extLst>
  </p:cSld>
  <p:clrMapOvr>
    <a:masterClrMapping/>
  </p:clrMapOvr>
  <mc:AlternateContent xmlns:mc="http://schemas.openxmlformats.org/markup-compatibility/2006" xmlns:p14="http://schemas.microsoft.com/office/powerpoint/2010/main">
    <mc:Choice Requires="p14">
      <p:transition spd="slow" p14:dur="2000" advTm="12970"/>
    </mc:Choice>
    <mc:Fallback xmlns="">
      <p:transition spd="slow" advTm="1297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342900" indent="-342900"/>
            <a:r>
              <a:rPr lang="en-US" dirty="0"/>
              <a:t>Add a </a:t>
            </a:r>
            <a:r>
              <a:rPr lang="en-US" i="1" dirty="0">
                <a:solidFill>
                  <a:srgbClr val="CF2467"/>
                </a:solidFill>
              </a:rPr>
              <a:t>negative</a:t>
            </a:r>
            <a:r>
              <a:rPr lang="en-US" dirty="0"/>
              <a:t> example for </a:t>
            </a:r>
            <a:r>
              <a:rPr lang="en-US" i="1" dirty="0">
                <a:solidFill>
                  <a:srgbClr val="CF2467"/>
                </a:solidFill>
              </a:rPr>
              <a:t>contrastive </a:t>
            </a:r>
            <a:r>
              <a:rPr lang="en-US" dirty="0"/>
              <a:t>loss.</a:t>
            </a:r>
          </a:p>
        </p:txBody>
      </p:sp>
      <p:sp>
        <p:nvSpPr>
          <p:cNvPr id="3" name="Title 2"/>
          <p:cNvSpPr>
            <a:spLocks noGrp="1"/>
          </p:cNvSpPr>
          <p:nvPr>
            <p:ph type="title"/>
          </p:nvPr>
        </p:nvSpPr>
        <p:spPr/>
        <p:txBody>
          <a:bodyPr/>
          <a:lstStyle/>
          <a:p>
            <a:r>
              <a:rPr lang="en-US" dirty="0"/>
              <a:t>Joint Training</a:t>
            </a:r>
          </a:p>
        </p:txBody>
      </p:sp>
      <p:sp>
        <p:nvSpPr>
          <p:cNvPr id="5" name="Rectangle 4"/>
          <p:cNvSpPr/>
          <p:nvPr/>
        </p:nvSpPr>
        <p:spPr>
          <a:xfrm>
            <a:off x="2848771" y="2119065"/>
            <a:ext cx="312384" cy="63044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solidFill>
                  <a:schemeClr val="tx1"/>
                </a:solidFill>
                <a:latin typeface="Linux Libertine" charset="0"/>
                <a:ea typeface="Linux Libertine" charset="0"/>
                <a:cs typeface="Linux Libertine" charset="0"/>
              </a:rPr>
              <a:t>X</a:t>
            </a:r>
          </a:p>
        </p:txBody>
      </p:sp>
      <p:sp>
        <p:nvSpPr>
          <p:cNvPr id="6" name="Rectangle 5"/>
          <p:cNvSpPr/>
          <p:nvPr/>
        </p:nvSpPr>
        <p:spPr>
          <a:xfrm>
            <a:off x="2848771" y="3036591"/>
            <a:ext cx="312384" cy="63044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solidFill>
                  <a:schemeClr val="tx1"/>
                </a:solidFill>
                <a:latin typeface="Linux Libertine" charset="0"/>
                <a:ea typeface="Linux Libertine" charset="0"/>
                <a:cs typeface="Linux Libertine" charset="0"/>
              </a:rPr>
              <a:t>Y</a:t>
            </a:r>
            <a:endParaRPr lang="en-US" sz="1400" i="1">
              <a:latin typeface="Linux Libertine" charset="0"/>
              <a:ea typeface="Linux Libertine" charset="0"/>
              <a:cs typeface="Linux Libertine" charset="0"/>
            </a:endParaRPr>
          </a:p>
        </p:txBody>
      </p:sp>
      <p:sp>
        <p:nvSpPr>
          <p:cNvPr id="8" name="Rectangle 7"/>
          <p:cNvSpPr/>
          <p:nvPr/>
        </p:nvSpPr>
        <p:spPr>
          <a:xfrm>
            <a:off x="3508248" y="2119065"/>
            <a:ext cx="1342094" cy="63044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err="1">
                <a:solidFill>
                  <a:schemeClr val="tx1"/>
                </a:solidFill>
                <a:latin typeface="Roboto" charset="0"/>
                <a:ea typeface="Roboto" charset="0"/>
                <a:cs typeface="Roboto" charset="0"/>
              </a:rPr>
              <a:t>PointNet</a:t>
            </a:r>
            <a:endParaRPr lang="en-US" sz="1400">
              <a:solidFill>
                <a:schemeClr val="tx1"/>
              </a:solidFill>
              <a:latin typeface="Roboto" charset="0"/>
              <a:ea typeface="Roboto" charset="0"/>
              <a:cs typeface="Roboto" charset="0"/>
            </a:endParaRPr>
          </a:p>
        </p:txBody>
      </p:sp>
      <p:sp>
        <p:nvSpPr>
          <p:cNvPr id="11" name="Rectangle 10"/>
          <p:cNvSpPr/>
          <p:nvPr/>
        </p:nvSpPr>
        <p:spPr>
          <a:xfrm>
            <a:off x="5209006" y="3036591"/>
            <a:ext cx="312384" cy="63044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i="1" err="1">
                <a:solidFill>
                  <a:schemeClr val="tx1"/>
                </a:solidFill>
                <a:latin typeface="Linux Libertine" charset="0"/>
                <a:ea typeface="Linux Libertine" charset="0"/>
                <a:cs typeface="Linux Libertine" charset="0"/>
              </a:rPr>
              <a:t>Yc</a:t>
            </a:r>
            <a:endParaRPr lang="en-US" sz="1400" i="1">
              <a:solidFill>
                <a:schemeClr val="tx1"/>
              </a:solidFill>
              <a:latin typeface="Linux Libertine" charset="0"/>
              <a:ea typeface="Linux Libertine" charset="0"/>
              <a:cs typeface="Linux Libertine" charset="0"/>
            </a:endParaRPr>
          </a:p>
        </p:txBody>
      </p:sp>
      <p:cxnSp>
        <p:nvCxnSpPr>
          <p:cNvPr id="13" name="Straight Arrow Connector 12"/>
          <p:cNvCxnSpPr/>
          <p:nvPr/>
        </p:nvCxnSpPr>
        <p:spPr>
          <a:xfrm>
            <a:off x="3161155" y="3351815"/>
            <a:ext cx="3586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61912" y="3351815"/>
            <a:ext cx="3470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209006" y="1953947"/>
            <a:ext cx="312384" cy="960684"/>
            <a:chOff x="5699760" y="723900"/>
            <a:chExt cx="284480" cy="1300480"/>
          </a:xfrm>
        </p:grpSpPr>
        <mc:AlternateContent xmlns:mc="http://schemas.openxmlformats.org/markup-compatibility/2006" xmlns:a14="http://schemas.microsoft.com/office/drawing/2010/main">
          <mc:Choice Requires="a14">
            <p:sp>
              <p:nvSpPr>
                <p:cNvPr id="32" name="Rectangle 31"/>
                <p:cNvSpPr/>
                <p:nvPr/>
              </p:nvSpPr>
              <p:spPr>
                <a:xfrm>
                  <a:off x="5699760" y="723900"/>
                  <a:ext cx="283464" cy="36393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charset="0"/>
                            <a:ea typeface="Linux Libertine" charset="0"/>
                            <a:cs typeface="Linux Libertine" charset="0"/>
                          </a:rPr>
                          <m:t>𝜑</m:t>
                        </m:r>
                      </m:oMath>
                    </m:oMathPara>
                  </a14:m>
                  <a:endParaRPr lang="en-US" sz="1400" i="1">
                    <a:solidFill>
                      <a:schemeClr val="tx1"/>
                    </a:solidFill>
                    <a:latin typeface="Linux Libertine" charset="0"/>
                    <a:ea typeface="Linux Libertine" charset="0"/>
                    <a:cs typeface="Linux Libertine"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699760" y="723900"/>
                  <a:ext cx="283464" cy="363934"/>
                </a:xfrm>
                <a:prstGeom prst="rect">
                  <a:avLst/>
                </a:prstGeom>
                <a:blipFill rotWithShape="0">
                  <a:blip r:embed="rId14"/>
                  <a:stretch>
                    <a:fillRect l="-8511" b="-1276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5699760" y="1192530"/>
                  <a:ext cx="284480" cy="363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charset="0"/>
                            <a:ea typeface="Linux Libertine" charset="0"/>
                            <a:cs typeface="Linux Libertine" charset="0"/>
                          </a:rPr>
                          <m:t>𝜇</m:t>
                        </m:r>
                      </m:oMath>
                    </m:oMathPara>
                  </a14:m>
                  <a:endParaRPr lang="en-US" sz="1400" i="1">
                    <a:latin typeface="Linux Libertine" charset="0"/>
                    <a:ea typeface="Linux Libertine" charset="0"/>
                    <a:cs typeface="Linux Libertine"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699760" y="1192530"/>
                  <a:ext cx="284480" cy="363220"/>
                </a:xfrm>
                <a:prstGeom prst="rect">
                  <a:avLst/>
                </a:prstGeom>
                <a:blipFill rotWithShape="0">
                  <a:blip r:embed="rId15"/>
                  <a:stretch>
                    <a:fillRect l="-2128" b="-1276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5699760" y="1661160"/>
                  <a:ext cx="284480" cy="363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charset="0"/>
                            <a:ea typeface="Linux Libertine" charset="0"/>
                            <a:cs typeface="Linux Libertine" charset="0"/>
                          </a:rPr>
                          <m:t>𝜎</m:t>
                        </m:r>
                      </m:oMath>
                    </m:oMathPara>
                  </a14:m>
                  <a:endParaRPr lang="en-US" sz="1400" i="1">
                    <a:solidFill>
                      <a:schemeClr val="tx1"/>
                    </a:solidFill>
                    <a:latin typeface="Linux Libertine" charset="0"/>
                    <a:ea typeface="Linux Libertine" charset="0"/>
                    <a:cs typeface="Linux Libertine"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699760" y="1661160"/>
                  <a:ext cx="284480" cy="363220"/>
                </a:xfrm>
                <a:prstGeom prst="rect">
                  <a:avLst/>
                </a:prstGeom>
                <a:blipFill rotWithShape="0">
                  <a:blip r:embed="rId16"/>
                  <a:stretch>
                    <a:fillRect/>
                  </a:stretch>
                </a:blipFill>
                <a:ln>
                  <a:solidFill>
                    <a:schemeClr val="tx1"/>
                  </a:solidFill>
                </a:ln>
              </p:spPr>
              <p:txBody>
                <a:bodyPr/>
                <a:lstStyle/>
                <a:p>
                  <a:r>
                    <a:rPr lang="en-US">
                      <a:noFill/>
                    </a:rPr>
                    <a:t> </a:t>
                  </a:r>
                </a:p>
              </p:txBody>
            </p:sp>
          </mc:Fallback>
        </mc:AlternateContent>
      </p:grpSp>
      <p:cxnSp>
        <p:nvCxnSpPr>
          <p:cNvPr id="18" name="Straight Arrow Connector 17"/>
          <p:cNvCxnSpPr/>
          <p:nvPr/>
        </p:nvCxnSpPr>
        <p:spPr>
          <a:xfrm>
            <a:off x="3161155" y="2434289"/>
            <a:ext cx="3470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50342" y="2434289"/>
            <a:ext cx="3586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50342" y="2434289"/>
            <a:ext cx="358663" cy="346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880053" y="3073650"/>
            <a:ext cx="312384" cy="268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Linux Libertine" charset="0"/>
              <a:ea typeface="Linux Libertine" charset="0"/>
              <a:cs typeface="Linux Libertine" charset="0"/>
            </a:endParaRPr>
          </a:p>
        </p:txBody>
      </p:sp>
      <p:cxnSp>
        <p:nvCxnSpPr>
          <p:cNvPr id="22" name="Straight Arrow Connector 21"/>
          <p:cNvCxnSpPr/>
          <p:nvPr/>
        </p:nvCxnSpPr>
        <p:spPr>
          <a:xfrm flipV="1">
            <a:off x="4850342" y="2088105"/>
            <a:ext cx="358663" cy="3461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20274" y="2088369"/>
            <a:ext cx="359779" cy="11197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521390" y="2434289"/>
            <a:ext cx="358663" cy="773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521390" y="2780473"/>
            <a:ext cx="358663" cy="427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521390" y="3208071"/>
            <a:ext cx="358663" cy="143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848771" y="4066698"/>
            <a:ext cx="312384" cy="630449"/>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solidFill>
                  <a:schemeClr val="tx1"/>
                </a:solidFill>
                <a:latin typeface="Linux Libertine" charset="0"/>
                <a:ea typeface="Linux Libertine" charset="0"/>
                <a:cs typeface="Linux Libertine" charset="0"/>
              </a:rPr>
              <a:t>Z</a:t>
            </a:r>
            <a:endParaRPr lang="en-US" sz="1400" i="1">
              <a:latin typeface="Linux Libertine" charset="0"/>
              <a:ea typeface="Linux Libertine" charset="0"/>
              <a:cs typeface="Linux Libertine" charset="0"/>
            </a:endParaRPr>
          </a:p>
        </p:txBody>
      </p:sp>
      <p:sp>
        <p:nvSpPr>
          <p:cNvPr id="12" name="Rectangle 11"/>
          <p:cNvSpPr/>
          <p:nvPr/>
        </p:nvSpPr>
        <p:spPr>
          <a:xfrm>
            <a:off x="5209006" y="4066698"/>
            <a:ext cx="312384" cy="630449"/>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i="1" err="1">
                <a:solidFill>
                  <a:schemeClr val="tx1"/>
                </a:solidFill>
                <a:latin typeface="Linux Libertine" charset="0"/>
                <a:ea typeface="Linux Libertine" charset="0"/>
                <a:cs typeface="Linux Libertine" charset="0"/>
              </a:rPr>
              <a:t>Zc</a:t>
            </a:r>
            <a:endParaRPr lang="en-US" sz="1400" i="1">
              <a:solidFill>
                <a:schemeClr val="tx1"/>
              </a:solidFill>
              <a:latin typeface="Linux Libertine" charset="0"/>
              <a:ea typeface="Linux Libertine" charset="0"/>
              <a:cs typeface="Linux Libertine" charset="0"/>
            </a:endParaRPr>
          </a:p>
        </p:txBody>
      </p:sp>
      <p:cxnSp>
        <p:nvCxnSpPr>
          <p:cNvPr id="14" name="Straight Arrow Connector 13"/>
          <p:cNvCxnSpPr/>
          <p:nvPr/>
        </p:nvCxnSpPr>
        <p:spPr>
          <a:xfrm>
            <a:off x="3161155" y="4381923"/>
            <a:ext cx="3586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861912" y="4381923"/>
            <a:ext cx="3470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521390" y="3208071"/>
            <a:ext cx="358663" cy="11738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3519818" y="3036591"/>
            <a:ext cx="1342094" cy="1660556"/>
            <a:chOff x="3519818" y="3036591"/>
            <a:chExt cx="1342094" cy="1660556"/>
          </a:xfrm>
        </p:grpSpPr>
        <p:sp>
          <p:nvSpPr>
            <p:cNvPr id="9" name="Rectangle 8"/>
            <p:cNvSpPr/>
            <p:nvPr/>
          </p:nvSpPr>
          <p:spPr>
            <a:xfrm>
              <a:off x="3519818" y="3036591"/>
              <a:ext cx="1342094" cy="63044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err="1">
                  <a:solidFill>
                    <a:schemeClr val="tx1"/>
                  </a:solidFill>
                  <a:latin typeface="Roboto" charset="0"/>
                  <a:ea typeface="Roboto" charset="0"/>
                  <a:cs typeface="Roboto" charset="0"/>
                </a:rPr>
                <a:t>PointNet</a:t>
              </a:r>
              <a:endParaRPr lang="en-US" sz="1400">
                <a:solidFill>
                  <a:schemeClr val="tx1"/>
                </a:solidFill>
                <a:latin typeface="Roboto" charset="0"/>
                <a:ea typeface="Roboto" charset="0"/>
                <a:cs typeface="Roboto" charset="0"/>
              </a:endParaRPr>
            </a:p>
          </p:txBody>
        </p:sp>
        <p:sp>
          <p:nvSpPr>
            <p:cNvPr id="10" name="Rectangle 9"/>
            <p:cNvSpPr/>
            <p:nvPr/>
          </p:nvSpPr>
          <p:spPr>
            <a:xfrm>
              <a:off x="3519818" y="4066698"/>
              <a:ext cx="1342094" cy="630449"/>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latin typeface="Roboto" charset="0"/>
                  <a:ea typeface="Roboto" charset="0"/>
                  <a:cs typeface="Roboto" charset="0"/>
                </a:rPr>
                <a:t>PointNet</a:t>
              </a:r>
              <a:endParaRPr lang="en-US" sz="1400" dirty="0">
                <a:solidFill>
                  <a:schemeClr val="tx1"/>
                </a:solidFill>
                <a:latin typeface="Roboto" charset="0"/>
                <a:ea typeface="Roboto" charset="0"/>
                <a:cs typeface="Roboto" charset="0"/>
              </a:endParaRPr>
            </a:p>
          </p:txBody>
        </p:sp>
        <p:grpSp>
          <p:nvGrpSpPr>
            <p:cNvPr id="28" name="Group 27"/>
            <p:cNvGrpSpPr/>
            <p:nvPr/>
          </p:nvGrpSpPr>
          <p:grpSpPr>
            <a:xfrm>
              <a:off x="3984876" y="3667039"/>
              <a:ext cx="419986" cy="399659"/>
              <a:chOff x="5545780" y="3919688"/>
              <a:chExt cx="368811" cy="407800"/>
            </a:xfrm>
          </p:grpSpPr>
          <p:cxnSp>
            <p:nvCxnSpPr>
              <p:cNvPr id="30" name="Straight Connector 29"/>
              <p:cNvCxnSpPr/>
              <p:nvPr/>
            </p:nvCxnSpPr>
            <p:spPr>
              <a:xfrm>
                <a:off x="5726669" y="3919688"/>
                <a:ext cx="0" cy="40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45780" y="4052178"/>
                <a:ext cx="368811" cy="164874"/>
              </a:xfrm>
              <a:prstGeom prst="rect">
                <a:avLst/>
              </a:prstGeom>
              <a:noFill/>
            </p:spPr>
            <p:txBody>
              <a:bodyPr wrap="none" lIns="0" tIns="0" rIns="0" bIns="0" rtlCol="0">
                <a:spAutoFit/>
              </a:bodyPr>
              <a:lstStyle/>
              <a:p>
                <a:pPr algn="ctr"/>
                <a:r>
                  <a:rPr lang="en-US" sz="1050" dirty="0">
                    <a:latin typeface="Roboto" charset="0"/>
                    <a:ea typeface="Roboto" charset="0"/>
                    <a:cs typeface="Roboto" charset="0"/>
                  </a:rPr>
                  <a:t>Shared</a:t>
                </a:r>
                <a:endParaRPr lang="en-US" sz="1200" dirty="0">
                  <a:latin typeface="Roboto" charset="0"/>
                  <a:ea typeface="Roboto" charset="0"/>
                  <a:cs typeface="Roboto" charset="0"/>
                </a:endParaRPr>
              </a:p>
            </p:txBody>
          </p:sp>
        </p:grpSp>
      </p:grpSp>
      <mc:AlternateContent xmlns:mc="http://schemas.openxmlformats.org/markup-compatibility/2006" xmlns:a14="http://schemas.microsoft.com/office/drawing/2010/main">
        <mc:Choice Requires="a14">
          <p:sp>
            <p:nvSpPr>
              <p:cNvPr id="35" name="TextBox 34"/>
              <p:cNvSpPr txBox="1"/>
              <p:nvPr/>
            </p:nvSpPr>
            <p:spPr>
              <a:xfrm>
                <a:off x="5895571" y="3909925"/>
                <a:ext cx="3116046" cy="644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𝐸</m:t>
                      </m:r>
                      <m:d>
                        <m:dPr>
                          <m:ctrlPr>
                            <a:rPr lang="en-US" b="0" i="1" smtClean="0">
                              <a:latin typeface="Cambria Math" panose="02040503050406030204" pitchFamily="18" charset="0"/>
                            </a:rPr>
                          </m:ctrlPr>
                        </m:dPr>
                        <m:e>
                          <m:r>
                            <a:rPr lang="en-US" b="0" i="1" smtClean="0">
                              <a:latin typeface="Cambria Math" charset="0"/>
                            </a:rPr>
                            <m:t>𝑋</m:t>
                          </m:r>
                          <m:r>
                            <a:rPr lang="en-US" b="0" i="1" smtClean="0">
                              <a:latin typeface="Cambria Math" charset="0"/>
                            </a:rPr>
                            <m:t>, </m:t>
                          </m:r>
                          <m:r>
                            <a:rPr lang="en-US" b="0" i="1" smtClean="0">
                              <a:latin typeface="Cambria Math" charset="0"/>
                            </a:rPr>
                            <m:t>𝑌</m:t>
                          </m:r>
                          <m:r>
                            <a:rPr lang="en-US" b="0" i="1" smtClean="0">
                              <a:latin typeface="Cambria Math" charset="0"/>
                            </a:rPr>
                            <m:t>, </m:t>
                          </m:r>
                          <m:r>
                            <a:rPr lang="en-US" b="0" i="1" smtClean="0">
                              <a:latin typeface="Cambria Math" charset="0"/>
                            </a:rPr>
                            <m:t>𝑍</m:t>
                          </m:r>
                        </m:e>
                      </m:d>
                      <m:r>
                        <a:rPr lang="en-US" b="0" i="1" smtClean="0">
                          <a:latin typeface="Cambria Math" charset="0"/>
                        </a:rPr>
                        <m:t>=</m:t>
                      </m:r>
                    </m:oMath>
                    <m:oMath xmlns:m="http://schemas.openxmlformats.org/officeDocument/2006/math">
                      <m:func>
                        <m:funcPr>
                          <m:ctrlPr>
                            <a:rPr lang="mr-IN" b="0" i="1" smtClean="0">
                              <a:latin typeface="Cambria Math" panose="02040503050406030204" pitchFamily="18" charset="0"/>
                            </a:rPr>
                          </m:ctrlPr>
                        </m:funcPr>
                        <m:fName>
                          <m:limLow>
                            <m:limLowPr>
                              <m:ctrlPr>
                                <a:rPr lang="mr-IN" b="0" i="1" smtClean="0">
                                  <a:latin typeface="Cambria Math" panose="02040503050406030204" pitchFamily="18" charset="0"/>
                                </a:rPr>
                              </m:ctrlPr>
                            </m:limLowPr>
                            <m:e>
                              <m:r>
                                <m:rPr>
                                  <m:sty m:val="p"/>
                                </m:rPr>
                                <a:rPr lang="mr-IN" b="0" i="0" smtClean="0">
                                  <a:latin typeface="Cambria Math" charset="0"/>
                                </a:rPr>
                                <m:t>max</m:t>
                              </m:r>
                            </m:e>
                            <m:lim/>
                          </m:limLow>
                        </m:fName>
                        <m:e>
                          <m:r>
                            <a:rPr lang="en-US" i="1">
                              <a:latin typeface="Cambria Math" charset="0"/>
                            </a:rPr>
                            <m:t>{</m:t>
                          </m:r>
                          <m:r>
                            <a:rPr lang="en-US" i="1">
                              <a:latin typeface="Cambria Math" charset="0"/>
                            </a:rPr>
                            <m:t>𝑚</m:t>
                          </m:r>
                          <m:r>
                            <a:rPr lang="en-US" i="1">
                              <a:latin typeface="Cambria Math" charset="0"/>
                            </a:rPr>
                            <m:t>+</m:t>
                          </m:r>
                          <m:r>
                            <a:rPr lang="en-US" i="1">
                              <a:latin typeface="Cambria Math" charset="0"/>
                            </a:rPr>
                            <m:t>𝐸</m:t>
                          </m:r>
                          <m:d>
                            <m:dPr>
                              <m:ctrlPr>
                                <a:rPr lang="en-US" i="1">
                                  <a:latin typeface="Cambria Math" panose="02040503050406030204" pitchFamily="18" charset="0"/>
                                </a:rPr>
                              </m:ctrlPr>
                            </m:dPr>
                            <m:e>
                              <m:r>
                                <a:rPr lang="en-US" i="1">
                                  <a:latin typeface="Cambria Math" charset="0"/>
                                </a:rPr>
                                <m:t>𝑋</m:t>
                              </m:r>
                              <m:r>
                                <a:rPr lang="en-US" i="1">
                                  <a:latin typeface="Cambria Math" charset="0"/>
                                </a:rPr>
                                <m:t>, </m:t>
                              </m:r>
                              <m:r>
                                <a:rPr lang="en-US" i="1">
                                  <a:latin typeface="Cambria Math" charset="0"/>
                                </a:rPr>
                                <m:t>𝑌</m:t>
                              </m:r>
                            </m:e>
                          </m:d>
                          <m:r>
                            <a:rPr lang="en-US" i="1">
                              <a:latin typeface="Cambria Math" charset="0"/>
                            </a:rPr>
                            <m:t>−</m:t>
                          </m:r>
                          <m:r>
                            <a:rPr lang="en-US" i="1">
                              <a:latin typeface="Cambria Math" charset="0"/>
                            </a:rPr>
                            <m:t>𝐸</m:t>
                          </m:r>
                          <m:d>
                            <m:dPr>
                              <m:ctrlPr>
                                <a:rPr lang="en-US" i="1">
                                  <a:latin typeface="Cambria Math" panose="02040503050406030204" pitchFamily="18" charset="0"/>
                                </a:rPr>
                              </m:ctrlPr>
                            </m:dPr>
                            <m:e>
                              <m:r>
                                <a:rPr lang="en-US" i="1">
                                  <a:latin typeface="Cambria Math" charset="0"/>
                                </a:rPr>
                                <m:t>𝑌</m:t>
                              </m:r>
                              <m:r>
                                <a:rPr lang="en-US" i="1">
                                  <a:latin typeface="Cambria Math" charset="0"/>
                                </a:rPr>
                                <m:t>, </m:t>
                              </m:r>
                              <m:r>
                                <a:rPr lang="en-US" i="1">
                                  <a:latin typeface="Cambria Math" charset="0"/>
                                </a:rPr>
                                <m:t>𝑍</m:t>
                              </m:r>
                            </m:e>
                          </m:d>
                          <m:r>
                            <a:rPr lang="en-US" i="1">
                              <a:latin typeface="Cambria Math" charset="0"/>
                            </a:rPr>
                            <m:t>, 0}</m:t>
                          </m:r>
                          <m:r>
                            <m:rPr>
                              <m:nor/>
                            </m:rPr>
                            <a:rPr lang="en-US"/>
                            <m:t> </m:t>
                          </m:r>
                        </m:e>
                      </m:func>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895571" y="3909925"/>
                <a:ext cx="3116046" cy="644215"/>
              </a:xfrm>
              <a:prstGeom prst="rect">
                <a:avLst/>
              </a:prstGeom>
              <a:blipFill rotWithShape="0">
                <a:blip r:embed="rId17"/>
                <a:stretch>
                  <a:fillRect l="-1174" r="-2740" b="-1887"/>
                </a:stretch>
              </a:blipFill>
            </p:spPr>
            <p:txBody>
              <a:bodyPr/>
              <a:lstStyle/>
              <a:p>
                <a:r>
                  <a:rPr lang="en-US">
                    <a:noFill/>
                  </a:rPr>
                  <a:t> </a:t>
                </a:r>
              </a:p>
            </p:txBody>
          </p:sp>
        </mc:Fallback>
      </mc:AlternateContent>
      <p:pic>
        <p:nvPicPr>
          <p:cNvPr id="36" name="Picture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1031" y="1783080"/>
            <a:ext cx="1902100" cy="1280160"/>
          </a:xfrm>
          <a:prstGeom prst="rect">
            <a:avLst/>
          </a:prstGeom>
        </p:spPr>
      </p:pic>
      <p:pic>
        <p:nvPicPr>
          <p:cNvPr id="38" name="Pictur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58639" y="2995968"/>
            <a:ext cx="1086884" cy="731520"/>
          </a:xfrm>
          <a:prstGeom prst="rect">
            <a:avLst/>
          </a:prstGeom>
        </p:spPr>
      </p:pic>
      <p:sp>
        <p:nvSpPr>
          <p:cNvPr id="29" name="TextBox 28"/>
          <p:cNvSpPr txBox="1"/>
          <p:nvPr/>
        </p:nvSpPr>
        <p:spPr>
          <a:xfrm>
            <a:off x="401657" y="3038563"/>
            <a:ext cx="1087157" cy="646331"/>
          </a:xfrm>
          <a:prstGeom prst="rect">
            <a:avLst/>
          </a:prstGeom>
          <a:noFill/>
        </p:spPr>
        <p:txBody>
          <a:bodyPr wrap="none" rtlCol="0">
            <a:spAutoFit/>
          </a:bodyPr>
          <a:lstStyle/>
          <a:p>
            <a:pPr algn="ctr"/>
            <a:r>
              <a:rPr lang="en-US" sz="1200" dirty="0">
                <a:latin typeface="Roboto" charset="0"/>
                <a:ea typeface="Roboto" charset="0"/>
                <a:cs typeface="Roboto" charset="0"/>
              </a:rPr>
              <a:t>Positive</a:t>
            </a:r>
          </a:p>
          <a:p>
            <a:pPr algn="ctr"/>
            <a:r>
              <a:rPr lang="en-US" sz="1200" dirty="0">
                <a:latin typeface="Roboto Light" charset="0"/>
                <a:ea typeface="Roboto Light" charset="0"/>
                <a:cs typeface="Roboto Light" charset="0"/>
              </a:rPr>
              <a:t>(Correct</a:t>
            </a:r>
            <a:br>
              <a:rPr lang="en-US" sz="1200" dirty="0">
                <a:latin typeface="Roboto Light" charset="0"/>
                <a:ea typeface="Roboto Light" charset="0"/>
                <a:cs typeface="Roboto Light" charset="0"/>
              </a:rPr>
            </a:br>
            <a:r>
              <a:rPr lang="en-US" sz="1200" dirty="0">
                <a:latin typeface="Roboto Light" charset="0"/>
                <a:ea typeface="Roboto Light" charset="0"/>
                <a:cs typeface="Roboto Light" charset="0"/>
              </a:rPr>
              <a:t>complement)</a:t>
            </a:r>
          </a:p>
        </p:txBody>
      </p:sp>
      <p:grpSp>
        <p:nvGrpSpPr>
          <p:cNvPr id="4" name="Group 3"/>
          <p:cNvGrpSpPr/>
          <p:nvPr/>
        </p:nvGrpSpPr>
        <p:grpSpPr>
          <a:xfrm>
            <a:off x="401659" y="3994453"/>
            <a:ext cx="2115412" cy="731520"/>
            <a:chOff x="401659" y="3994453"/>
            <a:chExt cx="2115412" cy="731520"/>
          </a:xfrm>
        </p:grpSpPr>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7091" y="3994453"/>
              <a:ext cx="1029980" cy="731520"/>
            </a:xfrm>
            <a:prstGeom prst="rect">
              <a:avLst/>
            </a:prstGeom>
          </p:spPr>
        </p:pic>
        <p:sp>
          <p:nvSpPr>
            <p:cNvPr id="40" name="TextBox 39"/>
            <p:cNvSpPr txBox="1"/>
            <p:nvPr/>
          </p:nvSpPr>
          <p:spPr>
            <a:xfrm>
              <a:off x="401659" y="4037048"/>
              <a:ext cx="1087156" cy="646331"/>
            </a:xfrm>
            <a:prstGeom prst="rect">
              <a:avLst/>
            </a:prstGeom>
            <a:noFill/>
          </p:spPr>
          <p:txBody>
            <a:bodyPr wrap="none" rtlCol="0">
              <a:spAutoFit/>
            </a:bodyPr>
            <a:lstStyle/>
            <a:p>
              <a:pPr algn="ctr"/>
              <a:r>
                <a:rPr lang="en-US" sz="1200" dirty="0">
                  <a:latin typeface="Roboto" charset="0"/>
                  <a:ea typeface="Roboto" charset="0"/>
                  <a:cs typeface="Roboto" charset="0"/>
                </a:rPr>
                <a:t>Negative</a:t>
              </a:r>
            </a:p>
            <a:p>
              <a:pPr algn="ctr"/>
              <a:r>
                <a:rPr lang="en-US" sz="1200" dirty="0">
                  <a:latin typeface="Roboto Light" charset="0"/>
                  <a:ea typeface="Roboto Light" charset="0"/>
                  <a:cs typeface="Roboto Light" charset="0"/>
                </a:rPr>
                <a:t>(Wrong</a:t>
              </a:r>
              <a:br>
                <a:rPr lang="en-US" sz="1200" dirty="0">
                  <a:latin typeface="Roboto Light" charset="0"/>
                  <a:ea typeface="Roboto Light" charset="0"/>
                  <a:cs typeface="Roboto Light" charset="0"/>
                </a:rPr>
              </a:br>
              <a:r>
                <a:rPr lang="en-US" sz="1200" dirty="0">
                  <a:latin typeface="Roboto Light" charset="0"/>
                  <a:ea typeface="Roboto Light" charset="0"/>
                  <a:cs typeface="Roboto Light" charset="0"/>
                </a:rPr>
                <a:t>complement)</a:t>
              </a:r>
            </a:p>
          </p:txBody>
        </p:sp>
      </p:grpSp>
      <p:sp>
        <p:nvSpPr>
          <p:cNvPr id="46" name="TextBox 45"/>
          <p:cNvSpPr txBox="1"/>
          <p:nvPr/>
        </p:nvSpPr>
        <p:spPr>
          <a:xfrm>
            <a:off x="6215079" y="2984154"/>
            <a:ext cx="2254143" cy="861774"/>
          </a:xfrm>
          <a:prstGeom prst="rect">
            <a:avLst/>
          </a:prstGeom>
          <a:noFill/>
        </p:spPr>
        <p:txBody>
          <a:bodyPr wrap="none" rtlCol="0">
            <a:spAutoFit/>
          </a:bodyPr>
          <a:lstStyle/>
          <a:p>
            <a:r>
              <a:rPr lang="en-US" u="sng" dirty="0">
                <a:latin typeface="Roboto Medium" charset="0"/>
                <a:ea typeface="Roboto Medium" charset="0"/>
                <a:cs typeface="Roboto Medium" charset="0"/>
              </a:rPr>
              <a:t>Loss</a:t>
            </a:r>
            <a:r>
              <a:rPr lang="en-US" dirty="0">
                <a:latin typeface="Roboto" charset="0"/>
                <a:ea typeface="Roboto" charset="0"/>
                <a:cs typeface="Roboto" charset="0"/>
              </a:rPr>
              <a:t>:</a:t>
            </a:r>
            <a:br>
              <a:rPr lang="en-US" dirty="0">
                <a:latin typeface="Roboto" charset="0"/>
                <a:ea typeface="Roboto" charset="0"/>
                <a:cs typeface="Roboto" charset="0"/>
              </a:rPr>
            </a:br>
            <a:r>
              <a:rPr lang="en-US" dirty="0">
                <a:latin typeface="Roboto" charset="0"/>
                <a:ea typeface="Roboto" charset="0"/>
                <a:cs typeface="Roboto" charset="0"/>
              </a:rPr>
              <a:t>Relative margin loss</a:t>
            </a:r>
            <a:br>
              <a:rPr lang="en-US" dirty="0">
                <a:latin typeface="Roboto" charset="0"/>
                <a:ea typeface="Roboto" charset="0"/>
                <a:cs typeface="Roboto" charset="0"/>
              </a:rPr>
            </a:br>
            <a:r>
              <a:rPr lang="nb-NO" sz="1200" dirty="0">
                <a:latin typeface="Roboto" charset="0"/>
                <a:ea typeface="Roboto" charset="0"/>
                <a:cs typeface="Roboto" charset="0"/>
              </a:rPr>
              <a:t>[</a:t>
            </a:r>
            <a:r>
              <a:rPr lang="nb-NO" sz="1200" dirty="0" err="1">
                <a:latin typeface="Roboto" charset="0"/>
                <a:ea typeface="Roboto" charset="0"/>
                <a:cs typeface="Roboto" charset="0"/>
              </a:rPr>
              <a:t>Chechik</a:t>
            </a:r>
            <a:r>
              <a:rPr lang="nb-NO" sz="1200" dirty="0">
                <a:latin typeface="Roboto" charset="0"/>
                <a:ea typeface="Roboto" charset="0"/>
                <a:cs typeface="Roboto" charset="0"/>
              </a:rPr>
              <a:t> et al. 2010]</a:t>
            </a:r>
            <a:endParaRPr lang="nb-NO" dirty="0">
              <a:latin typeface="Roboto" charset="0"/>
              <a:ea typeface="Roboto" charset="0"/>
              <a:cs typeface="Roboto" charset="0"/>
            </a:endParaRPr>
          </a:p>
        </p:txBody>
      </p:sp>
    </p:spTree>
    <p:extLst>
      <p:ext uri="{BB962C8B-B14F-4D97-AF65-F5344CB8AC3E}">
        <p14:creationId xmlns:p14="http://schemas.microsoft.com/office/powerpoint/2010/main" val="1741712232"/>
      </p:ext>
    </p:extLst>
  </p:cSld>
  <p:clrMapOvr>
    <a:masterClrMapping/>
  </p:clrMapOvr>
  <mc:AlternateContent xmlns:mc="http://schemas.openxmlformats.org/markup-compatibility/2006" xmlns:p14="http://schemas.microsoft.com/office/powerpoint/2010/main">
    <mc:Choice Requires="p14">
      <p:transition spd="slow" p14:dur="2000" advTm="27381"/>
    </mc:Choice>
    <mc:Fallback xmlns="">
      <p:transition spd="slow" advTm="27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500" fill="hold"/>
                                        <p:tgtEl>
                                          <p:spTgt spid="44"/>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5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a:lnSpc>
                <a:spcPct val="150000"/>
              </a:lnSpc>
            </a:pPr>
            <a:r>
              <a:rPr lang="en-US" sz="2800" dirty="0">
                <a:solidFill>
                  <a:schemeClr val="bg1">
                    <a:lumMod val="75000"/>
                  </a:schemeClr>
                </a:solidFill>
              </a:rPr>
              <a:t>Data Preprocessing</a:t>
            </a:r>
          </a:p>
          <a:p>
            <a:pPr>
              <a:lnSpc>
                <a:spcPct val="150000"/>
              </a:lnSpc>
            </a:pPr>
            <a:r>
              <a:rPr lang="en-US" sz="2800" dirty="0">
                <a:solidFill>
                  <a:schemeClr val="bg1">
                    <a:lumMod val="75000"/>
                  </a:schemeClr>
                </a:solidFill>
              </a:rPr>
              <a:t>Retrieval / Embedding Network</a:t>
            </a:r>
          </a:p>
          <a:p>
            <a:pPr>
              <a:lnSpc>
                <a:spcPct val="150000"/>
              </a:lnSpc>
            </a:pPr>
            <a:r>
              <a:rPr lang="en-US" sz="2800" dirty="0"/>
              <a:t>Placement Network</a:t>
            </a:r>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930147573"/>
      </p:ext>
    </p:extLst>
  </p:cSld>
  <p:clrMapOvr>
    <a:masterClrMapping/>
  </p:clrMapOvr>
  <mc:AlternateContent xmlns:mc="http://schemas.openxmlformats.org/markup-compatibility/2006" xmlns:p14="http://schemas.microsoft.com/office/powerpoint/2010/main">
    <mc:Choice Requires="p14">
      <p:transition spd="slow" p14:dur="2000" advTm="10460"/>
    </mc:Choice>
    <mc:Fallback xmlns="">
      <p:transition spd="slow" advTm="1046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Placement Network</a:t>
            </a:r>
          </a:p>
        </p:txBody>
      </p:sp>
      <p:sp>
        <p:nvSpPr>
          <p:cNvPr id="5" name="Rectangle 4"/>
          <p:cNvSpPr/>
          <p:nvPr/>
        </p:nvSpPr>
        <p:spPr>
          <a:xfrm>
            <a:off x="2248162" y="1743347"/>
            <a:ext cx="430503" cy="100954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tx1"/>
                </a:solidFill>
                <a:latin typeface="Linux Libertine" charset="0"/>
                <a:ea typeface="Linux Libertine" charset="0"/>
                <a:cs typeface="Linux Libertine" charset="0"/>
              </a:rPr>
              <a:t>X</a:t>
            </a:r>
          </a:p>
        </p:txBody>
      </p:sp>
      <p:sp>
        <p:nvSpPr>
          <p:cNvPr id="7" name="Rectangle 6"/>
          <p:cNvSpPr/>
          <p:nvPr/>
        </p:nvSpPr>
        <p:spPr>
          <a:xfrm>
            <a:off x="2248162" y="3212595"/>
            <a:ext cx="430503" cy="1009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a:solidFill>
                  <a:schemeClr val="tx1"/>
                </a:solidFill>
                <a:latin typeface="Linux Libertine" charset="0"/>
                <a:ea typeface="Linux Libertine" charset="0"/>
                <a:cs typeface="Linux Libertine" charset="0"/>
              </a:rPr>
              <a:t>Y</a:t>
            </a:r>
          </a:p>
        </p:txBody>
      </p:sp>
      <p:cxnSp>
        <p:nvCxnSpPr>
          <p:cNvPr id="11" name="Straight Arrow Connector 10"/>
          <p:cNvCxnSpPr/>
          <p:nvPr/>
        </p:nvCxnSpPr>
        <p:spPr>
          <a:xfrm>
            <a:off x="2678665" y="2248121"/>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142176" y="2767108"/>
            <a:ext cx="430503" cy="430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Linux Libertine" charset="0"/>
              <a:ea typeface="Linux Libertine" charset="0"/>
              <a:cs typeface="Linux Libertine" charset="0"/>
            </a:endParaRPr>
          </a:p>
        </p:txBody>
      </p:sp>
      <p:cxnSp>
        <p:nvCxnSpPr>
          <p:cNvPr id="16" name="Straight Arrow Connector 15"/>
          <p:cNvCxnSpPr>
            <a:endCxn id="30" idx="1"/>
          </p:cNvCxnSpPr>
          <p:nvPr/>
        </p:nvCxnSpPr>
        <p:spPr>
          <a:xfrm>
            <a:off x="5293114" y="2258568"/>
            <a:ext cx="206670" cy="723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157003" y="1743347"/>
            <a:ext cx="1496031" cy="100954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Roboto" charset="0"/>
                <a:ea typeface="Roboto" charset="0"/>
                <a:cs typeface="Roboto" charset="0"/>
              </a:rPr>
              <a:t>PointNet</a:t>
            </a:r>
            <a:br>
              <a:rPr lang="en-US" sz="1600">
                <a:solidFill>
                  <a:schemeClr val="tx1"/>
                </a:solidFill>
                <a:latin typeface="Roboto" charset="0"/>
                <a:ea typeface="Roboto" charset="0"/>
                <a:cs typeface="Roboto" charset="0"/>
              </a:rPr>
            </a:br>
            <a:r>
              <a:rPr lang="en-US" sz="1600">
                <a:solidFill>
                  <a:schemeClr val="tx1"/>
                </a:solidFill>
                <a:latin typeface="Roboto" charset="0"/>
                <a:ea typeface="Roboto" charset="0"/>
                <a:cs typeface="Roboto" charset="0"/>
              </a:rPr>
              <a:t>MLPs</a:t>
            </a:r>
          </a:p>
        </p:txBody>
      </p:sp>
      <p:sp>
        <p:nvSpPr>
          <p:cNvPr id="21" name="Rectangle 20"/>
          <p:cNvSpPr/>
          <p:nvPr/>
        </p:nvSpPr>
        <p:spPr>
          <a:xfrm>
            <a:off x="3157003" y="3212595"/>
            <a:ext cx="1496031" cy="10095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tx1"/>
                </a:solidFill>
                <a:latin typeface="Roboto" charset="0"/>
                <a:ea typeface="Roboto" charset="0"/>
                <a:cs typeface="Roboto" charset="0"/>
              </a:rPr>
              <a:t>PointNet</a:t>
            </a:r>
            <a:br>
              <a:rPr lang="en-US" sz="1600">
                <a:solidFill>
                  <a:schemeClr val="tx1"/>
                </a:solidFill>
                <a:latin typeface="Roboto" charset="0"/>
                <a:ea typeface="Roboto" charset="0"/>
                <a:cs typeface="Roboto" charset="0"/>
              </a:rPr>
            </a:br>
            <a:r>
              <a:rPr lang="en-US" sz="1600">
                <a:solidFill>
                  <a:schemeClr val="tx1"/>
                </a:solidFill>
                <a:latin typeface="Roboto" charset="0"/>
                <a:ea typeface="Roboto" charset="0"/>
                <a:cs typeface="Roboto" charset="0"/>
              </a:rPr>
              <a:t>MLPs</a:t>
            </a:r>
          </a:p>
        </p:txBody>
      </p:sp>
      <p:cxnSp>
        <p:nvCxnSpPr>
          <p:cNvPr id="22" name="Straight Arrow Connector 21"/>
          <p:cNvCxnSpPr/>
          <p:nvPr/>
        </p:nvCxnSpPr>
        <p:spPr>
          <a:xfrm>
            <a:off x="2678665" y="3717368"/>
            <a:ext cx="4783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56619" y="1743345"/>
            <a:ext cx="433410" cy="247802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1600">
                <a:solidFill>
                  <a:schemeClr val="tx1"/>
                </a:solidFill>
                <a:latin typeface="Roboto" charset="0"/>
                <a:ea typeface="Roboto" charset="0"/>
                <a:cs typeface="Roboto" charset="0"/>
              </a:rPr>
              <a:t>Concatenation</a:t>
            </a:r>
          </a:p>
        </p:txBody>
      </p:sp>
      <p:sp>
        <p:nvSpPr>
          <p:cNvPr id="30" name="Rectangle 29"/>
          <p:cNvSpPr/>
          <p:nvPr/>
        </p:nvSpPr>
        <p:spPr>
          <a:xfrm>
            <a:off x="5499784" y="1743347"/>
            <a:ext cx="433410" cy="247802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1600">
                <a:solidFill>
                  <a:schemeClr val="tx1"/>
                </a:solidFill>
                <a:latin typeface="Roboto" charset="0"/>
                <a:ea typeface="Roboto" charset="0"/>
                <a:cs typeface="Roboto" charset="0"/>
              </a:rPr>
              <a:t>MLPs</a:t>
            </a:r>
          </a:p>
        </p:txBody>
      </p:sp>
      <p:cxnSp>
        <p:nvCxnSpPr>
          <p:cNvPr id="33" name="Straight Arrow Connector 32"/>
          <p:cNvCxnSpPr>
            <a:stCxn id="6" idx="3"/>
          </p:cNvCxnSpPr>
          <p:nvPr/>
        </p:nvCxnSpPr>
        <p:spPr>
          <a:xfrm>
            <a:off x="4653034" y="2248121"/>
            <a:ext cx="201168" cy="1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653034" y="3716717"/>
            <a:ext cx="201168" cy="1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0" idx="1"/>
          </p:cNvCxnSpPr>
          <p:nvPr/>
        </p:nvCxnSpPr>
        <p:spPr>
          <a:xfrm flipV="1">
            <a:off x="5293114" y="2982359"/>
            <a:ext cx="206670" cy="748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0" idx="3"/>
            <a:endCxn id="14" idx="1"/>
          </p:cNvCxnSpPr>
          <p:nvPr/>
        </p:nvCxnSpPr>
        <p:spPr>
          <a:xfrm>
            <a:off x="5933194" y="2982359"/>
            <a:ext cx="20898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950295" y="2243747"/>
            <a:ext cx="841897" cy="523220"/>
          </a:xfrm>
          <a:prstGeom prst="rect">
            <a:avLst/>
          </a:prstGeom>
          <a:noFill/>
        </p:spPr>
        <p:txBody>
          <a:bodyPr wrap="none" rtlCol="0">
            <a:spAutoFit/>
          </a:bodyPr>
          <a:lstStyle/>
          <a:p>
            <a:r>
              <a:rPr lang="en-US" sz="1400">
                <a:latin typeface="Roboto" charset="0"/>
                <a:ea typeface="Roboto" charset="0"/>
                <a:cs typeface="Roboto" charset="0"/>
              </a:rPr>
              <a:t>Relative</a:t>
            </a:r>
          </a:p>
          <a:p>
            <a:r>
              <a:rPr lang="en-US" sz="1400" dirty="0">
                <a:latin typeface="Roboto" charset="0"/>
                <a:ea typeface="Roboto" charset="0"/>
                <a:cs typeface="Roboto" charset="0"/>
              </a:rPr>
              <a:t>Position</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75" y="1481959"/>
            <a:ext cx="2173828" cy="146304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06" y="3262408"/>
            <a:ext cx="1358605" cy="9144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726" y="2156721"/>
            <a:ext cx="2445556" cy="1645920"/>
          </a:xfrm>
          <a:prstGeom prst="rect">
            <a:avLst/>
          </a:prstGeom>
        </p:spPr>
      </p:pic>
    </p:spTree>
    <p:extLst>
      <p:ext uri="{BB962C8B-B14F-4D97-AF65-F5344CB8AC3E}">
        <p14:creationId xmlns:p14="http://schemas.microsoft.com/office/powerpoint/2010/main" val="461659260"/>
      </p:ext>
    </p:extLst>
  </p:cSld>
  <p:clrMapOvr>
    <a:masterClrMapping/>
  </p:clrMapOvr>
  <mc:AlternateContent xmlns:mc="http://schemas.openxmlformats.org/markup-compatibility/2006" xmlns:p14="http://schemas.microsoft.com/office/powerpoint/2010/main">
    <mc:Choice Requires="p14">
      <p:transition spd="slow" p14:dur="2000" advTm="20189"/>
    </mc:Choice>
    <mc:Fallback xmlns="">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35" presetClass="emph" presetSubtype="0" fill="hold" grpId="0" nodeType="withEffect">
                                  <p:stCondLst>
                                    <p:cond delay="0"/>
                                  </p:stCondLst>
                                  <p:childTnLst>
                                    <p:anim calcmode="discrete" valueType="str">
                                      <p:cBhvr>
                                        <p:cTn id="8"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35" presetClass="emph" presetSubtype="0" fill="hold" grpId="0" nodeType="click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par>
                                <p:cTn id="13" presetID="35" presetClass="emph" presetSubtype="0"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30"/>
                                        </p:tgtEl>
                                        <p:attrNameLst>
                                          <p:attrName>style.visibility</p:attrName>
                                        </p:attrNameLst>
                                      </p:cBhvr>
                                      <p:tavLst>
                                        <p:tav tm="0">
                                          <p:val>
                                            <p:strVal val="hidden"/>
                                          </p:val>
                                        </p:tav>
                                        <p:tav tm="50000">
                                          <p:val>
                                            <p:strVal val="visible"/>
                                          </p:val>
                                        </p:tav>
                                      </p:tavLst>
                                    </p:anim>
                                  </p:childTnLst>
                                </p:cTn>
                              </p:par>
                              <p:par>
                                <p:cTn id="19" presetID="35" presetClass="emph" presetSubtype="0" fill="hold" grpId="0" nodeType="withEffect">
                                  <p:stCondLst>
                                    <p:cond delay="0"/>
                                  </p:stCondLst>
                                  <p:childTnLst>
                                    <p:anim calcmode="discrete" valueType="str">
                                      <p:cBhvr>
                                        <p:cTn id="20" dur="10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21"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95672" y="1235677"/>
            <a:ext cx="7952656" cy="3472957"/>
          </a:xfrm>
        </p:spPr>
        <p:txBody>
          <a:bodyPr>
            <a:normAutofit lnSpcReduction="10000"/>
          </a:bodyPr>
          <a:lstStyle/>
          <a:p>
            <a:r>
              <a:rPr lang="en-US" dirty="0"/>
              <a:t>Dataset</a:t>
            </a:r>
          </a:p>
          <a:p>
            <a:pPr lvl="1"/>
            <a:r>
              <a:rPr lang="en-US" dirty="0"/>
              <a:t>9 categories in </a:t>
            </a:r>
            <a:r>
              <a:rPr lang="en-US" dirty="0" err="1"/>
              <a:t>ShapeNet</a:t>
            </a:r>
            <a:r>
              <a:rPr lang="en-US" sz="1800" dirty="0"/>
              <a:t> [Chang et al. 2015]</a:t>
            </a:r>
            <a:r>
              <a:rPr lang="en-US" dirty="0"/>
              <a:t>.</a:t>
            </a:r>
          </a:p>
          <a:p>
            <a:pPr lvl="1"/>
            <a:r>
              <a:rPr lang="en-US" dirty="0"/>
              <a:t>Preprocessing produces up to 8 components per shape.</a:t>
            </a:r>
          </a:p>
          <a:p>
            <a:pPr lvl="1"/>
            <a:r>
              <a:rPr lang="en-US" dirty="0"/>
              <a:t>Randomly split each category into 80/20 for training/test.</a:t>
            </a:r>
          </a:p>
          <a:p>
            <a:pPr lvl="1"/>
            <a:r>
              <a:rPr lang="en-US" dirty="0"/>
              <a:t>50 embedding dimension for all experiments.</a:t>
            </a:r>
          </a:p>
          <a:p>
            <a:pPr lvl="1"/>
            <a:r>
              <a:rPr lang="en-US" dirty="0"/>
              <a:t>8 Gaussians mixed in the distribution.</a:t>
            </a:r>
            <a:br>
              <a:rPr lang="en-US" dirty="0"/>
            </a:br>
            <a:endParaRPr lang="en-US" dirty="0"/>
          </a:p>
          <a:p>
            <a:r>
              <a:rPr lang="en-US" dirty="0"/>
              <a:t>Applications</a:t>
            </a:r>
          </a:p>
          <a:p>
            <a:pPr lvl="1"/>
            <a:r>
              <a:rPr lang="en-US" dirty="0"/>
              <a:t>Interactive Modeling</a:t>
            </a:r>
          </a:p>
          <a:p>
            <a:pPr lvl="1"/>
            <a:r>
              <a:rPr lang="en-US" dirty="0"/>
              <a:t>Automatic Shape Synthesis</a:t>
            </a:r>
          </a:p>
          <a:p>
            <a:endParaRPr lang="en-US" dirty="0"/>
          </a:p>
        </p:txBody>
      </p:sp>
      <p:sp>
        <p:nvSpPr>
          <p:cNvPr id="3" name="Title 2"/>
          <p:cNvSpPr>
            <a:spLocks noGrp="1"/>
          </p:cNvSpPr>
          <p:nvPr>
            <p:ph type="title"/>
          </p:nvPr>
        </p:nvSpPr>
        <p:spPr/>
        <p:txBody>
          <a:bodyPr/>
          <a:lstStyle/>
          <a:p>
            <a:r>
              <a:rPr lang="en-US"/>
              <a:t>Results</a:t>
            </a:r>
          </a:p>
        </p:txBody>
      </p:sp>
    </p:spTree>
    <p:extLst>
      <p:ext uri="{BB962C8B-B14F-4D97-AF65-F5344CB8AC3E}">
        <p14:creationId xmlns:p14="http://schemas.microsoft.com/office/powerpoint/2010/main" val="426281450"/>
      </p:ext>
    </p:extLst>
  </p:cSld>
  <p:clrMapOvr>
    <a:masterClrMapping/>
  </p:clrMapOvr>
  <mc:AlternateContent xmlns:mc="http://schemas.openxmlformats.org/markup-compatibility/2006" xmlns:p14="http://schemas.microsoft.com/office/powerpoint/2010/main">
    <mc:Choice Requires="p14">
      <p:transition spd="slow" p14:dur="2000" advTm="33903"/>
    </mc:Choice>
    <mc:Fallback xmlns="">
      <p:transition spd="slow" advTm="33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pic>
        <p:nvPicPr>
          <p:cNvPr id="6" name="ShortVers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63" y="3175"/>
            <a:ext cx="9144000" cy="5143500"/>
          </a:xfrm>
          <a:prstGeom prst="rect">
            <a:avLst/>
          </a:prstGeom>
        </p:spPr>
      </p:pic>
    </p:spTree>
    <p:extLst>
      <p:ext uri="{BB962C8B-B14F-4D97-AF65-F5344CB8AC3E}">
        <p14:creationId xmlns:p14="http://schemas.microsoft.com/office/powerpoint/2010/main" val="2114312568"/>
      </p:ext>
    </p:extLst>
  </p:cSld>
  <p:clrMapOvr>
    <a:masterClrMapping/>
  </p:clrMapOvr>
  <mc:AlternateContent xmlns:mc="http://schemas.openxmlformats.org/markup-compatibility/2006" xmlns:p14="http://schemas.microsoft.com/office/powerpoint/2010/main">
    <mc:Choice Requires="p14">
      <p:transition spd="slow" p14:dur="2000" advTm="24209"/>
    </mc:Choice>
    <mc:Fallback xmlns="">
      <p:transition spd="slow" advTm="2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965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71" objId="2"/>
        <p14:stopEvt time="24209" objId="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ontent Placeholder 41"/>
          <p:cNvSpPr>
            <a:spLocks noGrp="1"/>
          </p:cNvSpPr>
          <p:nvPr>
            <p:ph sz="quarter" idx="10"/>
          </p:nvPr>
        </p:nvSpPr>
        <p:spPr/>
        <p:txBody>
          <a:bodyPr/>
          <a:lstStyle/>
          <a:p>
            <a:pPr indent="0">
              <a:buNone/>
            </a:pPr>
            <a:r>
              <a:rPr lang="en-US" sz="2000">
                <a:latin typeface="Roboto" charset="0"/>
                <a:ea typeface="Roboto" charset="0"/>
                <a:cs typeface="Roboto" charset="0"/>
              </a:rPr>
              <a:t>Add maximal probability component iteratively.</a:t>
            </a:r>
          </a:p>
          <a:p>
            <a:endParaRPr lang="en-US"/>
          </a:p>
        </p:txBody>
      </p:sp>
      <p:sp>
        <p:nvSpPr>
          <p:cNvPr id="3" name="Title 2"/>
          <p:cNvSpPr>
            <a:spLocks noGrp="1"/>
          </p:cNvSpPr>
          <p:nvPr>
            <p:ph type="title"/>
          </p:nvPr>
        </p:nvSpPr>
        <p:spPr/>
        <p:txBody>
          <a:bodyPr/>
          <a:lstStyle/>
          <a:p>
            <a:r>
              <a:rPr lang="en-US"/>
              <a:t>Automatic Shape Synthesis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6" y="2011680"/>
            <a:ext cx="1920240" cy="7742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849" y="2011680"/>
            <a:ext cx="1920240" cy="7742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732" y="2011680"/>
            <a:ext cx="1920240" cy="77424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5615" y="2011680"/>
            <a:ext cx="1920240" cy="7742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1497" y="2011680"/>
            <a:ext cx="1920240" cy="77424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40" y="3840480"/>
            <a:ext cx="1767017" cy="73152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3870" y="3840480"/>
            <a:ext cx="1694047" cy="73152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8530" y="3840480"/>
            <a:ext cx="1499863" cy="73152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9006" y="3840480"/>
            <a:ext cx="2285610" cy="73152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5228" y="3840480"/>
            <a:ext cx="1175151" cy="731520"/>
          </a:xfrm>
          <a:prstGeom prst="rect">
            <a:avLst/>
          </a:prstGeom>
        </p:spPr>
      </p:pic>
      <p:sp>
        <p:nvSpPr>
          <p:cNvPr id="30" name="TextBox 29"/>
          <p:cNvSpPr txBox="1"/>
          <p:nvPr/>
        </p:nvSpPr>
        <p:spPr>
          <a:xfrm>
            <a:off x="212651" y="3409507"/>
            <a:ext cx="596638" cy="253916"/>
          </a:xfrm>
          <a:prstGeom prst="rect">
            <a:avLst/>
          </a:prstGeom>
          <a:noFill/>
        </p:spPr>
        <p:txBody>
          <a:bodyPr wrap="none" rtlCol="0">
            <a:spAutoFit/>
          </a:bodyPr>
          <a:lstStyle/>
          <a:p>
            <a:r>
              <a:rPr lang="en-US" sz="1050">
                <a:latin typeface="Roboto Light" charset="0"/>
                <a:ea typeface="Roboto Light" charset="0"/>
                <a:cs typeface="Roboto Light" charset="0"/>
              </a:rPr>
              <a:t>Source</a:t>
            </a:r>
          </a:p>
        </p:txBody>
      </p:sp>
      <p:grpSp>
        <p:nvGrpSpPr>
          <p:cNvPr id="9" name="Group 8"/>
          <p:cNvGrpSpPr/>
          <p:nvPr/>
        </p:nvGrpSpPr>
        <p:grpSpPr>
          <a:xfrm>
            <a:off x="2234241" y="3498874"/>
            <a:ext cx="3071004" cy="1418182"/>
            <a:chOff x="2234241" y="3498874"/>
            <a:chExt cx="3071004" cy="1418182"/>
          </a:xfrm>
        </p:grpSpPr>
        <p:sp>
          <p:nvSpPr>
            <p:cNvPr id="2" name="Oval 1"/>
            <p:cNvSpPr/>
            <p:nvPr/>
          </p:nvSpPr>
          <p:spPr>
            <a:xfrm>
              <a:off x="2234241" y="3498874"/>
              <a:ext cx="1414732" cy="141473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890513" y="3502324"/>
              <a:ext cx="1414732" cy="141473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126066" y="1966636"/>
            <a:ext cx="1754873" cy="2797092"/>
            <a:chOff x="7126066" y="1966636"/>
            <a:chExt cx="1754873" cy="2797092"/>
          </a:xfrm>
        </p:grpSpPr>
        <p:sp>
          <p:nvSpPr>
            <p:cNvPr id="24" name="Oval 23"/>
            <p:cNvSpPr/>
            <p:nvPr/>
          </p:nvSpPr>
          <p:spPr>
            <a:xfrm>
              <a:off x="7126066" y="1966636"/>
              <a:ext cx="943711" cy="94371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37228" y="3820017"/>
              <a:ext cx="943711" cy="94371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31804330"/>
      </p:ext>
    </p:extLst>
  </p:cSld>
  <p:clrMapOvr>
    <a:masterClrMapping/>
  </p:clrMapOvr>
  <mc:AlternateContent xmlns:mc="http://schemas.openxmlformats.org/markup-compatibility/2006" xmlns:p14="http://schemas.microsoft.com/office/powerpoint/2010/main">
    <mc:Choice Requires="p14">
      <p:transition spd="slow" p14:dur="2000" advTm="31758"/>
    </mc:Choice>
    <mc:Fallback xmlns="">
      <p:transition spd="slow" advTm="317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Automatic Shape Synthesis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73" y="1371600"/>
            <a:ext cx="1088369" cy="182880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201" y="1371600"/>
            <a:ext cx="1088369" cy="18288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429" y="1371600"/>
            <a:ext cx="1088369" cy="182880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8658" y="1371600"/>
            <a:ext cx="1088369" cy="1828800"/>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109" y="3657600"/>
            <a:ext cx="650096" cy="1097280"/>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7733" y="3657600"/>
            <a:ext cx="710078" cy="109728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9339" y="3657600"/>
            <a:ext cx="611060" cy="1097280"/>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1927" y="3657600"/>
            <a:ext cx="581831" cy="1097280"/>
          </a:xfrm>
          <a:prstGeom prst="rect">
            <a:avLst/>
          </a:prstGeom>
        </p:spPr>
      </p:pic>
      <p:sp>
        <p:nvSpPr>
          <p:cNvPr id="45" name="TextBox 44"/>
          <p:cNvSpPr txBox="1"/>
          <p:nvPr/>
        </p:nvSpPr>
        <p:spPr>
          <a:xfrm>
            <a:off x="212651" y="3409507"/>
            <a:ext cx="596638" cy="253916"/>
          </a:xfrm>
          <a:prstGeom prst="rect">
            <a:avLst/>
          </a:prstGeom>
          <a:noFill/>
        </p:spPr>
        <p:txBody>
          <a:bodyPr wrap="none" rtlCol="0">
            <a:spAutoFit/>
          </a:bodyPr>
          <a:lstStyle/>
          <a:p>
            <a:r>
              <a:rPr lang="en-US" sz="1050">
                <a:latin typeface="Roboto Light" charset="0"/>
                <a:ea typeface="Roboto Light" charset="0"/>
                <a:cs typeface="Roboto Light" charset="0"/>
              </a:rPr>
              <a:t>Source</a:t>
            </a:r>
          </a:p>
        </p:txBody>
      </p:sp>
      <p:grpSp>
        <p:nvGrpSpPr>
          <p:cNvPr id="2" name="Group 1"/>
          <p:cNvGrpSpPr/>
          <p:nvPr/>
        </p:nvGrpSpPr>
        <p:grpSpPr>
          <a:xfrm>
            <a:off x="7371872" y="2015797"/>
            <a:ext cx="1005211" cy="2772513"/>
            <a:chOff x="7371872" y="2015797"/>
            <a:chExt cx="1005211" cy="2772513"/>
          </a:xfrm>
        </p:grpSpPr>
        <p:sp>
          <p:nvSpPr>
            <p:cNvPr id="13" name="Oval 12"/>
            <p:cNvSpPr/>
            <p:nvPr/>
          </p:nvSpPr>
          <p:spPr>
            <a:xfrm>
              <a:off x="7455447" y="4026495"/>
              <a:ext cx="761815" cy="761815"/>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371872" y="2015797"/>
              <a:ext cx="1005211" cy="100521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84343431"/>
      </p:ext>
    </p:extLst>
  </p:cSld>
  <p:clrMapOvr>
    <a:masterClrMapping/>
  </p:clrMapOvr>
  <mc:AlternateContent xmlns:mc="http://schemas.openxmlformats.org/markup-compatibility/2006" xmlns:p14="http://schemas.microsoft.com/office/powerpoint/2010/main">
    <mc:Choice Requires="p14">
      <p:transition spd="slow" p14:dur="2000" advTm="16468"/>
    </mc:Choice>
    <mc:Fallback xmlns="">
      <p:transition spd="slow" advTm="16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Automatic Shape Synthesis</a:t>
            </a:r>
          </a:p>
        </p:txBody>
      </p:sp>
      <p:sp>
        <p:nvSpPr>
          <p:cNvPr id="37" name="TextBox 36"/>
          <p:cNvSpPr txBox="1"/>
          <p:nvPr/>
        </p:nvSpPr>
        <p:spPr>
          <a:xfrm>
            <a:off x="212651" y="3409507"/>
            <a:ext cx="596638" cy="253916"/>
          </a:xfrm>
          <a:prstGeom prst="rect">
            <a:avLst/>
          </a:prstGeom>
          <a:noFill/>
        </p:spPr>
        <p:txBody>
          <a:bodyPr wrap="none" rtlCol="0">
            <a:spAutoFit/>
          </a:bodyPr>
          <a:lstStyle/>
          <a:p>
            <a:r>
              <a:rPr lang="en-US" sz="1050">
                <a:latin typeface="Roboto Light" charset="0"/>
                <a:ea typeface="Roboto Light" charset="0"/>
                <a:cs typeface="Roboto Light" charset="0"/>
              </a:rPr>
              <a:t>Source</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73" y="1371600"/>
            <a:ext cx="1424398" cy="182880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192" y="1371600"/>
            <a:ext cx="1424398" cy="18288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411" y="1371600"/>
            <a:ext cx="1424398" cy="18288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629" y="1371600"/>
            <a:ext cx="1424398" cy="1828800"/>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329" y="3657600"/>
            <a:ext cx="753687" cy="1097280"/>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6722" y="3657600"/>
            <a:ext cx="910228" cy="109728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7656" y="3657600"/>
            <a:ext cx="649010" cy="1097280"/>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7373" y="3886200"/>
            <a:ext cx="1429654" cy="640080"/>
          </a:xfrm>
          <a:prstGeom prst="rect">
            <a:avLst/>
          </a:prstGeom>
        </p:spPr>
      </p:pic>
      <p:sp>
        <p:nvSpPr>
          <p:cNvPr id="13" name="Oval 12"/>
          <p:cNvSpPr/>
          <p:nvPr/>
        </p:nvSpPr>
        <p:spPr>
          <a:xfrm>
            <a:off x="4756490" y="1386532"/>
            <a:ext cx="1624646" cy="1624646"/>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30186694"/>
      </p:ext>
    </p:extLst>
  </p:cSld>
  <p:clrMapOvr>
    <a:masterClrMapping/>
  </p:clrMapOvr>
  <mc:AlternateContent xmlns:mc="http://schemas.openxmlformats.org/markup-compatibility/2006" xmlns:p14="http://schemas.microsoft.com/office/powerpoint/2010/main">
    <mc:Choice Requires="p14">
      <p:transition spd="slow" p14:dur="2000" advTm="8156"/>
    </mc:Choice>
    <mc:Fallback xmlns="">
      <p:transition spd="slow" advTm="8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Automatic Shape Synthesis</a:t>
            </a:r>
          </a:p>
        </p:txBody>
      </p:sp>
      <p:sp>
        <p:nvSpPr>
          <p:cNvPr id="45" name="TextBox 44"/>
          <p:cNvSpPr txBox="1"/>
          <p:nvPr/>
        </p:nvSpPr>
        <p:spPr>
          <a:xfrm>
            <a:off x="212651" y="3409507"/>
            <a:ext cx="596638" cy="253916"/>
          </a:xfrm>
          <a:prstGeom prst="rect">
            <a:avLst/>
          </a:prstGeom>
          <a:noFill/>
        </p:spPr>
        <p:txBody>
          <a:bodyPr wrap="none" rtlCol="0">
            <a:spAutoFit/>
          </a:bodyPr>
          <a:lstStyle/>
          <a:p>
            <a:r>
              <a:rPr lang="en-US" sz="1050">
                <a:latin typeface="Roboto Light" charset="0"/>
                <a:ea typeface="Roboto Light" charset="0"/>
                <a:cs typeface="Roboto Light" charset="0"/>
              </a:rPr>
              <a:t>Source</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0" y="1371600"/>
            <a:ext cx="2273576" cy="18288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935" y="1371600"/>
            <a:ext cx="2273576" cy="18288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9940" y="1371600"/>
            <a:ext cx="2273576" cy="182880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2944" y="1371600"/>
            <a:ext cx="2273576" cy="1828800"/>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264" y="3657600"/>
            <a:ext cx="1314909" cy="1097280"/>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2244" y="3657600"/>
            <a:ext cx="1625803" cy="1097280"/>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2118" y="3688840"/>
            <a:ext cx="1100642" cy="1034801"/>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6831" y="3657600"/>
            <a:ext cx="1625803" cy="1097280"/>
          </a:xfrm>
          <a:prstGeom prst="rect">
            <a:avLst/>
          </a:prstGeom>
        </p:spPr>
      </p:pic>
      <p:grpSp>
        <p:nvGrpSpPr>
          <p:cNvPr id="2" name="Group 1"/>
          <p:cNvGrpSpPr/>
          <p:nvPr/>
        </p:nvGrpSpPr>
        <p:grpSpPr>
          <a:xfrm>
            <a:off x="4879394" y="1548763"/>
            <a:ext cx="3996631" cy="3298541"/>
            <a:chOff x="4879394" y="1548763"/>
            <a:chExt cx="3996631" cy="3298541"/>
          </a:xfrm>
        </p:grpSpPr>
        <p:sp>
          <p:nvSpPr>
            <p:cNvPr id="14" name="Oval 13"/>
            <p:cNvSpPr/>
            <p:nvPr/>
          </p:nvSpPr>
          <p:spPr>
            <a:xfrm>
              <a:off x="7878235" y="1588094"/>
              <a:ext cx="997790" cy="997790"/>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79394" y="1548763"/>
              <a:ext cx="1656552" cy="165655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833991" y="4080572"/>
              <a:ext cx="766732" cy="76673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56378" y="3485721"/>
              <a:ext cx="766732" cy="76673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5404858"/>
      </p:ext>
    </p:extLst>
  </p:cSld>
  <p:clrMapOvr>
    <a:masterClrMapping/>
  </p:clrMapOvr>
  <mc:AlternateContent xmlns:mc="http://schemas.openxmlformats.org/markup-compatibility/2006" xmlns:p14="http://schemas.microsoft.com/office/powerpoint/2010/main">
    <mc:Choice Requires="p14">
      <p:transition spd="slow" p14:dur="2000" advTm="8519"/>
    </mc:Choice>
    <mc:Fallback xmlns="">
      <p:transition spd="slow" advTm="8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Automatic Shape Synthesis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782" y="3771900"/>
            <a:ext cx="658437" cy="1371600"/>
          </a:xfrm>
          <a:prstGeom prst="rect">
            <a:avLst/>
          </a:prstGeom>
        </p:spPr>
      </p:pic>
      <p:grpSp>
        <p:nvGrpSpPr>
          <p:cNvPr id="4" name="Group 3"/>
          <p:cNvGrpSpPr/>
          <p:nvPr/>
        </p:nvGrpSpPr>
        <p:grpSpPr>
          <a:xfrm>
            <a:off x="2341073" y="2937064"/>
            <a:ext cx="4461854" cy="1371600"/>
            <a:chOff x="2341073" y="2937064"/>
            <a:chExt cx="4461854" cy="1371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073" y="2937064"/>
              <a:ext cx="658437" cy="13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490" y="2937064"/>
              <a:ext cx="658437" cy="1371600"/>
            </a:xfrm>
            <a:prstGeom prst="rect">
              <a:avLst/>
            </a:prstGeom>
          </p:spPr>
        </p:pic>
      </p:grpSp>
      <p:grpSp>
        <p:nvGrpSpPr>
          <p:cNvPr id="20" name="Group 19"/>
          <p:cNvGrpSpPr/>
          <p:nvPr/>
        </p:nvGrpSpPr>
        <p:grpSpPr>
          <a:xfrm>
            <a:off x="1390219" y="2045524"/>
            <a:ext cx="6363563" cy="1371600"/>
            <a:chOff x="1390219" y="2045524"/>
            <a:chExt cx="6363563" cy="137160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219" y="2045524"/>
              <a:ext cx="658437" cy="1371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1927" y="2045524"/>
              <a:ext cx="658437" cy="13716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3635" y="2045524"/>
              <a:ext cx="658437" cy="13716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5345" y="2045524"/>
              <a:ext cx="658437" cy="1371600"/>
            </a:xfrm>
            <a:prstGeom prst="rect">
              <a:avLst/>
            </a:prstGeom>
          </p:spPr>
        </p:pic>
      </p:grpSp>
      <p:grpSp>
        <p:nvGrpSpPr>
          <p:cNvPr id="21" name="Group 20"/>
          <p:cNvGrpSpPr/>
          <p:nvPr/>
        </p:nvGrpSpPr>
        <p:grpSpPr>
          <a:xfrm>
            <a:off x="914791" y="1097280"/>
            <a:ext cx="7314418" cy="1371600"/>
            <a:chOff x="914791" y="1097280"/>
            <a:chExt cx="7314418" cy="1371600"/>
          </a:xfrm>
        </p:grpSpPr>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791" y="1097280"/>
              <a:ext cx="658437" cy="13716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5645" y="1097280"/>
              <a:ext cx="658437" cy="13716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6499" y="1097280"/>
              <a:ext cx="658437" cy="137160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7353" y="1097280"/>
              <a:ext cx="658437" cy="137160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18207" y="1097280"/>
              <a:ext cx="658437" cy="1371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9061" y="1097280"/>
              <a:ext cx="658437" cy="13716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19915" y="1097280"/>
              <a:ext cx="658437" cy="137160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70772" y="1097280"/>
              <a:ext cx="658437" cy="1371600"/>
            </a:xfrm>
            <a:prstGeom prst="rect">
              <a:avLst/>
            </a:prstGeom>
          </p:spPr>
        </p:pic>
      </p:grpSp>
      <p:grpSp>
        <p:nvGrpSpPr>
          <p:cNvPr id="22" name="Group 21"/>
          <p:cNvGrpSpPr/>
          <p:nvPr/>
        </p:nvGrpSpPr>
        <p:grpSpPr>
          <a:xfrm>
            <a:off x="2670292" y="4308664"/>
            <a:ext cx="3803417" cy="149036"/>
            <a:chOff x="2670292" y="4308664"/>
            <a:chExt cx="3803417" cy="149036"/>
          </a:xfrm>
        </p:grpSpPr>
        <p:cxnSp>
          <p:nvCxnSpPr>
            <p:cNvPr id="33" name="Straight Arrow Connector 32"/>
            <p:cNvCxnSpPr>
              <a:stCxn id="5" idx="1"/>
              <a:endCxn id="6" idx="2"/>
            </p:cNvCxnSpPr>
            <p:nvPr/>
          </p:nvCxnSpPr>
          <p:spPr>
            <a:xfrm flipH="1" flipV="1">
              <a:off x="2670292" y="4308664"/>
              <a:ext cx="1572490" cy="149036"/>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5" idx="3"/>
              <a:endCxn id="7" idx="2"/>
            </p:cNvCxnSpPr>
            <p:nvPr/>
          </p:nvCxnSpPr>
          <p:spPr>
            <a:xfrm flipV="1">
              <a:off x="4901219" y="4308664"/>
              <a:ext cx="1572490" cy="149036"/>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719438" y="3417124"/>
            <a:ext cx="5705126" cy="205740"/>
            <a:chOff x="1719438" y="3417124"/>
            <a:chExt cx="5705126" cy="205740"/>
          </a:xfrm>
        </p:grpSpPr>
        <p:cxnSp>
          <p:nvCxnSpPr>
            <p:cNvPr id="37" name="Straight Arrow Connector 36"/>
            <p:cNvCxnSpPr>
              <a:stCxn id="6" idx="1"/>
              <a:endCxn id="8" idx="2"/>
            </p:cNvCxnSpPr>
            <p:nvPr/>
          </p:nvCxnSpPr>
          <p:spPr>
            <a:xfrm flipH="1" flipV="1">
              <a:off x="1719438" y="3417124"/>
              <a:ext cx="621635" cy="205740"/>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6" idx="3"/>
              <a:endCxn id="9" idx="2"/>
            </p:cNvCxnSpPr>
            <p:nvPr/>
          </p:nvCxnSpPr>
          <p:spPr>
            <a:xfrm flipV="1">
              <a:off x="2999510" y="3417124"/>
              <a:ext cx="621636" cy="205740"/>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7" idx="1"/>
              <a:endCxn id="10" idx="2"/>
            </p:cNvCxnSpPr>
            <p:nvPr/>
          </p:nvCxnSpPr>
          <p:spPr>
            <a:xfrm flipH="1" flipV="1">
              <a:off x="5522854" y="3417124"/>
              <a:ext cx="621636" cy="205740"/>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7" idx="3"/>
              <a:endCxn id="11" idx="2"/>
            </p:cNvCxnSpPr>
            <p:nvPr/>
          </p:nvCxnSpPr>
          <p:spPr>
            <a:xfrm flipV="1">
              <a:off x="6802927" y="3417124"/>
              <a:ext cx="621637" cy="205740"/>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244010" y="2468880"/>
            <a:ext cx="6655981" cy="262444"/>
            <a:chOff x="1244010" y="2468880"/>
            <a:chExt cx="6655981" cy="262444"/>
          </a:xfrm>
        </p:grpSpPr>
        <p:cxnSp>
          <p:nvCxnSpPr>
            <p:cNvPr id="45" name="Straight Arrow Connector 44"/>
            <p:cNvCxnSpPr>
              <a:stCxn id="8" idx="1"/>
              <a:endCxn id="12" idx="2"/>
            </p:cNvCxnSpPr>
            <p:nvPr/>
          </p:nvCxnSpPr>
          <p:spPr>
            <a:xfrm flipH="1" flipV="1">
              <a:off x="1244010" y="2468880"/>
              <a:ext cx="146209"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8" idx="3"/>
              <a:endCxn id="13" idx="2"/>
            </p:cNvCxnSpPr>
            <p:nvPr/>
          </p:nvCxnSpPr>
          <p:spPr>
            <a:xfrm flipV="1">
              <a:off x="2048656" y="2468880"/>
              <a:ext cx="146208"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9" idx="1"/>
              <a:endCxn id="14" idx="2"/>
            </p:cNvCxnSpPr>
            <p:nvPr/>
          </p:nvCxnSpPr>
          <p:spPr>
            <a:xfrm flipH="1" flipV="1">
              <a:off x="3145718" y="2468880"/>
              <a:ext cx="146209"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9" idx="3"/>
              <a:endCxn id="15" idx="2"/>
            </p:cNvCxnSpPr>
            <p:nvPr/>
          </p:nvCxnSpPr>
          <p:spPr>
            <a:xfrm flipV="1">
              <a:off x="3950364" y="2468880"/>
              <a:ext cx="146208"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0" idx="1"/>
              <a:endCxn id="16" idx="2"/>
            </p:cNvCxnSpPr>
            <p:nvPr/>
          </p:nvCxnSpPr>
          <p:spPr>
            <a:xfrm flipH="1" flipV="1">
              <a:off x="5047426" y="2468880"/>
              <a:ext cx="146209"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10" idx="3"/>
              <a:endCxn id="17" idx="2"/>
            </p:cNvCxnSpPr>
            <p:nvPr/>
          </p:nvCxnSpPr>
          <p:spPr>
            <a:xfrm flipV="1">
              <a:off x="5852072" y="2468880"/>
              <a:ext cx="146208"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11" idx="1"/>
              <a:endCxn id="18" idx="2"/>
            </p:cNvCxnSpPr>
            <p:nvPr/>
          </p:nvCxnSpPr>
          <p:spPr>
            <a:xfrm flipH="1" flipV="1">
              <a:off x="6949134" y="2468880"/>
              <a:ext cx="146211"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11" idx="3"/>
              <a:endCxn id="19" idx="2"/>
            </p:cNvCxnSpPr>
            <p:nvPr/>
          </p:nvCxnSpPr>
          <p:spPr>
            <a:xfrm flipV="1">
              <a:off x="7753782" y="2468880"/>
              <a:ext cx="146209" cy="262444"/>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341907" y="3450867"/>
            <a:ext cx="1661032" cy="1323439"/>
          </a:xfrm>
          <a:prstGeom prst="rect">
            <a:avLst/>
          </a:prstGeom>
          <a:noFill/>
        </p:spPr>
        <p:txBody>
          <a:bodyPr wrap="none" rtlCol="0" anchor="b">
            <a:spAutoFit/>
          </a:bodyPr>
          <a:lstStyle/>
          <a:p>
            <a:r>
              <a:rPr lang="en-US" sz="2000" dirty="0">
                <a:solidFill>
                  <a:srgbClr val="545454"/>
                </a:solidFill>
                <a:latin typeface="Roboto" charset="0"/>
                <a:ea typeface="Roboto" charset="0"/>
                <a:cs typeface="Roboto" charset="0"/>
              </a:rPr>
              <a:t>Randomly</a:t>
            </a:r>
            <a:br>
              <a:rPr lang="en-US" sz="2000" dirty="0">
                <a:solidFill>
                  <a:srgbClr val="545454"/>
                </a:solidFill>
                <a:latin typeface="Roboto" charset="0"/>
                <a:ea typeface="Roboto" charset="0"/>
                <a:cs typeface="Roboto" charset="0"/>
              </a:rPr>
            </a:br>
            <a:r>
              <a:rPr lang="en-US" sz="2000" dirty="0">
                <a:solidFill>
                  <a:srgbClr val="545454"/>
                </a:solidFill>
                <a:latin typeface="Roboto" charset="0"/>
                <a:ea typeface="Roboto" charset="0"/>
                <a:cs typeface="Roboto" charset="0"/>
              </a:rPr>
              <a:t>sample two</a:t>
            </a:r>
            <a:br>
              <a:rPr lang="en-US" sz="2000" dirty="0">
                <a:solidFill>
                  <a:srgbClr val="545454"/>
                </a:solidFill>
                <a:latin typeface="Roboto" charset="0"/>
                <a:ea typeface="Roboto" charset="0"/>
                <a:cs typeface="Roboto" charset="0"/>
              </a:rPr>
            </a:br>
            <a:r>
              <a:rPr lang="en-US" sz="2000" dirty="0">
                <a:solidFill>
                  <a:srgbClr val="545454"/>
                </a:solidFill>
                <a:latin typeface="Roboto" charset="0"/>
                <a:ea typeface="Roboto" charset="0"/>
                <a:cs typeface="Roboto" charset="0"/>
              </a:rPr>
              <a:t>components</a:t>
            </a:r>
            <a:br>
              <a:rPr lang="en-US" sz="2000" dirty="0">
                <a:solidFill>
                  <a:srgbClr val="545454"/>
                </a:solidFill>
                <a:latin typeface="Roboto" charset="0"/>
                <a:ea typeface="Roboto" charset="0"/>
                <a:cs typeface="Roboto" charset="0"/>
              </a:rPr>
            </a:br>
            <a:r>
              <a:rPr lang="en-US" sz="2000" dirty="0">
                <a:solidFill>
                  <a:srgbClr val="545454"/>
                </a:solidFill>
                <a:latin typeface="Roboto" charset="0"/>
                <a:ea typeface="Roboto" charset="0"/>
                <a:cs typeface="Roboto" charset="0"/>
              </a:rPr>
              <a:t>at each time.</a:t>
            </a:r>
          </a:p>
        </p:txBody>
      </p:sp>
    </p:spTree>
    <p:extLst>
      <p:ext uri="{BB962C8B-B14F-4D97-AF65-F5344CB8AC3E}">
        <p14:creationId xmlns:p14="http://schemas.microsoft.com/office/powerpoint/2010/main" val="1126726074"/>
      </p:ext>
    </p:extLst>
  </p:cSld>
  <p:clrMapOvr>
    <a:masterClrMapping/>
  </p:clrMapOvr>
  <mc:AlternateContent xmlns:mc="http://schemas.openxmlformats.org/markup-compatibility/2006" xmlns:p14="http://schemas.microsoft.com/office/powerpoint/2010/main">
    <mc:Choice Requires="p14">
      <p:transition spd="slow" p14:dur="2000" advTm="15861"/>
    </mc:Choice>
    <mc:Fallback xmlns="">
      <p:transition spd="slow" advTm="1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300"/>
                            </p:stCondLst>
                            <p:childTnLst>
                              <p:par>
                                <p:cTn id="8" presetID="22" presetClass="entr" presetSubtype="4" fill="hold" nodeType="afterEffect">
                                  <p:stCondLst>
                                    <p:cond delay="30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300"/>
                                        <p:tgtEl>
                                          <p:spTgt spid="22"/>
                                        </p:tgtEl>
                                      </p:cBhvr>
                                    </p:animEffect>
                                  </p:childTnLst>
                                </p:cTn>
                              </p:par>
                            </p:childTnLst>
                          </p:cTn>
                        </p:par>
                        <p:par>
                          <p:cTn id="11" fill="hold">
                            <p:stCondLst>
                              <p:cond delay="900"/>
                            </p:stCondLst>
                            <p:childTnLst>
                              <p:par>
                                <p:cTn id="12" presetID="1" presetClass="entr" presetSubtype="0" fill="hold" nodeType="afterEffect">
                                  <p:stCondLst>
                                    <p:cond delay="30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1200"/>
                            </p:stCondLst>
                            <p:childTnLst>
                              <p:par>
                                <p:cTn id="15" presetID="22" presetClass="entr" presetSubtype="4" fill="hold" nodeType="afterEffect">
                                  <p:stCondLst>
                                    <p:cond delay="30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300"/>
                                        <p:tgtEl>
                                          <p:spTgt spid="23"/>
                                        </p:tgtEl>
                                      </p:cBhvr>
                                    </p:animEffect>
                                  </p:childTnLst>
                                </p:cTn>
                              </p:par>
                            </p:childTnLst>
                          </p:cTn>
                        </p:par>
                        <p:par>
                          <p:cTn id="18" fill="hold">
                            <p:stCondLst>
                              <p:cond delay="1800"/>
                            </p:stCondLst>
                            <p:childTnLst>
                              <p:par>
                                <p:cTn id="19" presetID="1" presetClass="entr" presetSubtype="0" fill="hold" nodeType="afterEffect">
                                  <p:stCondLst>
                                    <p:cond delay="300"/>
                                  </p:stCondLst>
                                  <p:childTnLst>
                                    <p:set>
                                      <p:cBhvr>
                                        <p:cTn id="20" dur="1" fill="hold">
                                          <p:stCondLst>
                                            <p:cond delay="0"/>
                                          </p:stCondLst>
                                        </p:cTn>
                                        <p:tgtEl>
                                          <p:spTgt spid="20"/>
                                        </p:tgtEl>
                                        <p:attrNameLst>
                                          <p:attrName>style.visibility</p:attrName>
                                        </p:attrNameLst>
                                      </p:cBhvr>
                                      <p:to>
                                        <p:strVal val="visible"/>
                                      </p:to>
                                    </p:set>
                                  </p:childTnLst>
                                </p:cTn>
                              </p:par>
                            </p:childTnLst>
                          </p:cTn>
                        </p:par>
                        <p:par>
                          <p:cTn id="21" fill="hold">
                            <p:stCondLst>
                              <p:cond delay="2100"/>
                            </p:stCondLst>
                            <p:childTnLst>
                              <p:par>
                                <p:cTn id="22" presetID="22" presetClass="entr" presetSubtype="4" fill="hold" nodeType="afterEffect">
                                  <p:stCondLst>
                                    <p:cond delay="30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00"/>
                                        <p:tgtEl>
                                          <p:spTgt spid="24"/>
                                        </p:tgtEl>
                                      </p:cBhvr>
                                    </p:animEffect>
                                  </p:childTnLst>
                                </p:cTn>
                              </p:par>
                            </p:childTnLst>
                          </p:cTn>
                        </p:par>
                        <p:par>
                          <p:cTn id="25" fill="hold">
                            <p:stCondLst>
                              <p:cond delay="2700"/>
                            </p:stCondLst>
                            <p:childTnLst>
                              <p:par>
                                <p:cTn id="26" presetID="1" presetClass="entr" presetSubtype="0" fill="hold" nodeType="afterEffect">
                                  <p:stCondLst>
                                    <p:cond delay="30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indent="0">
              <a:buNone/>
            </a:pPr>
            <a:r>
              <a:rPr lang="en-US"/>
              <a:t>Can be empowered by large-scale shape repositories.</a:t>
            </a:r>
          </a:p>
          <a:p>
            <a:endParaRPr lang="en-US"/>
          </a:p>
        </p:txBody>
      </p:sp>
      <p:sp>
        <p:nvSpPr>
          <p:cNvPr id="3" name="Title 2"/>
          <p:cNvSpPr>
            <a:spLocks noGrp="1"/>
          </p:cNvSpPr>
          <p:nvPr>
            <p:ph type="title"/>
          </p:nvPr>
        </p:nvSpPr>
        <p:spPr/>
        <p:txBody>
          <a:bodyPr/>
          <a:lstStyle/>
          <a:p>
            <a:r>
              <a:rPr lang="en-US"/>
              <a:t>Motivation</a:t>
            </a:r>
          </a:p>
        </p:txBody>
      </p:sp>
      <p:grpSp>
        <p:nvGrpSpPr>
          <p:cNvPr id="11" name="Group 10"/>
          <p:cNvGrpSpPr/>
          <p:nvPr/>
        </p:nvGrpSpPr>
        <p:grpSpPr>
          <a:xfrm>
            <a:off x="1130702" y="1737967"/>
            <a:ext cx="6882596" cy="3321329"/>
            <a:chOff x="1159421" y="2038846"/>
            <a:chExt cx="6254404" cy="3018183"/>
          </a:xfrm>
        </p:grpSpPr>
        <p:pic>
          <p:nvPicPr>
            <p:cNvPr id="5" name="Picture 4"/>
            <p:cNvPicPr>
              <a:picLocks noChangeAspect="1"/>
            </p:cNvPicPr>
            <p:nvPr/>
          </p:nvPicPr>
          <p:blipFill rotWithShape="1">
            <a:blip r:embed="rId3">
              <a:clrChange>
                <a:clrFrom>
                  <a:srgbClr val="FFFFFF"/>
                </a:clrFrom>
                <a:clrTo>
                  <a:srgbClr val="FFFFFF">
                    <a:alpha val="0"/>
                  </a:srgbClr>
                </a:clrTo>
              </a:clrChange>
            </a:blip>
            <a:srcRect b="20283"/>
            <a:stretch/>
          </p:blipFill>
          <p:spPr>
            <a:xfrm>
              <a:off x="1159421" y="2038846"/>
              <a:ext cx="3058842" cy="1463040"/>
            </a:xfrm>
            <a:prstGeom prst="rect">
              <a:avLst/>
            </a:prstGeom>
          </p:spPr>
        </p:pic>
        <p:pic>
          <p:nvPicPr>
            <p:cNvPr id="6" name="Picture 5"/>
            <p:cNvPicPr>
              <a:picLocks noChangeAspect="1"/>
            </p:cNvPicPr>
            <p:nvPr/>
          </p:nvPicPr>
          <p:blipFill>
            <a:blip r:embed="rId4"/>
            <a:stretch>
              <a:fillRect/>
            </a:stretch>
          </p:blipFill>
          <p:spPr>
            <a:xfrm>
              <a:off x="4892479" y="2038846"/>
              <a:ext cx="2521346" cy="1463040"/>
            </a:xfrm>
            <a:prstGeom prst="rect">
              <a:avLst/>
            </a:prstGeom>
          </p:spPr>
        </p:pic>
        <p:pic>
          <p:nvPicPr>
            <p:cNvPr id="7" name="Picture 6"/>
            <p:cNvPicPr>
              <a:picLocks noChangeAspect="1"/>
            </p:cNvPicPr>
            <p:nvPr/>
          </p:nvPicPr>
          <p:blipFill rotWithShape="1">
            <a:blip r:embed="rId5"/>
            <a:srcRect b="40947"/>
            <a:stretch/>
          </p:blipFill>
          <p:spPr>
            <a:xfrm>
              <a:off x="1331634" y="3593989"/>
              <a:ext cx="2714417" cy="146304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5412" t="12831" r="8213" b="14976"/>
            <a:stretch/>
          </p:blipFill>
          <p:spPr>
            <a:xfrm>
              <a:off x="5105683" y="3593989"/>
              <a:ext cx="2094938" cy="1463040"/>
            </a:xfrm>
            <a:prstGeom prst="rect">
              <a:avLst/>
            </a:prstGeom>
          </p:spPr>
        </p:pic>
      </p:grpSp>
    </p:spTree>
    <p:extLst>
      <p:ext uri="{BB962C8B-B14F-4D97-AF65-F5344CB8AC3E}">
        <p14:creationId xmlns:p14="http://schemas.microsoft.com/office/powerpoint/2010/main" val="520046607"/>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Automatic Shape Synthesis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0" y="4118296"/>
            <a:ext cx="1097280" cy="952052"/>
          </a:xfrm>
          <a:prstGeom prst="rect">
            <a:avLst/>
          </a:prstGeom>
        </p:spPr>
      </p:pic>
      <p:grpSp>
        <p:nvGrpSpPr>
          <p:cNvPr id="10" name="Group 9"/>
          <p:cNvGrpSpPr/>
          <p:nvPr/>
        </p:nvGrpSpPr>
        <p:grpSpPr>
          <a:xfrm>
            <a:off x="1786999" y="3306362"/>
            <a:ext cx="5570003" cy="952052"/>
            <a:chOff x="1786999" y="3306362"/>
            <a:chExt cx="5570003" cy="95205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999" y="3306362"/>
              <a:ext cx="1097280" cy="95205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722" y="3306362"/>
              <a:ext cx="1097280" cy="952052"/>
            </a:xfrm>
            <a:prstGeom prst="rect">
              <a:avLst/>
            </a:prstGeom>
          </p:spPr>
        </p:pic>
      </p:grpSp>
      <p:grpSp>
        <p:nvGrpSpPr>
          <p:cNvPr id="24" name="Group 23"/>
          <p:cNvGrpSpPr/>
          <p:nvPr/>
        </p:nvGrpSpPr>
        <p:grpSpPr>
          <a:xfrm>
            <a:off x="109728" y="1463040"/>
            <a:ext cx="8924544" cy="952052"/>
            <a:chOff x="109728" y="1463040"/>
            <a:chExt cx="8924544" cy="952052"/>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 y="1463040"/>
              <a:ext cx="1097280" cy="95205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909" y="1463040"/>
              <a:ext cx="1097280" cy="952052"/>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6090" y="1463040"/>
              <a:ext cx="1097280" cy="95205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4271" y="1463040"/>
              <a:ext cx="1097280" cy="952052"/>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2452" y="1463040"/>
              <a:ext cx="1097280" cy="95205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0633" y="1463040"/>
              <a:ext cx="1097280" cy="952052"/>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18814" y="1463040"/>
              <a:ext cx="1097280" cy="95205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992" y="1463040"/>
              <a:ext cx="1097280" cy="952052"/>
            </a:xfrm>
            <a:prstGeom prst="rect">
              <a:avLst/>
            </a:prstGeom>
          </p:spPr>
        </p:pic>
      </p:grpSp>
      <p:grpSp>
        <p:nvGrpSpPr>
          <p:cNvPr id="7" name="Group 6"/>
          <p:cNvGrpSpPr/>
          <p:nvPr/>
        </p:nvGrpSpPr>
        <p:grpSpPr>
          <a:xfrm>
            <a:off x="2335639" y="4258414"/>
            <a:ext cx="4472723" cy="335908"/>
            <a:chOff x="2335639" y="4258414"/>
            <a:chExt cx="4472723" cy="335908"/>
          </a:xfrm>
        </p:grpSpPr>
        <p:cxnSp>
          <p:nvCxnSpPr>
            <p:cNvPr id="27" name="Straight Arrow Connector 26"/>
            <p:cNvCxnSpPr>
              <a:stCxn id="4" idx="1"/>
              <a:endCxn id="5" idx="2"/>
            </p:cNvCxnSpPr>
            <p:nvPr/>
          </p:nvCxnSpPr>
          <p:spPr>
            <a:xfrm flipH="1" flipV="1">
              <a:off x="2335639" y="4258414"/>
              <a:ext cx="1687721" cy="335908"/>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 idx="3"/>
              <a:endCxn id="6" idx="2"/>
            </p:cNvCxnSpPr>
            <p:nvPr/>
          </p:nvCxnSpPr>
          <p:spPr>
            <a:xfrm flipV="1">
              <a:off x="5120640" y="4258414"/>
              <a:ext cx="1687722" cy="335908"/>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1217458" y="3373329"/>
            <a:ext cx="6709085" cy="409059"/>
            <a:chOff x="1217458" y="3373329"/>
            <a:chExt cx="6709085" cy="409059"/>
          </a:xfrm>
        </p:grpSpPr>
        <p:cxnSp>
          <p:nvCxnSpPr>
            <p:cNvPr id="31" name="Straight Arrow Connector 30"/>
            <p:cNvCxnSpPr>
              <a:stCxn id="5" idx="1"/>
              <a:endCxn id="8" idx="2"/>
            </p:cNvCxnSpPr>
            <p:nvPr/>
          </p:nvCxnSpPr>
          <p:spPr>
            <a:xfrm flipH="1" flipV="1">
              <a:off x="1217458" y="3373329"/>
              <a:ext cx="569541" cy="409059"/>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5" idx="3"/>
              <a:endCxn id="9" idx="2"/>
            </p:cNvCxnSpPr>
            <p:nvPr/>
          </p:nvCxnSpPr>
          <p:spPr>
            <a:xfrm flipV="1">
              <a:off x="2884279" y="3373329"/>
              <a:ext cx="569541" cy="409059"/>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6" idx="1"/>
              <a:endCxn id="15" idx="2"/>
            </p:cNvCxnSpPr>
            <p:nvPr/>
          </p:nvCxnSpPr>
          <p:spPr>
            <a:xfrm flipH="1" flipV="1">
              <a:off x="5690182" y="3373329"/>
              <a:ext cx="569540" cy="409059"/>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6" idx="3"/>
              <a:endCxn id="16" idx="2"/>
            </p:cNvCxnSpPr>
            <p:nvPr/>
          </p:nvCxnSpPr>
          <p:spPr>
            <a:xfrm flipV="1">
              <a:off x="7357002" y="3373329"/>
              <a:ext cx="569541" cy="409059"/>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68818" y="2421277"/>
            <a:ext cx="7806365" cy="952052"/>
            <a:chOff x="668818" y="2421277"/>
            <a:chExt cx="7806365" cy="952052"/>
          </a:xfrm>
        </p:grpSpPr>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8818" y="2421277"/>
              <a:ext cx="1097280" cy="952052"/>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05180" y="2421277"/>
              <a:ext cx="1097280" cy="952052"/>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41542" y="2421277"/>
              <a:ext cx="1097280" cy="952052"/>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77903" y="2421277"/>
              <a:ext cx="1097280" cy="952052"/>
            </a:xfrm>
            <a:prstGeom prst="rect">
              <a:avLst/>
            </a:prstGeom>
          </p:spPr>
        </p:pic>
      </p:grpSp>
      <p:sp>
        <p:nvSpPr>
          <p:cNvPr id="32" name="TextBox 31"/>
          <p:cNvSpPr txBox="1"/>
          <p:nvPr/>
        </p:nvSpPr>
        <p:spPr>
          <a:xfrm>
            <a:off x="1590287" y="1081670"/>
            <a:ext cx="5963427" cy="369332"/>
          </a:xfrm>
          <a:prstGeom prst="rect">
            <a:avLst/>
          </a:prstGeom>
          <a:noFill/>
        </p:spPr>
        <p:txBody>
          <a:bodyPr wrap="none" rtlCol="0" anchor="b">
            <a:spAutoFit/>
          </a:bodyPr>
          <a:lstStyle/>
          <a:p>
            <a:r>
              <a:rPr lang="en-US" dirty="0">
                <a:solidFill>
                  <a:srgbClr val="545454"/>
                </a:solidFill>
                <a:latin typeface="Roboto" charset="0"/>
                <a:ea typeface="Roboto" charset="0"/>
                <a:cs typeface="Roboto" charset="0"/>
              </a:rPr>
              <a:t>More results: </a:t>
            </a:r>
            <a:r>
              <a:rPr lang="en-US" sz="1600" dirty="0">
                <a:solidFill>
                  <a:srgbClr val="444444"/>
                </a:solidFill>
                <a:hlinkClick r:id="rId18"/>
              </a:rPr>
              <a:t>https://mhsung.github.io/component-assembly.html</a:t>
            </a:r>
            <a:endParaRPr lang="en-US" sz="1600" dirty="0">
              <a:solidFill>
                <a:srgbClr val="444444"/>
              </a:solidFill>
            </a:endParaRPr>
          </a:p>
        </p:txBody>
      </p:sp>
      <p:grpSp>
        <p:nvGrpSpPr>
          <p:cNvPr id="23" name="Group 22"/>
          <p:cNvGrpSpPr/>
          <p:nvPr/>
        </p:nvGrpSpPr>
        <p:grpSpPr>
          <a:xfrm>
            <a:off x="658368" y="2415092"/>
            <a:ext cx="7827264" cy="451552"/>
            <a:chOff x="658368" y="2415092"/>
            <a:chExt cx="7827264" cy="451552"/>
          </a:xfrm>
        </p:grpSpPr>
        <p:cxnSp>
          <p:nvCxnSpPr>
            <p:cNvPr id="40" name="Straight Arrow Connector 39"/>
            <p:cNvCxnSpPr>
              <a:endCxn id="11" idx="2"/>
            </p:cNvCxnSpPr>
            <p:nvPr/>
          </p:nvCxnSpPr>
          <p:spPr>
            <a:xfrm flipH="1" flipV="1">
              <a:off x="658368" y="2415092"/>
              <a:ext cx="534271"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2" idx="2"/>
            </p:cNvCxnSpPr>
            <p:nvPr/>
          </p:nvCxnSpPr>
          <p:spPr>
            <a:xfrm flipV="1">
              <a:off x="1192639" y="2415092"/>
              <a:ext cx="583910"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13" idx="2"/>
            </p:cNvCxnSpPr>
            <p:nvPr/>
          </p:nvCxnSpPr>
          <p:spPr>
            <a:xfrm flipH="1" flipV="1">
              <a:off x="2894730" y="2415092"/>
              <a:ext cx="583909"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17" idx="2"/>
            </p:cNvCxnSpPr>
            <p:nvPr/>
          </p:nvCxnSpPr>
          <p:spPr>
            <a:xfrm flipV="1">
              <a:off x="3478639" y="2415092"/>
              <a:ext cx="534272"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18" idx="2"/>
            </p:cNvCxnSpPr>
            <p:nvPr/>
          </p:nvCxnSpPr>
          <p:spPr>
            <a:xfrm flipH="1" flipV="1">
              <a:off x="5131092" y="2415092"/>
              <a:ext cx="534270"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19" idx="2"/>
            </p:cNvCxnSpPr>
            <p:nvPr/>
          </p:nvCxnSpPr>
          <p:spPr>
            <a:xfrm flipV="1">
              <a:off x="5665362" y="2415092"/>
              <a:ext cx="583911"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endCxn id="21" idx="2"/>
            </p:cNvCxnSpPr>
            <p:nvPr/>
          </p:nvCxnSpPr>
          <p:spPr>
            <a:xfrm flipH="1" flipV="1">
              <a:off x="7367454" y="2415092"/>
              <a:ext cx="583908"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endCxn id="22" idx="2"/>
            </p:cNvCxnSpPr>
            <p:nvPr/>
          </p:nvCxnSpPr>
          <p:spPr>
            <a:xfrm flipV="1">
              <a:off x="7951362" y="2415092"/>
              <a:ext cx="534270" cy="451552"/>
            </a:xfrm>
            <a:prstGeom prst="straightConnector1">
              <a:avLst/>
            </a:prstGeom>
            <a:ln w="12700">
              <a:solidFill>
                <a:srgbClr val="444444"/>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26715988"/>
      </p:ext>
    </p:extLst>
  </p:cSld>
  <p:clrMapOvr>
    <a:masterClrMapping/>
  </p:clrMapOvr>
  <mc:AlternateContent xmlns:mc="http://schemas.openxmlformats.org/markup-compatibility/2006" xmlns:p14="http://schemas.microsoft.com/office/powerpoint/2010/main">
    <mc:Choice Requires="p14">
      <p:transition spd="slow" p14:dur="2000" advTm="8629"/>
    </mc:Choice>
    <mc:Fallback xmlns="">
      <p:transition spd="slow" advTm="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300"/>
                            </p:stCondLst>
                            <p:childTnLst>
                              <p:par>
                                <p:cTn id="8" presetID="22" presetClass="entr" presetSubtype="4" fill="hold" nodeType="afterEffect">
                                  <p:stCondLst>
                                    <p:cond delay="3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300"/>
                                        <p:tgtEl>
                                          <p:spTgt spid="7"/>
                                        </p:tgtEl>
                                      </p:cBhvr>
                                    </p:animEffect>
                                  </p:childTnLst>
                                </p:cTn>
                              </p:par>
                            </p:childTnLst>
                          </p:cTn>
                        </p:par>
                        <p:par>
                          <p:cTn id="11" fill="hold">
                            <p:stCondLst>
                              <p:cond delay="900"/>
                            </p:stCondLst>
                            <p:childTnLst>
                              <p:par>
                                <p:cTn id="12" presetID="1" presetClass="entr" presetSubtype="0" fill="hold" nodeType="afterEffect">
                                  <p:stCondLst>
                                    <p:cond delay="3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1200"/>
                            </p:stCondLst>
                            <p:childTnLst>
                              <p:par>
                                <p:cTn id="15" presetID="22" presetClass="entr" presetSubtype="4" fill="hold" nodeType="after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300"/>
                                        <p:tgtEl>
                                          <p:spTgt spid="14"/>
                                        </p:tgtEl>
                                      </p:cBhvr>
                                    </p:animEffect>
                                  </p:childTnLst>
                                </p:cTn>
                              </p:par>
                            </p:childTnLst>
                          </p:cTn>
                        </p:par>
                        <p:par>
                          <p:cTn id="18" fill="hold">
                            <p:stCondLst>
                              <p:cond delay="1800"/>
                            </p:stCondLst>
                            <p:childTnLst>
                              <p:par>
                                <p:cTn id="19" presetID="1" presetClass="entr" presetSubtype="0" fill="hold" nodeType="afterEffect">
                                  <p:stCondLst>
                                    <p:cond delay="300"/>
                                  </p:stCondLst>
                                  <p:childTnLst>
                                    <p:set>
                                      <p:cBhvr>
                                        <p:cTn id="20" dur="1" fill="hold">
                                          <p:stCondLst>
                                            <p:cond delay="0"/>
                                          </p:stCondLst>
                                        </p:cTn>
                                        <p:tgtEl>
                                          <p:spTgt spid="20"/>
                                        </p:tgtEl>
                                        <p:attrNameLst>
                                          <p:attrName>style.visibility</p:attrName>
                                        </p:attrNameLst>
                                      </p:cBhvr>
                                      <p:to>
                                        <p:strVal val="visible"/>
                                      </p:to>
                                    </p:set>
                                  </p:childTnLst>
                                </p:cTn>
                              </p:par>
                            </p:childTnLst>
                          </p:cTn>
                        </p:par>
                        <p:par>
                          <p:cTn id="21" fill="hold">
                            <p:stCondLst>
                              <p:cond delay="2100"/>
                            </p:stCondLst>
                            <p:childTnLst>
                              <p:par>
                                <p:cTn id="22" presetID="22" presetClass="entr" presetSubtype="4" fill="hold" nodeType="afterEffect">
                                  <p:stCondLst>
                                    <p:cond delay="30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300"/>
                                        <p:tgtEl>
                                          <p:spTgt spid="23"/>
                                        </p:tgtEl>
                                      </p:cBhvr>
                                    </p:animEffect>
                                  </p:childTnLst>
                                </p:cTn>
                              </p:par>
                            </p:childTnLst>
                          </p:cTn>
                        </p:par>
                        <p:par>
                          <p:cTn id="25" fill="hold">
                            <p:stCondLst>
                              <p:cond delay="2700"/>
                            </p:stCondLst>
                            <p:childTnLst>
                              <p:par>
                                <p:cTn id="26" presetID="1" presetClass="entr" presetSubtype="0" fill="hold" nodeType="afterEffect">
                                  <p:stCondLst>
                                    <p:cond delay="30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Cross-category Assembly</a:t>
            </a:r>
          </a:p>
        </p:txBody>
      </p:sp>
      <p:sp>
        <p:nvSpPr>
          <p:cNvPr id="37" name="TextBox 36"/>
          <p:cNvSpPr txBox="1"/>
          <p:nvPr/>
        </p:nvSpPr>
        <p:spPr>
          <a:xfrm>
            <a:off x="212651" y="3409507"/>
            <a:ext cx="824265" cy="415498"/>
          </a:xfrm>
          <a:prstGeom prst="rect">
            <a:avLst/>
          </a:prstGeom>
          <a:noFill/>
        </p:spPr>
        <p:txBody>
          <a:bodyPr wrap="none" rtlCol="0">
            <a:spAutoFit/>
          </a:bodyPr>
          <a:lstStyle/>
          <a:p>
            <a:r>
              <a:rPr lang="en-US" sz="1050">
                <a:latin typeface="Roboto Medium" charset="0"/>
                <a:ea typeface="Roboto Medium" charset="0"/>
                <a:cs typeface="Roboto Medium" charset="0"/>
              </a:rPr>
              <a:t>Watercraft</a:t>
            </a:r>
            <a:br>
              <a:rPr lang="en-US" sz="1050">
                <a:latin typeface="Roboto Light" charset="0"/>
                <a:ea typeface="Roboto Light" charset="0"/>
                <a:cs typeface="Roboto Light" charset="0"/>
              </a:rPr>
            </a:br>
            <a:r>
              <a:rPr lang="en-US" sz="1050">
                <a:latin typeface="Roboto Light" charset="0"/>
                <a:ea typeface="Roboto Light" charset="0"/>
                <a:cs typeface="Roboto Light" charset="0"/>
              </a:rPr>
              <a:t>Source</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81" y="1645920"/>
            <a:ext cx="1915273" cy="137160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830" y="1645920"/>
            <a:ext cx="1915273" cy="137160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4179" y="1645920"/>
            <a:ext cx="1915273" cy="137160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6528" y="1645920"/>
            <a:ext cx="1915273" cy="137160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8877" y="1645920"/>
            <a:ext cx="1915273" cy="1371600"/>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97" y="3877382"/>
            <a:ext cx="1463040" cy="657716"/>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7338" y="3657600"/>
            <a:ext cx="686593" cy="109728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2632" y="3657600"/>
            <a:ext cx="1161917" cy="109728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3250" y="3874017"/>
            <a:ext cx="1463040" cy="664446"/>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74993" y="3975791"/>
            <a:ext cx="1463040" cy="460899"/>
          </a:xfrm>
          <a:prstGeom prst="rect">
            <a:avLst/>
          </a:prstGeom>
        </p:spPr>
      </p:pic>
      <p:sp>
        <p:nvSpPr>
          <p:cNvPr id="48" name="TextBox 47"/>
          <p:cNvSpPr txBox="1"/>
          <p:nvPr/>
        </p:nvSpPr>
        <p:spPr>
          <a:xfrm>
            <a:off x="212651" y="1280160"/>
            <a:ext cx="2454518" cy="369332"/>
          </a:xfrm>
          <a:prstGeom prst="rect">
            <a:avLst/>
          </a:prstGeom>
          <a:noFill/>
        </p:spPr>
        <p:txBody>
          <a:bodyPr wrap="none" rtlCol="0">
            <a:spAutoFit/>
          </a:bodyPr>
          <a:lstStyle/>
          <a:p>
            <a:r>
              <a:rPr lang="en-US">
                <a:latin typeface="Roboto" charset="0"/>
                <a:ea typeface="Roboto" charset="0"/>
                <a:cs typeface="Roboto" charset="0"/>
              </a:rPr>
              <a:t>Watercraft → </a:t>
            </a:r>
            <a:r>
              <a:rPr lang="en-US">
                <a:latin typeface="Roboto Medium" charset="0"/>
                <a:ea typeface="Roboto Medium" charset="0"/>
                <a:cs typeface="Roboto Medium" charset="0"/>
              </a:rPr>
              <a:t>Airplane</a:t>
            </a:r>
          </a:p>
        </p:txBody>
      </p:sp>
      <p:grpSp>
        <p:nvGrpSpPr>
          <p:cNvPr id="6" name="Group 5"/>
          <p:cNvGrpSpPr/>
          <p:nvPr/>
        </p:nvGrpSpPr>
        <p:grpSpPr>
          <a:xfrm>
            <a:off x="2047705" y="1745410"/>
            <a:ext cx="1381248" cy="2915081"/>
            <a:chOff x="2047705" y="1745410"/>
            <a:chExt cx="1381248" cy="2915081"/>
          </a:xfrm>
        </p:grpSpPr>
        <p:sp>
          <p:nvSpPr>
            <p:cNvPr id="17" name="Oval 16"/>
            <p:cNvSpPr/>
            <p:nvPr/>
          </p:nvSpPr>
          <p:spPr>
            <a:xfrm>
              <a:off x="2047705" y="1745410"/>
              <a:ext cx="1155106" cy="1155106"/>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573731" y="3805269"/>
              <a:ext cx="855222" cy="85522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49962" y="1720829"/>
            <a:ext cx="1536154" cy="3116642"/>
            <a:chOff x="449962" y="1720829"/>
            <a:chExt cx="1536154" cy="3116642"/>
          </a:xfrm>
        </p:grpSpPr>
        <p:sp>
          <p:nvSpPr>
            <p:cNvPr id="16" name="Oval 15"/>
            <p:cNvSpPr/>
            <p:nvPr/>
          </p:nvSpPr>
          <p:spPr>
            <a:xfrm>
              <a:off x="449962" y="1720829"/>
              <a:ext cx="1536154" cy="1536154"/>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61358" y="3652869"/>
              <a:ext cx="1184602" cy="1184602"/>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74360712"/>
      </p:ext>
    </p:extLst>
  </p:cSld>
  <p:clrMapOvr>
    <a:masterClrMapping/>
  </p:clrMapOvr>
  <mc:AlternateContent xmlns:mc="http://schemas.openxmlformats.org/markup-compatibility/2006" xmlns:p14="http://schemas.microsoft.com/office/powerpoint/2010/main">
    <mc:Choice Requires="p14">
      <p:transition spd="slow" p14:dur="2000" advTm="1815"/>
    </mc:Choice>
    <mc:Fallback xmlns="">
      <p:transition spd="slow" advTm="1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28" y="1371600"/>
            <a:ext cx="1421436" cy="182880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305" y="1371600"/>
            <a:ext cx="1421436" cy="1828800"/>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1282" y="1371600"/>
            <a:ext cx="1421436" cy="1828800"/>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7259" y="1371600"/>
            <a:ext cx="1421436" cy="1828800"/>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3236" y="1371600"/>
            <a:ext cx="1421436" cy="1828800"/>
          </a:xfrm>
          <a:prstGeom prst="rect">
            <a:avLst/>
          </a:prstGeom>
        </p:spPr>
      </p:pic>
      <p:sp>
        <p:nvSpPr>
          <p:cNvPr id="29" name="Rounded Rectangle 28"/>
          <p:cNvSpPr/>
          <p:nvPr/>
        </p:nvSpPr>
        <p:spPr>
          <a:xfrm>
            <a:off x="191832" y="3383280"/>
            <a:ext cx="8773125" cy="1645920"/>
          </a:xfrm>
          <a:prstGeom prst="roundRect">
            <a:avLst>
              <a:gd name="adj" fmla="val 4221"/>
            </a:avLst>
          </a:prstGeom>
          <a:solidFill>
            <a:schemeClr val="bg1">
              <a:lumMod val="95000"/>
            </a:schemeClr>
          </a:solidFill>
          <a:ln>
            <a:solidFill>
              <a:srgbClr val="4444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Cross-category Assembly</a:t>
            </a:r>
          </a:p>
        </p:txBody>
      </p:sp>
      <p:sp>
        <p:nvSpPr>
          <p:cNvPr id="37" name="TextBox 36"/>
          <p:cNvSpPr txBox="1"/>
          <p:nvPr/>
        </p:nvSpPr>
        <p:spPr>
          <a:xfrm>
            <a:off x="212651" y="3409507"/>
            <a:ext cx="596638" cy="415498"/>
          </a:xfrm>
          <a:prstGeom prst="rect">
            <a:avLst/>
          </a:prstGeom>
          <a:noFill/>
        </p:spPr>
        <p:txBody>
          <a:bodyPr wrap="none" rtlCol="0">
            <a:spAutoFit/>
          </a:bodyPr>
          <a:lstStyle/>
          <a:p>
            <a:r>
              <a:rPr lang="en-US" sz="1050">
                <a:latin typeface="Roboto Medium" charset="0"/>
                <a:ea typeface="Roboto Medium" charset="0"/>
                <a:cs typeface="Roboto Medium" charset="0"/>
              </a:rPr>
              <a:t>Table</a:t>
            </a:r>
          </a:p>
          <a:p>
            <a:r>
              <a:rPr lang="en-US" sz="1050">
                <a:latin typeface="Roboto Light" charset="0"/>
                <a:ea typeface="Roboto Light" charset="0"/>
                <a:cs typeface="Roboto Light" charset="0"/>
              </a:rPr>
              <a:t>Source</a:t>
            </a:r>
          </a:p>
        </p:txBody>
      </p:sp>
      <p:sp>
        <p:nvSpPr>
          <p:cNvPr id="48" name="TextBox 47"/>
          <p:cNvSpPr txBox="1"/>
          <p:nvPr/>
        </p:nvSpPr>
        <p:spPr>
          <a:xfrm>
            <a:off x="212651" y="1280160"/>
            <a:ext cx="1624163" cy="369332"/>
          </a:xfrm>
          <a:prstGeom prst="rect">
            <a:avLst/>
          </a:prstGeom>
          <a:noFill/>
        </p:spPr>
        <p:txBody>
          <a:bodyPr wrap="none" rtlCol="0">
            <a:spAutoFit/>
          </a:bodyPr>
          <a:lstStyle/>
          <a:p>
            <a:r>
              <a:rPr lang="en-US">
                <a:latin typeface="Roboto" charset="0"/>
                <a:ea typeface="Roboto" charset="0"/>
                <a:cs typeface="Roboto" charset="0"/>
              </a:rPr>
              <a:t>Table → </a:t>
            </a:r>
            <a:r>
              <a:rPr lang="en-US">
                <a:latin typeface="Roboto Medium" charset="0"/>
                <a:ea typeface="Roboto Medium" charset="0"/>
                <a:cs typeface="Roboto Medium" charset="0"/>
              </a:rPr>
              <a:t>Chair</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956" y="3657600"/>
            <a:ext cx="1431896" cy="109728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9121" y="3657600"/>
            <a:ext cx="1463938" cy="1097280"/>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7205" y="3657600"/>
            <a:ext cx="802887" cy="1097280"/>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306" y="3692150"/>
            <a:ext cx="831652" cy="1028180"/>
          </a:xfrm>
          <a:prstGeom prst="rect">
            <a:avLst/>
          </a:prstGeom>
        </p:spPr>
      </p:pic>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1340" y="3691967"/>
            <a:ext cx="1531307" cy="1028547"/>
          </a:xfrm>
          <a:prstGeom prst="rect">
            <a:avLst/>
          </a:prstGeom>
        </p:spPr>
      </p:pic>
      <p:grpSp>
        <p:nvGrpSpPr>
          <p:cNvPr id="2" name="Group 1"/>
          <p:cNvGrpSpPr/>
          <p:nvPr/>
        </p:nvGrpSpPr>
        <p:grpSpPr>
          <a:xfrm>
            <a:off x="356554" y="1181233"/>
            <a:ext cx="4877894" cy="3639031"/>
            <a:chOff x="356554" y="1181233"/>
            <a:chExt cx="4877894" cy="3639031"/>
          </a:xfrm>
        </p:grpSpPr>
        <p:sp>
          <p:nvSpPr>
            <p:cNvPr id="16" name="Oval 15"/>
            <p:cNvSpPr/>
            <p:nvPr/>
          </p:nvSpPr>
          <p:spPr>
            <a:xfrm>
              <a:off x="587613" y="3629468"/>
              <a:ext cx="1190796" cy="1190796"/>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043652" y="3629468"/>
              <a:ext cx="1190796" cy="1190796"/>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6554" y="1618769"/>
              <a:ext cx="1350571" cy="135057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655277" y="1181233"/>
              <a:ext cx="1350571" cy="1350571"/>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3433704"/>
      </p:ext>
    </p:extLst>
  </p:cSld>
  <p:clrMapOvr>
    <a:masterClrMapping/>
  </p:clrMapOvr>
  <mc:AlternateContent xmlns:mc="http://schemas.openxmlformats.org/markup-compatibility/2006" xmlns:p14="http://schemas.microsoft.com/office/powerpoint/2010/main">
    <mc:Choice Requires="p14">
      <p:transition spd="slow" p14:dur="2000" advTm="10331"/>
    </mc:Choice>
    <mc:Fallback xmlns="">
      <p:transition spd="slow" advTm="10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p:txBody>
          <a:bodyPr/>
          <a:lstStyle/>
          <a:p>
            <a:pPr indent="0" defTabSz="914400">
              <a:spcBef>
                <a:spcPts val="0"/>
              </a:spcBef>
              <a:buSzTx/>
              <a:buNone/>
            </a:pPr>
            <a:r>
              <a:rPr lang="en-US" sz="2800" dirty="0">
                <a:latin typeface="Roboto" charset="0"/>
                <a:ea typeface="Roboto" charset="0"/>
                <a:cs typeface="Roboto" charset="0"/>
              </a:rPr>
              <a:t>CK10 </a:t>
            </a:r>
            <a:r>
              <a:rPr lang="en-US" sz="2000" dirty="0">
                <a:latin typeface="Roboto" charset="0"/>
                <a:ea typeface="Roboto" charset="0"/>
                <a:cs typeface="Roboto" charset="0"/>
              </a:rPr>
              <a:t>[</a:t>
            </a:r>
            <a:r>
              <a:rPr lang="en-US" sz="2000" dirty="0"/>
              <a:t>Chaudhuri and </a:t>
            </a:r>
            <a:r>
              <a:rPr lang="en-US" sz="2000" dirty="0" err="1"/>
              <a:t>Koltun</a:t>
            </a:r>
            <a:r>
              <a:rPr lang="en-US" sz="2000" dirty="0"/>
              <a:t>, 2010</a:t>
            </a:r>
            <a:r>
              <a:rPr lang="en-US" sz="2000" dirty="0">
                <a:latin typeface="Roboto" charset="0"/>
                <a:ea typeface="Roboto" charset="0"/>
                <a:cs typeface="Roboto" charset="0"/>
              </a:rPr>
              <a:t>]:</a:t>
            </a:r>
            <a:endParaRPr lang="en-US" dirty="0">
              <a:latin typeface="Roboto" charset="0"/>
              <a:ea typeface="Roboto" charset="0"/>
              <a:cs typeface="Roboto" charset="0"/>
            </a:endParaRPr>
          </a:p>
          <a:p>
            <a:pPr indent="0" defTabSz="914400">
              <a:spcBef>
                <a:spcPts val="0"/>
              </a:spcBef>
              <a:buSzTx/>
              <a:buNone/>
            </a:pPr>
            <a:r>
              <a:rPr lang="en-US" dirty="0">
                <a:latin typeface="Roboto" charset="0"/>
                <a:ea typeface="Roboto" charset="0"/>
                <a:cs typeface="Roboto" charset="0"/>
              </a:rPr>
              <a:t>Retrieval based on hand-tuned geometric descriptors.</a:t>
            </a:r>
          </a:p>
          <a:p>
            <a:pPr indent="0" defTabSz="914400">
              <a:spcBef>
                <a:spcPts val="0"/>
              </a:spcBef>
              <a:buSzTx/>
              <a:buNone/>
            </a:pPr>
            <a:endParaRPr lang="en-US" dirty="0">
              <a:latin typeface="Roboto" charset="0"/>
              <a:ea typeface="Roboto" charset="0"/>
              <a:cs typeface="Roboto"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3" name="Title 2"/>
          <p:cNvSpPr>
            <a:spLocks noGrp="1"/>
          </p:cNvSpPr>
          <p:nvPr>
            <p:ph type="title"/>
          </p:nvPr>
        </p:nvSpPr>
        <p:spPr/>
        <p:txBody>
          <a:bodyPr/>
          <a:lstStyle/>
          <a:p>
            <a:r>
              <a:rPr lang="en-US" dirty="0"/>
              <a:t>Comparison</a:t>
            </a:r>
          </a:p>
        </p:txBody>
      </p:sp>
      <p:pic>
        <p:nvPicPr>
          <p:cNvPr id="4" name="Picture 3"/>
          <p:cNvPicPr>
            <a:picLocks noChangeAspect="1"/>
          </p:cNvPicPr>
          <p:nvPr/>
        </p:nvPicPr>
        <p:blipFill>
          <a:blip r:embed="rId4"/>
          <a:stretch>
            <a:fillRect/>
          </a:stretch>
        </p:blipFill>
        <p:spPr>
          <a:xfrm>
            <a:off x="2558518" y="2194560"/>
            <a:ext cx="4026964"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022758113"/>
      </p:ext>
    </p:extLst>
  </p:cSld>
  <p:clrMapOvr>
    <a:masterClrMapping/>
  </p:clrMapOvr>
  <mc:AlternateContent xmlns:mc="http://schemas.openxmlformats.org/markup-compatibility/2006" xmlns:p14="http://schemas.microsoft.com/office/powerpoint/2010/main">
    <mc:Choice Requires="p14">
      <p:transition spd="slow" p14:dur="2000" advTm="30653"/>
    </mc:Choice>
    <mc:Fallback xmlns="">
      <p:transition spd="slow" advTm="3065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Comparison</a:t>
            </a:r>
          </a:p>
        </p:txBody>
      </p:sp>
      <p:sp>
        <p:nvSpPr>
          <p:cNvPr id="35" name="TextBox 34"/>
          <p:cNvSpPr txBox="1"/>
          <p:nvPr/>
        </p:nvSpPr>
        <p:spPr>
          <a:xfrm>
            <a:off x="2358655" y="1311238"/>
            <a:ext cx="6468437" cy="369332"/>
          </a:xfrm>
          <a:prstGeom prst="rect">
            <a:avLst/>
          </a:prstGeom>
          <a:noFill/>
        </p:spPr>
        <p:txBody>
          <a:bodyPr wrap="none" rtlCol="0">
            <a:spAutoFit/>
          </a:bodyPr>
          <a:lstStyle/>
          <a:p>
            <a:r>
              <a:rPr lang="en-US" dirty="0">
                <a:latin typeface="Roboto" charset="0"/>
                <a:ea typeface="Roboto" charset="0"/>
                <a:cs typeface="Roboto" charset="0"/>
              </a:rPr>
              <a:t>Top-5 </a:t>
            </a:r>
            <a:r>
              <a:rPr lang="en-US" dirty="0">
                <a:latin typeface="Roboto Medium" charset="0"/>
                <a:ea typeface="Roboto Medium" charset="0"/>
                <a:cs typeface="Roboto Medium" charset="0"/>
              </a:rPr>
              <a:t>semantic part</a:t>
            </a:r>
            <a:r>
              <a:rPr lang="en-US" dirty="0">
                <a:latin typeface="Roboto" charset="0"/>
                <a:ea typeface="Roboto" charset="0"/>
                <a:cs typeface="Roboto" charset="0"/>
              </a:rPr>
              <a:t> retrievals</a:t>
            </a:r>
            <a:r>
              <a:rPr lang="en-US" sz="1600" dirty="0">
                <a:latin typeface="Roboto" charset="0"/>
                <a:ea typeface="Roboto" charset="0"/>
                <a:cs typeface="Roboto" charset="0"/>
              </a:rPr>
              <a:t> (</a:t>
            </a:r>
            <a:r>
              <a:rPr lang="en-US" sz="1600" dirty="0">
                <a:solidFill>
                  <a:srgbClr val="92D050"/>
                </a:solidFill>
                <a:latin typeface="Roboto Medium" charset="0"/>
                <a:ea typeface="Roboto Medium" charset="0"/>
                <a:cs typeface="Roboto Medium" charset="0"/>
              </a:rPr>
              <a:t>Green</a:t>
            </a:r>
            <a:r>
              <a:rPr lang="en-US" sz="1600" dirty="0">
                <a:solidFill>
                  <a:srgbClr val="92D050"/>
                </a:solidFill>
                <a:latin typeface="Roboto" charset="0"/>
                <a:ea typeface="Roboto" charset="0"/>
                <a:cs typeface="Roboto" charset="0"/>
              </a:rPr>
              <a:t> </a:t>
            </a:r>
            <a:r>
              <a:rPr lang="mr-IN" sz="1600" dirty="0">
                <a:latin typeface="Roboto" charset="0"/>
                <a:ea typeface="Roboto" charset="0"/>
                <a:cs typeface="Roboto" charset="0"/>
              </a:rPr>
              <a:t>–</a:t>
            </a:r>
            <a:r>
              <a:rPr lang="en-US" sz="1600" dirty="0">
                <a:latin typeface="Roboto" charset="0"/>
                <a:ea typeface="Roboto" charset="0"/>
                <a:cs typeface="Roboto" charset="0"/>
              </a:rPr>
              <a:t> Correct /  </a:t>
            </a:r>
            <a:r>
              <a:rPr lang="en-US" sz="1600" dirty="0">
                <a:solidFill>
                  <a:srgbClr val="CF2467"/>
                </a:solidFill>
                <a:latin typeface="Roboto Medium" charset="0"/>
                <a:ea typeface="Roboto Medium" charset="0"/>
                <a:cs typeface="Roboto Medium" charset="0"/>
              </a:rPr>
              <a:t>Pink</a:t>
            </a:r>
            <a:r>
              <a:rPr lang="mr-IN" sz="1600" dirty="0">
                <a:latin typeface="Roboto" charset="0"/>
                <a:ea typeface="Roboto" charset="0"/>
                <a:cs typeface="Roboto" charset="0"/>
              </a:rPr>
              <a:t>–</a:t>
            </a:r>
            <a:r>
              <a:rPr lang="en-US" sz="1600" dirty="0">
                <a:latin typeface="Roboto" charset="0"/>
                <a:ea typeface="Roboto" charset="0"/>
                <a:cs typeface="Roboto" charset="0"/>
              </a:rPr>
              <a:t> Wrong)</a:t>
            </a:r>
          </a:p>
        </p:txBody>
      </p:sp>
      <p:grpSp>
        <p:nvGrpSpPr>
          <p:cNvPr id="47" name="Group 46"/>
          <p:cNvGrpSpPr/>
          <p:nvPr/>
        </p:nvGrpSpPr>
        <p:grpSpPr>
          <a:xfrm>
            <a:off x="139111" y="1828800"/>
            <a:ext cx="8882044" cy="2915937"/>
            <a:chOff x="139111" y="1822263"/>
            <a:chExt cx="8882044" cy="2915937"/>
          </a:xfrm>
        </p:grpSpPr>
        <p:grpSp>
          <p:nvGrpSpPr>
            <p:cNvPr id="33" name="Group 32"/>
            <p:cNvGrpSpPr/>
            <p:nvPr/>
          </p:nvGrpSpPr>
          <p:grpSpPr>
            <a:xfrm>
              <a:off x="139111" y="1822263"/>
              <a:ext cx="2194560" cy="2915937"/>
              <a:chOff x="226393" y="1795042"/>
              <a:chExt cx="2194560" cy="291593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93" y="1795042"/>
                <a:ext cx="2194560" cy="2627836"/>
              </a:xfrm>
              <a:prstGeom prst="rect">
                <a:avLst/>
              </a:prstGeom>
            </p:spPr>
          </p:pic>
          <p:sp>
            <p:nvSpPr>
              <p:cNvPr id="32" name="TextBox 31"/>
              <p:cNvSpPr txBox="1"/>
              <p:nvPr/>
            </p:nvSpPr>
            <p:spPr>
              <a:xfrm>
                <a:off x="501281" y="4126204"/>
                <a:ext cx="1499128" cy="584775"/>
              </a:xfrm>
              <a:prstGeom prst="rect">
                <a:avLst/>
              </a:prstGeom>
              <a:noFill/>
            </p:spPr>
            <p:txBody>
              <a:bodyPr wrap="none" rtlCol="0">
                <a:spAutoFit/>
              </a:bodyPr>
              <a:lstStyle/>
              <a:p>
                <a:pPr algn="ctr"/>
                <a:r>
                  <a:rPr lang="en-US" sz="1600">
                    <a:latin typeface="Roboto" charset="0"/>
                    <a:ea typeface="Roboto" charset="0"/>
                    <a:cs typeface="Roboto" charset="0"/>
                  </a:rPr>
                  <a:t>Query</a:t>
                </a:r>
                <a:br>
                  <a:rPr lang="en-US" sz="1600">
                    <a:latin typeface="Roboto" charset="0"/>
                    <a:ea typeface="Roboto" charset="0"/>
                    <a:cs typeface="Roboto" charset="0"/>
                  </a:rPr>
                </a:br>
                <a:r>
                  <a:rPr lang="en-US" sz="1600">
                    <a:latin typeface="Roboto" charset="0"/>
                    <a:ea typeface="Roboto" charset="0"/>
                    <a:cs typeface="Roboto" charset="0"/>
                  </a:rPr>
                  <a:t>(</a:t>
                </a:r>
                <a:r>
                  <a:rPr lang="en-US" sz="1600">
                    <a:solidFill>
                      <a:srgbClr val="2755C4"/>
                    </a:solidFill>
                    <a:latin typeface="Roboto Medium" charset="0"/>
                    <a:ea typeface="Roboto Medium" charset="0"/>
                    <a:cs typeface="Roboto Medium" charset="0"/>
                  </a:rPr>
                  <a:t>Blue</a:t>
                </a:r>
                <a:r>
                  <a:rPr lang="en-US" sz="1600">
                    <a:solidFill>
                      <a:srgbClr val="2755C4"/>
                    </a:solidFill>
                    <a:latin typeface="Roboto" charset="0"/>
                    <a:ea typeface="Roboto" charset="0"/>
                    <a:cs typeface="Roboto" charset="0"/>
                  </a:rPr>
                  <a:t> </a:t>
                </a:r>
                <a:r>
                  <a:rPr lang="en-US" sz="1600">
                    <a:latin typeface="Roboto" charset="0"/>
                    <a:ea typeface="Roboto" charset="0"/>
                    <a:cs typeface="Roboto" charset="0"/>
                  </a:rPr>
                  <a:t>missing)</a:t>
                </a:r>
              </a:p>
            </p:txBody>
          </p:sp>
        </p:grpSp>
        <p:grpSp>
          <p:nvGrpSpPr>
            <p:cNvPr id="14" name="Group 13"/>
            <p:cNvGrpSpPr/>
            <p:nvPr/>
          </p:nvGrpSpPr>
          <p:grpSpPr>
            <a:xfrm>
              <a:off x="2441944" y="1896220"/>
              <a:ext cx="6579211" cy="2768023"/>
              <a:chOff x="2441944" y="1820162"/>
              <a:chExt cx="6579211" cy="2768023"/>
            </a:xfrm>
          </p:grpSpPr>
          <p:grpSp>
            <p:nvGrpSpPr>
              <p:cNvPr id="11" name="Group 10"/>
              <p:cNvGrpSpPr/>
              <p:nvPr/>
            </p:nvGrpSpPr>
            <p:grpSpPr>
              <a:xfrm>
                <a:off x="3172190" y="3308025"/>
                <a:ext cx="5708893" cy="1280160"/>
                <a:chOff x="3204558" y="3291840"/>
                <a:chExt cx="5708893" cy="128016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558" y="3291840"/>
                  <a:ext cx="1136893" cy="128016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58" y="3291840"/>
                  <a:ext cx="1136893" cy="128016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558" y="3291840"/>
                  <a:ext cx="1136893" cy="128016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558" y="3291840"/>
                  <a:ext cx="1136893" cy="128016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6558" y="3291840"/>
                  <a:ext cx="1136893" cy="1280160"/>
                </a:xfrm>
                <a:prstGeom prst="rect">
                  <a:avLst/>
                </a:prstGeom>
              </p:spPr>
            </p:pic>
          </p:grpSp>
          <p:sp>
            <p:nvSpPr>
              <p:cNvPr id="27" name="TextBox 26"/>
              <p:cNvSpPr txBox="1"/>
              <p:nvPr/>
            </p:nvSpPr>
            <p:spPr>
              <a:xfrm>
                <a:off x="2473203" y="3778828"/>
                <a:ext cx="614271" cy="338554"/>
              </a:xfrm>
              <a:prstGeom prst="rect">
                <a:avLst/>
              </a:prstGeom>
              <a:noFill/>
            </p:spPr>
            <p:txBody>
              <a:bodyPr wrap="none" rtlCol="0">
                <a:spAutoFit/>
              </a:bodyPr>
              <a:lstStyle/>
              <a:p>
                <a:pPr algn="ctr"/>
                <a:r>
                  <a:rPr lang="en-US" sz="1600" dirty="0">
                    <a:latin typeface="Roboto" charset="0"/>
                    <a:ea typeface="Roboto" charset="0"/>
                    <a:cs typeface="Roboto" charset="0"/>
                  </a:rPr>
                  <a:t>Ours</a:t>
                </a:r>
              </a:p>
            </p:txBody>
          </p:sp>
          <p:grpSp>
            <p:nvGrpSpPr>
              <p:cNvPr id="28" name="Group 27"/>
              <p:cNvGrpSpPr/>
              <p:nvPr/>
            </p:nvGrpSpPr>
            <p:grpSpPr>
              <a:xfrm>
                <a:off x="3172191" y="1833858"/>
                <a:ext cx="5800331" cy="1280160"/>
                <a:chOff x="3291841" y="1304014"/>
                <a:chExt cx="5800331" cy="128016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841" y="1304014"/>
                  <a:ext cx="1136892" cy="1280160"/>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7701" y="1304014"/>
                  <a:ext cx="1136892" cy="1280160"/>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3561" y="1304014"/>
                  <a:ext cx="1136892" cy="1280160"/>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9421" y="1304014"/>
                  <a:ext cx="1136892" cy="1280160"/>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5280" y="1304014"/>
                  <a:ext cx="1136892" cy="1280160"/>
                </a:xfrm>
                <a:prstGeom prst="rect">
                  <a:avLst/>
                </a:prstGeom>
              </p:spPr>
            </p:pic>
          </p:grpSp>
          <p:sp>
            <p:nvSpPr>
              <p:cNvPr id="25" name="TextBox 24"/>
              <p:cNvSpPr txBox="1"/>
              <p:nvPr/>
            </p:nvSpPr>
            <p:spPr>
              <a:xfrm>
                <a:off x="2441944" y="2304661"/>
                <a:ext cx="676788" cy="338554"/>
              </a:xfrm>
              <a:prstGeom prst="rect">
                <a:avLst/>
              </a:prstGeom>
              <a:noFill/>
            </p:spPr>
            <p:txBody>
              <a:bodyPr wrap="none" rtlCol="0">
                <a:spAutoFit/>
              </a:bodyPr>
              <a:lstStyle/>
              <a:p>
                <a:pPr algn="ctr"/>
                <a:r>
                  <a:rPr lang="en-US" sz="1600">
                    <a:latin typeface="Roboto" charset="0"/>
                    <a:ea typeface="Roboto" charset="0"/>
                    <a:cs typeface="Roboto" charset="0"/>
                  </a:rPr>
                  <a:t>CK10</a:t>
                </a:r>
              </a:p>
            </p:txBody>
          </p:sp>
          <p:sp>
            <p:nvSpPr>
              <p:cNvPr id="34" name="Oval 33"/>
              <p:cNvSpPr/>
              <p:nvPr/>
            </p:nvSpPr>
            <p:spPr>
              <a:xfrm>
                <a:off x="3118338" y="1820162"/>
                <a:ext cx="1228268" cy="1228268"/>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459886" y="1820162"/>
                <a:ext cx="1228268" cy="1228268"/>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792887" y="1820162"/>
                <a:ext cx="1228268" cy="1228268"/>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18504612"/>
      </p:ext>
    </p:extLst>
  </p:cSld>
  <p:clrMapOvr>
    <a:masterClrMapping/>
  </p:clrMapOvr>
  <mc:AlternateContent xmlns:mc="http://schemas.openxmlformats.org/markup-compatibility/2006" xmlns:p14="http://schemas.microsoft.com/office/powerpoint/2010/main">
    <mc:Choice Requires="p14">
      <p:transition spd="slow" p14:dur="2000" advTm="30868"/>
    </mc:Choice>
    <mc:Fallback xmlns="">
      <p:transition spd="slow" advTm="3086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 of Learning Embedding</a:t>
            </a:r>
          </a:p>
        </p:txBody>
      </p:sp>
      <p:sp>
        <p:nvSpPr>
          <p:cNvPr id="31" name="TextBox 30"/>
          <p:cNvSpPr txBox="1"/>
          <p:nvPr/>
        </p:nvSpPr>
        <p:spPr>
          <a:xfrm>
            <a:off x="1781092" y="1467262"/>
            <a:ext cx="4628190" cy="369332"/>
          </a:xfrm>
          <a:prstGeom prst="rect">
            <a:avLst/>
          </a:prstGeom>
          <a:noFill/>
        </p:spPr>
        <p:txBody>
          <a:bodyPr wrap="none" rtlCol="0">
            <a:spAutoFit/>
          </a:bodyPr>
          <a:lstStyle/>
          <a:p>
            <a:r>
              <a:rPr lang="en-US" dirty="0">
                <a:latin typeface="Roboto" charset="0"/>
                <a:ea typeface="Roboto" charset="0"/>
                <a:cs typeface="Roboto" charset="0"/>
              </a:rPr>
              <a:t>Top-5 nearest neighbors in </a:t>
            </a:r>
            <a:r>
              <a:rPr lang="en-US" dirty="0">
                <a:solidFill>
                  <a:srgbClr val="CF2467"/>
                </a:solidFill>
                <a:latin typeface="Roboto Medium" charset="0"/>
                <a:ea typeface="Roboto Medium" charset="0"/>
                <a:cs typeface="Roboto Medium" charset="0"/>
              </a:rPr>
              <a:t>joint</a:t>
            </a:r>
            <a:r>
              <a:rPr lang="en-US" dirty="0">
                <a:latin typeface="Roboto" charset="0"/>
                <a:ea typeface="Roboto" charset="0"/>
                <a:cs typeface="Roboto" charset="0"/>
              </a:rPr>
              <a:t> embedding</a:t>
            </a:r>
          </a:p>
        </p:txBody>
      </p:sp>
      <p:sp>
        <p:nvSpPr>
          <p:cNvPr id="32" name="TextBox 31"/>
          <p:cNvSpPr txBox="1"/>
          <p:nvPr/>
        </p:nvSpPr>
        <p:spPr>
          <a:xfrm>
            <a:off x="387550" y="1467262"/>
            <a:ext cx="779381" cy="369332"/>
          </a:xfrm>
          <a:prstGeom prst="rect">
            <a:avLst/>
          </a:prstGeom>
          <a:noFill/>
        </p:spPr>
        <p:txBody>
          <a:bodyPr wrap="none" rtlCol="0">
            <a:spAutoFit/>
          </a:bodyPr>
          <a:lstStyle/>
          <a:p>
            <a:pPr algn="ctr"/>
            <a:r>
              <a:rPr lang="en-US" dirty="0">
                <a:latin typeface="Roboto" charset="0"/>
                <a:ea typeface="Roboto" charset="0"/>
                <a:cs typeface="Roboto" charset="0"/>
              </a:rPr>
              <a:t>Query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053" y="1737360"/>
            <a:ext cx="1554480" cy="17448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596" y="1737360"/>
            <a:ext cx="1554480" cy="17448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139" y="1737360"/>
            <a:ext cx="1554480" cy="174486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682" y="1737360"/>
            <a:ext cx="1554480" cy="174486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26" y="1737360"/>
            <a:ext cx="1554480" cy="174486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37360"/>
            <a:ext cx="1554480" cy="1744862"/>
          </a:xfrm>
          <a:prstGeom prst="rect">
            <a:avLst/>
          </a:prstGeom>
        </p:spPr>
      </p:pic>
      <p:cxnSp>
        <p:nvCxnSpPr>
          <p:cNvPr id="28" name="Straight Connector 27"/>
          <p:cNvCxnSpPr/>
          <p:nvPr/>
        </p:nvCxnSpPr>
        <p:spPr>
          <a:xfrm>
            <a:off x="1582767" y="1923991"/>
            <a:ext cx="0" cy="1371600"/>
          </a:xfrm>
          <a:prstGeom prst="line">
            <a:avLst/>
          </a:prstGeom>
          <a:ln w="12700">
            <a:solidFill>
              <a:srgbClr val="444444"/>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82880" y="3246120"/>
            <a:ext cx="8629104" cy="1722390"/>
            <a:chOff x="182880" y="3246120"/>
            <a:chExt cx="8629104" cy="1722390"/>
          </a:xfrm>
        </p:grpSpPr>
        <p:sp>
          <p:nvSpPr>
            <p:cNvPr id="33" name="TextBox 32"/>
            <p:cNvSpPr txBox="1"/>
            <p:nvPr/>
          </p:nvSpPr>
          <p:spPr>
            <a:xfrm>
              <a:off x="2090776" y="3246120"/>
              <a:ext cx="595035" cy="307777"/>
            </a:xfrm>
            <a:prstGeom prst="rect">
              <a:avLst/>
            </a:prstGeom>
            <a:noFill/>
          </p:spPr>
          <p:txBody>
            <a:bodyPr wrap="none" rtlCol="0">
              <a:spAutoFit/>
            </a:bodyPr>
            <a:lstStyle/>
            <a:p>
              <a:pPr algn="ctr"/>
              <a:r>
                <a:rPr lang="en-US" sz="1400" dirty="0">
                  <a:latin typeface="Roboto Medium" charset="0"/>
                  <a:ea typeface="Roboto Medium" charset="0"/>
                  <a:cs typeface="Roboto Medium" charset="0"/>
                </a:rPr>
                <a:t>1897</a:t>
              </a:r>
            </a:p>
          </p:txBody>
        </p:sp>
        <p:sp>
          <p:nvSpPr>
            <p:cNvPr id="34" name="TextBox 33"/>
            <p:cNvSpPr txBox="1"/>
            <p:nvPr/>
          </p:nvSpPr>
          <p:spPr>
            <a:xfrm>
              <a:off x="3622319" y="3246120"/>
              <a:ext cx="59503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6486</a:t>
              </a:r>
            </a:p>
          </p:txBody>
        </p:sp>
        <p:sp>
          <p:nvSpPr>
            <p:cNvPr id="35" name="TextBox 34"/>
            <p:cNvSpPr txBox="1"/>
            <p:nvPr/>
          </p:nvSpPr>
          <p:spPr>
            <a:xfrm>
              <a:off x="5153863" y="3246120"/>
              <a:ext cx="59503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1707</a:t>
              </a:r>
            </a:p>
          </p:txBody>
        </p:sp>
        <p:sp>
          <p:nvSpPr>
            <p:cNvPr id="36" name="TextBox 35"/>
            <p:cNvSpPr txBox="1"/>
            <p:nvPr/>
          </p:nvSpPr>
          <p:spPr>
            <a:xfrm>
              <a:off x="6685407" y="3246120"/>
              <a:ext cx="59503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1706</a:t>
              </a:r>
            </a:p>
          </p:txBody>
        </p:sp>
        <p:sp>
          <p:nvSpPr>
            <p:cNvPr id="37" name="TextBox 36"/>
            <p:cNvSpPr txBox="1"/>
            <p:nvPr/>
          </p:nvSpPr>
          <p:spPr>
            <a:xfrm>
              <a:off x="8216949" y="3246120"/>
              <a:ext cx="595035" cy="307777"/>
            </a:xfrm>
            <a:prstGeom prst="rect">
              <a:avLst/>
            </a:prstGeom>
            <a:noFill/>
          </p:spPr>
          <p:txBody>
            <a:bodyPr wrap="none" rtlCol="0">
              <a:spAutoFit/>
            </a:bodyPr>
            <a:lstStyle/>
            <a:p>
              <a:pPr algn="ctr"/>
              <a:r>
                <a:rPr lang="en-US" sz="1400" dirty="0">
                  <a:latin typeface="Roboto Medium" charset="0"/>
                  <a:ea typeface="Roboto Medium" charset="0"/>
                  <a:cs typeface="Roboto Medium" charset="0"/>
                </a:rPr>
                <a:t>2155</a:t>
              </a:r>
            </a:p>
          </p:txBody>
        </p:sp>
        <p:sp>
          <p:nvSpPr>
            <p:cNvPr id="48" name="Right Arrow 47"/>
            <p:cNvSpPr/>
            <p:nvPr/>
          </p:nvSpPr>
          <p:spPr>
            <a:xfrm>
              <a:off x="1583593" y="3308568"/>
              <a:ext cx="365760" cy="182880"/>
            </a:xfrm>
            <a:prstGeom prst="rightArrow">
              <a:avLst/>
            </a:prstGeom>
            <a:solidFill>
              <a:srgbClr val="444444"/>
            </a:solid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Roboto Medium" charset="0"/>
                <a:ea typeface="Roboto Medium" charset="0"/>
                <a:cs typeface="Roboto Medium" charset="0"/>
              </a:endParaRPr>
            </a:p>
          </p:txBody>
        </p:sp>
        <p:sp>
          <p:nvSpPr>
            <p:cNvPr id="38" name="TextBox 37"/>
            <p:cNvSpPr txBox="1"/>
            <p:nvPr/>
          </p:nvSpPr>
          <p:spPr>
            <a:xfrm>
              <a:off x="182880" y="3246120"/>
              <a:ext cx="1366080" cy="307777"/>
            </a:xfrm>
            <a:prstGeom prst="rect">
              <a:avLst/>
            </a:prstGeom>
            <a:noFill/>
          </p:spPr>
          <p:txBody>
            <a:bodyPr wrap="none" rtlCol="0">
              <a:spAutoFit/>
            </a:bodyPr>
            <a:lstStyle/>
            <a:p>
              <a:pPr algn="r"/>
              <a:r>
                <a:rPr lang="en-US" sz="1400" dirty="0">
                  <a:solidFill>
                    <a:srgbClr val="CF2467"/>
                  </a:solidFill>
                  <a:latin typeface="Roboto Medium" charset="0"/>
                  <a:ea typeface="Roboto Medium" charset="0"/>
                  <a:cs typeface="Roboto Medium" charset="0"/>
                </a:rPr>
                <a:t>MVCNN Ranks</a:t>
              </a:r>
            </a:p>
          </p:txBody>
        </p:sp>
        <p:grpSp>
          <p:nvGrpSpPr>
            <p:cNvPr id="12" name="Group 11"/>
            <p:cNvGrpSpPr/>
            <p:nvPr/>
          </p:nvGrpSpPr>
          <p:grpSpPr>
            <a:xfrm>
              <a:off x="2072394" y="3723348"/>
              <a:ext cx="4999212" cy="1245162"/>
              <a:chOff x="1742860" y="3723348"/>
              <a:chExt cx="4999212" cy="1245162"/>
            </a:xfrm>
          </p:grpSpPr>
          <p:pic>
            <p:nvPicPr>
              <p:cNvPr id="39" name="Picture 38"/>
              <p:cNvPicPr>
                <a:picLocks noChangeAspect="1"/>
              </p:cNvPicPr>
              <p:nvPr/>
            </p:nvPicPr>
            <p:blipFill rotWithShape="1">
              <a:blip r:embed="rId9"/>
              <a:srcRect r="16087" b="1832"/>
              <a:stretch/>
            </p:blipFill>
            <p:spPr>
              <a:xfrm>
                <a:off x="3845763" y="3723348"/>
                <a:ext cx="2896309" cy="124516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5" name="TextBox 44"/>
              <p:cNvSpPr txBox="1"/>
              <p:nvPr/>
            </p:nvSpPr>
            <p:spPr>
              <a:xfrm>
                <a:off x="1742860" y="3930431"/>
                <a:ext cx="2047355" cy="830997"/>
              </a:xfrm>
              <a:prstGeom prst="rect">
                <a:avLst/>
              </a:prstGeom>
              <a:noFill/>
            </p:spPr>
            <p:txBody>
              <a:bodyPr wrap="none" rtlCol="0">
                <a:spAutoFit/>
              </a:bodyPr>
              <a:lstStyle/>
              <a:p>
                <a:pPr algn="ctr"/>
                <a:r>
                  <a:rPr lang="en-US" sz="1600" dirty="0">
                    <a:solidFill>
                      <a:srgbClr val="444444"/>
                    </a:solidFill>
                    <a:latin typeface="Roboto Medium" charset="0"/>
                    <a:ea typeface="Roboto Medium" charset="0"/>
                    <a:cs typeface="Roboto Medium" charset="0"/>
                  </a:rPr>
                  <a:t>MVCNN</a:t>
                </a:r>
                <a:r>
                  <a:rPr lang="en-US" sz="1600" dirty="0">
                    <a:solidFill>
                      <a:srgbClr val="444444"/>
                    </a:solidFill>
                    <a:latin typeface="Roboto" charset="0"/>
                    <a:ea typeface="Roboto" charset="0"/>
                    <a:cs typeface="Roboto" charset="0"/>
                  </a:rPr>
                  <a:t> </a:t>
                </a:r>
                <a:r>
                  <a:rPr lang="en-US" sz="1200" dirty="0">
                    <a:solidFill>
                      <a:srgbClr val="444444"/>
                    </a:solidFill>
                    <a:latin typeface="Roboto" charset="0"/>
                    <a:ea typeface="Roboto" charset="0"/>
                    <a:cs typeface="Roboto" charset="0"/>
                  </a:rPr>
                  <a:t>[Su et al., 2015]:</a:t>
                </a:r>
              </a:p>
              <a:p>
                <a:pPr algn="ctr"/>
                <a:r>
                  <a:rPr lang="en-US" sz="1600" dirty="0">
                    <a:solidFill>
                      <a:srgbClr val="444444"/>
                    </a:solidFill>
                    <a:latin typeface="Roboto" charset="0"/>
                    <a:ea typeface="Roboto" charset="0"/>
                    <a:cs typeface="Roboto" charset="0"/>
                  </a:rPr>
                  <a:t>Descriptors </a:t>
                </a:r>
                <a:r>
                  <a:rPr lang="en-US" sz="1600" i="1" dirty="0">
                    <a:solidFill>
                      <a:srgbClr val="444444"/>
                    </a:solidFill>
                    <a:latin typeface="Roboto" charset="0"/>
                    <a:ea typeface="Roboto" charset="0"/>
                    <a:cs typeface="Roboto" charset="0"/>
                  </a:rPr>
                  <a:t>without</a:t>
                </a:r>
                <a:br>
                  <a:rPr lang="en-US" sz="1600" i="1" dirty="0">
                    <a:solidFill>
                      <a:srgbClr val="444444"/>
                    </a:solidFill>
                    <a:latin typeface="Roboto" charset="0"/>
                    <a:ea typeface="Roboto" charset="0"/>
                    <a:cs typeface="Roboto" charset="0"/>
                  </a:rPr>
                </a:br>
                <a:r>
                  <a:rPr lang="en-US" sz="1600" i="1" dirty="0">
                    <a:solidFill>
                      <a:srgbClr val="444444"/>
                    </a:solidFill>
                    <a:latin typeface="Roboto" charset="0"/>
                    <a:ea typeface="Roboto" charset="0"/>
                    <a:cs typeface="Roboto" charset="0"/>
                  </a:rPr>
                  <a:t>leveraging </a:t>
                </a:r>
                <a:r>
                  <a:rPr lang="en-US" sz="1600" i="1" dirty="0">
                    <a:solidFill>
                      <a:srgbClr val="CF2467"/>
                    </a:solidFill>
                    <a:latin typeface="Roboto" charset="0"/>
                    <a:ea typeface="Roboto" charset="0"/>
                    <a:cs typeface="Roboto" charset="0"/>
                  </a:rPr>
                  <a:t>context</a:t>
                </a:r>
              </a:p>
            </p:txBody>
          </p:sp>
        </p:grpSp>
      </p:grpSp>
      <p:sp>
        <p:nvSpPr>
          <p:cNvPr id="23" name="Oval 22"/>
          <p:cNvSpPr/>
          <p:nvPr/>
        </p:nvSpPr>
        <p:spPr>
          <a:xfrm>
            <a:off x="3174982" y="1862297"/>
            <a:ext cx="1380834" cy="1380834"/>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4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 of Learning Embedding</a:t>
            </a:r>
          </a:p>
        </p:txBody>
      </p:sp>
      <p:sp>
        <p:nvSpPr>
          <p:cNvPr id="31" name="TextBox 30"/>
          <p:cNvSpPr txBox="1"/>
          <p:nvPr/>
        </p:nvSpPr>
        <p:spPr>
          <a:xfrm>
            <a:off x="1781092" y="1463040"/>
            <a:ext cx="4628190" cy="369332"/>
          </a:xfrm>
          <a:prstGeom prst="rect">
            <a:avLst/>
          </a:prstGeom>
          <a:noFill/>
        </p:spPr>
        <p:txBody>
          <a:bodyPr wrap="none" rtlCol="0">
            <a:spAutoFit/>
          </a:bodyPr>
          <a:lstStyle/>
          <a:p>
            <a:r>
              <a:rPr lang="en-US" dirty="0">
                <a:latin typeface="Roboto" charset="0"/>
                <a:ea typeface="Roboto" charset="0"/>
                <a:cs typeface="Roboto" charset="0"/>
              </a:rPr>
              <a:t>Top-5 nearest neighbors in </a:t>
            </a:r>
            <a:r>
              <a:rPr lang="en-US" dirty="0">
                <a:solidFill>
                  <a:srgbClr val="CF2467"/>
                </a:solidFill>
                <a:latin typeface="Roboto Medium" charset="0"/>
                <a:ea typeface="Roboto Medium" charset="0"/>
                <a:cs typeface="Roboto Medium" charset="0"/>
              </a:rPr>
              <a:t>joint</a:t>
            </a:r>
            <a:r>
              <a:rPr lang="en-US" dirty="0">
                <a:latin typeface="Roboto" charset="0"/>
                <a:ea typeface="Roboto" charset="0"/>
                <a:cs typeface="Roboto" charset="0"/>
              </a:rPr>
              <a:t> embedding</a:t>
            </a:r>
          </a:p>
        </p:txBody>
      </p:sp>
      <p:sp>
        <p:nvSpPr>
          <p:cNvPr id="32" name="TextBox 31"/>
          <p:cNvSpPr txBox="1"/>
          <p:nvPr/>
        </p:nvSpPr>
        <p:spPr>
          <a:xfrm>
            <a:off x="387550" y="1463040"/>
            <a:ext cx="779381" cy="369332"/>
          </a:xfrm>
          <a:prstGeom prst="rect">
            <a:avLst/>
          </a:prstGeom>
          <a:noFill/>
        </p:spPr>
        <p:txBody>
          <a:bodyPr wrap="none" rtlCol="0">
            <a:spAutoFit/>
          </a:bodyPr>
          <a:lstStyle/>
          <a:p>
            <a:pPr algn="ctr"/>
            <a:r>
              <a:rPr lang="en-US" dirty="0">
                <a:latin typeface="Roboto" charset="0"/>
                <a:ea typeface="Roboto" charset="0"/>
                <a:cs typeface="Roboto" charset="0"/>
              </a:rPr>
              <a:t>Query</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053" y="1737360"/>
            <a:ext cx="1554480" cy="17448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596" y="1737360"/>
            <a:ext cx="1554480" cy="174486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139" y="1737360"/>
            <a:ext cx="1554480" cy="174486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682" y="1737360"/>
            <a:ext cx="1554480" cy="174486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26" y="1737360"/>
            <a:ext cx="1554480" cy="174486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37360"/>
            <a:ext cx="1554480" cy="1744862"/>
          </a:xfrm>
          <a:prstGeom prst="rect">
            <a:avLst/>
          </a:prstGeom>
        </p:spPr>
      </p:pic>
      <p:sp>
        <p:nvSpPr>
          <p:cNvPr id="40" name="TextBox 39"/>
          <p:cNvSpPr txBox="1"/>
          <p:nvPr/>
        </p:nvSpPr>
        <p:spPr>
          <a:xfrm>
            <a:off x="2090777" y="3246120"/>
            <a:ext cx="59503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1480</a:t>
            </a:r>
          </a:p>
        </p:txBody>
      </p:sp>
      <p:sp>
        <p:nvSpPr>
          <p:cNvPr id="41" name="TextBox 40"/>
          <p:cNvSpPr txBox="1"/>
          <p:nvPr/>
        </p:nvSpPr>
        <p:spPr>
          <a:xfrm>
            <a:off x="3622319" y="3246120"/>
            <a:ext cx="59503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1479</a:t>
            </a:r>
          </a:p>
        </p:txBody>
      </p:sp>
      <p:sp>
        <p:nvSpPr>
          <p:cNvPr id="42" name="TextBox 41"/>
          <p:cNvSpPr txBox="1"/>
          <p:nvPr/>
        </p:nvSpPr>
        <p:spPr>
          <a:xfrm>
            <a:off x="5205158" y="3246120"/>
            <a:ext cx="492443"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706</a:t>
            </a:r>
          </a:p>
        </p:txBody>
      </p:sp>
      <p:sp>
        <p:nvSpPr>
          <p:cNvPr id="43" name="TextBox 42"/>
          <p:cNvSpPr txBox="1"/>
          <p:nvPr/>
        </p:nvSpPr>
        <p:spPr>
          <a:xfrm>
            <a:off x="6789599" y="3246120"/>
            <a:ext cx="38664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10</a:t>
            </a:r>
          </a:p>
        </p:txBody>
      </p:sp>
      <p:sp>
        <p:nvSpPr>
          <p:cNvPr id="44" name="TextBox 43"/>
          <p:cNvSpPr txBox="1"/>
          <p:nvPr/>
        </p:nvSpPr>
        <p:spPr>
          <a:xfrm>
            <a:off x="8321143" y="3246120"/>
            <a:ext cx="386645" cy="307777"/>
          </a:xfrm>
          <a:prstGeom prst="rect">
            <a:avLst/>
          </a:prstGeom>
          <a:noFill/>
        </p:spPr>
        <p:txBody>
          <a:bodyPr wrap="none" rtlCol="0">
            <a:spAutoFit/>
          </a:bodyPr>
          <a:lstStyle/>
          <a:p>
            <a:pPr algn="ctr"/>
            <a:r>
              <a:rPr lang="en-US" sz="1400">
                <a:latin typeface="Roboto Medium" charset="0"/>
                <a:ea typeface="Roboto Medium" charset="0"/>
                <a:cs typeface="Roboto Medium" charset="0"/>
              </a:rPr>
              <a:t>22</a:t>
            </a:r>
          </a:p>
        </p:txBody>
      </p:sp>
      <p:sp>
        <p:nvSpPr>
          <p:cNvPr id="47" name="TextBox 46"/>
          <p:cNvSpPr txBox="1"/>
          <p:nvPr/>
        </p:nvSpPr>
        <p:spPr>
          <a:xfrm>
            <a:off x="182880" y="3246120"/>
            <a:ext cx="1366080" cy="307777"/>
          </a:xfrm>
          <a:prstGeom prst="rect">
            <a:avLst/>
          </a:prstGeom>
          <a:noFill/>
        </p:spPr>
        <p:txBody>
          <a:bodyPr wrap="none" rtlCol="0">
            <a:spAutoFit/>
          </a:bodyPr>
          <a:lstStyle/>
          <a:p>
            <a:pPr algn="r"/>
            <a:r>
              <a:rPr lang="en-US" sz="1400" dirty="0">
                <a:solidFill>
                  <a:srgbClr val="CF2467"/>
                </a:solidFill>
                <a:latin typeface="Roboto Medium" charset="0"/>
                <a:ea typeface="Roboto Medium" charset="0"/>
                <a:cs typeface="Roboto Medium" charset="0"/>
              </a:rPr>
              <a:t>MVCNN Ranks</a:t>
            </a:r>
          </a:p>
        </p:txBody>
      </p:sp>
      <p:cxnSp>
        <p:nvCxnSpPr>
          <p:cNvPr id="54" name="Straight Connector 53"/>
          <p:cNvCxnSpPr/>
          <p:nvPr/>
        </p:nvCxnSpPr>
        <p:spPr>
          <a:xfrm>
            <a:off x="1582767" y="1923991"/>
            <a:ext cx="0" cy="1371600"/>
          </a:xfrm>
          <a:prstGeom prst="line">
            <a:avLst/>
          </a:prstGeom>
          <a:ln w="12700">
            <a:solidFill>
              <a:srgbClr val="444444"/>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8" name="Right Arrow 37"/>
          <p:cNvSpPr/>
          <p:nvPr/>
        </p:nvSpPr>
        <p:spPr>
          <a:xfrm>
            <a:off x="1583593" y="3308568"/>
            <a:ext cx="365760" cy="182880"/>
          </a:xfrm>
          <a:prstGeom prst="rightArrow">
            <a:avLst/>
          </a:prstGeom>
          <a:solidFill>
            <a:srgbClr val="444444"/>
          </a:solid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Roboto Medium" charset="0"/>
              <a:ea typeface="Roboto Medium" charset="0"/>
              <a:cs typeface="Roboto Medium" charset="0"/>
            </a:endParaRPr>
          </a:p>
        </p:txBody>
      </p:sp>
      <p:sp>
        <p:nvSpPr>
          <p:cNvPr id="23" name="Oval 22"/>
          <p:cNvSpPr/>
          <p:nvPr/>
        </p:nvSpPr>
        <p:spPr>
          <a:xfrm>
            <a:off x="1702232" y="1862297"/>
            <a:ext cx="1380834" cy="1380834"/>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63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Placement network error</a:t>
            </a:r>
          </a:p>
          <a:p>
            <a:pPr marL="0" marR="0" lvl="0" indent="0" defTabSz="914400" eaLnBrk="1" fontAlgn="auto" latinLnBrk="0" hangingPunct="1">
              <a:lnSpc>
                <a:spcPct val="100000"/>
              </a:lnSpc>
              <a:spcBef>
                <a:spcPts val="0"/>
              </a:spcBef>
              <a:spcAft>
                <a:spcPts val="0"/>
              </a:spcAft>
              <a:buClrTx/>
              <a:buSzTx/>
              <a:buFontTx/>
              <a:buNone/>
              <a:tabLst/>
              <a:defRPr/>
            </a:pPr>
            <a:r>
              <a:rPr lang="en-US" dirty="0"/>
              <a:t>(All models are normalized to have unit radius.)</a:t>
            </a:r>
          </a:p>
        </p:txBody>
      </p:sp>
      <p:sp>
        <p:nvSpPr>
          <p:cNvPr id="3" name="Title 2"/>
          <p:cNvSpPr>
            <a:spLocks noGrp="1"/>
          </p:cNvSpPr>
          <p:nvPr>
            <p:ph type="title"/>
          </p:nvPr>
        </p:nvSpPr>
        <p:spPr/>
        <p:txBody>
          <a:bodyPr/>
          <a:lstStyle/>
          <a:p>
            <a:r>
              <a:rPr lang="en-US" dirty="0"/>
              <a:t>Placement Evaluation</a:t>
            </a:r>
          </a:p>
        </p:txBody>
      </p:sp>
      <p:graphicFrame>
        <p:nvGraphicFramePr>
          <p:cNvPr id="15" name="Table 14"/>
          <p:cNvGraphicFramePr>
            <a:graphicFrameLocks noGrp="1"/>
          </p:cNvGraphicFramePr>
          <p:nvPr>
            <p:extLst>
              <p:ext uri="{D42A27DB-BD31-4B8C-83A1-F6EECF244321}">
                <p14:modId xmlns:p14="http://schemas.microsoft.com/office/powerpoint/2010/main" val="381787032"/>
              </p:ext>
            </p:extLst>
          </p:nvPr>
        </p:nvGraphicFramePr>
        <p:xfrm>
          <a:off x="3047018" y="2651760"/>
          <a:ext cx="1371600" cy="128016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tblGrid>
              <a:tr h="6400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charset="0"/>
                          <a:ea typeface="Roboto" charset="0"/>
                          <a:cs typeface="Roboto" charset="0"/>
                        </a:rPr>
                        <a:t>Mean</a:t>
                      </a:r>
                      <a:r>
                        <a:rPr lang="en-US" sz="1800" baseline="0" dirty="0">
                          <a:solidFill>
                            <a:schemeClr val="tx1"/>
                          </a:solidFill>
                          <a:latin typeface="Roboto" charset="0"/>
                          <a:ea typeface="Roboto" charset="0"/>
                          <a:cs typeface="Roboto" charset="0"/>
                        </a:rPr>
                        <a:t> </a:t>
                      </a:r>
                      <a:r>
                        <a:rPr lang="en-US" sz="1800" dirty="0">
                          <a:solidFill>
                            <a:schemeClr val="tx1"/>
                          </a:solidFill>
                          <a:latin typeface="Roboto" charset="0"/>
                          <a:ea typeface="Roboto" charset="0"/>
                          <a:cs typeface="Roboto" charset="0"/>
                        </a:rPr>
                        <a:t>Train Error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400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charset="0"/>
                          <a:ea typeface="Roboto" charset="0"/>
                          <a:cs typeface="Roboto" charset="0"/>
                        </a:rPr>
                        <a:t>Mean</a:t>
                      </a:r>
                      <a:r>
                        <a:rPr lang="en-US" sz="1800" baseline="0" dirty="0">
                          <a:solidFill>
                            <a:schemeClr val="tx1"/>
                          </a:solidFill>
                          <a:latin typeface="Roboto" charset="0"/>
                          <a:ea typeface="Roboto" charset="0"/>
                          <a:cs typeface="Roboto" charset="0"/>
                        </a:rPr>
                        <a:t> </a:t>
                      </a:r>
                      <a:r>
                        <a:rPr lang="en-US" sz="1800" dirty="0">
                          <a:solidFill>
                            <a:schemeClr val="tx1"/>
                          </a:solidFill>
                          <a:latin typeface="Roboto" charset="0"/>
                          <a:ea typeface="Roboto" charset="0"/>
                          <a:cs typeface="Roboto" charset="0"/>
                        </a:rPr>
                        <a:t>Test Error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806333707"/>
              </p:ext>
            </p:extLst>
          </p:nvPr>
        </p:nvGraphicFramePr>
        <p:xfrm>
          <a:off x="4727348" y="2651760"/>
          <a:ext cx="1371600" cy="128016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0000"/>
                    </a:ext>
                  </a:extLst>
                </a:gridCol>
              </a:tblGrid>
              <a:tr h="6400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Roboto Light" charset="0"/>
                          <a:ea typeface="Roboto Light" charset="0"/>
                          <a:cs typeface="Roboto Light" charset="0"/>
                        </a:rPr>
                        <a:t>0.04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4008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Roboto Light" charset="0"/>
                          <a:ea typeface="Roboto Light" charset="0"/>
                          <a:cs typeface="Roboto Light" charset="0"/>
                        </a:rPr>
                        <a:t>0.12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0529237"/>
      </p:ext>
    </p:extLst>
  </p:cSld>
  <p:clrMapOvr>
    <a:masterClrMapping/>
  </p:clrMapOvr>
  <mc:AlternateContent xmlns:mc="http://schemas.openxmlformats.org/markup-compatibility/2006" xmlns:p14="http://schemas.microsoft.com/office/powerpoint/2010/main">
    <mc:Choice Requires="p14">
      <p:transition spd="slow" p14:dur="2000" advTm="14321"/>
    </mc:Choice>
    <mc:Fallback xmlns="">
      <p:transition spd="slow" advTm="1432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Limitations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76" y="3108960"/>
            <a:ext cx="876571" cy="1828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395" y="3108960"/>
            <a:ext cx="876571" cy="1828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714" y="3108960"/>
            <a:ext cx="876571" cy="18288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3033" y="3108960"/>
            <a:ext cx="876571" cy="18288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353" y="3108960"/>
            <a:ext cx="876571" cy="18288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371600"/>
            <a:ext cx="1866724" cy="155448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318" y="1371600"/>
            <a:ext cx="1866724" cy="155448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8637" y="1371600"/>
            <a:ext cx="1866724" cy="155448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7956" y="1371600"/>
            <a:ext cx="1866724" cy="1554480"/>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77276" y="1371600"/>
            <a:ext cx="1866724" cy="1554480"/>
          </a:xfrm>
          <a:prstGeom prst="rect">
            <a:avLst/>
          </a:prstGeom>
        </p:spPr>
      </p:pic>
      <p:sp>
        <p:nvSpPr>
          <p:cNvPr id="15" name="Oval 14"/>
          <p:cNvSpPr/>
          <p:nvPr/>
        </p:nvSpPr>
        <p:spPr>
          <a:xfrm>
            <a:off x="5941277" y="2080886"/>
            <a:ext cx="858959" cy="858959"/>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637342" y="3953931"/>
            <a:ext cx="1080185" cy="1080185"/>
          </a:xfrm>
          <a:prstGeom prst="ellipse">
            <a:avLst/>
          </a:prstGeom>
          <a:noFill/>
          <a:ln w="28575">
            <a:solidFill>
              <a:srgbClr val="CF2467"/>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279806"/>
      </p:ext>
    </p:extLst>
  </p:cSld>
  <p:clrMapOvr>
    <a:masterClrMapping/>
  </p:clrMapOvr>
  <mc:AlternateContent xmlns:mc="http://schemas.openxmlformats.org/markup-compatibility/2006" xmlns:p14="http://schemas.microsoft.com/office/powerpoint/2010/main">
    <mc:Choice Requires="p14">
      <p:transition spd="slow" p14:dur="2000" advTm="21437"/>
    </mc:Choice>
    <mc:Fallback xmlns="">
      <p:transition spd="slow" advTm="21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95672" y="1235677"/>
            <a:ext cx="7952656" cy="3657600"/>
          </a:xfrm>
        </p:spPr>
        <p:txBody>
          <a:bodyPr>
            <a:noAutofit/>
          </a:bodyPr>
          <a:lstStyle/>
          <a:p>
            <a:pPr marL="182880" indent="-457200">
              <a:lnSpc>
                <a:spcPct val="114000"/>
              </a:lnSpc>
              <a:spcAft>
                <a:spcPts val="960"/>
              </a:spcAft>
              <a:buFont typeface="+mj-lt"/>
              <a:buAutoNum type="arabicPeriod"/>
            </a:pPr>
            <a:r>
              <a:rPr lang="en-US" sz="2000" dirty="0"/>
              <a:t>Retrieves and places </a:t>
            </a:r>
            <a:r>
              <a:rPr lang="en-US" sz="2000" dirty="0">
                <a:solidFill>
                  <a:srgbClr val="CF2467"/>
                </a:solidFill>
              </a:rPr>
              <a:t>complementary </a:t>
            </a:r>
            <a:r>
              <a:rPr lang="en-US" sz="2000" dirty="0"/>
              <a:t>parts for </a:t>
            </a:r>
            <a:r>
              <a:rPr lang="en-US" sz="2000" dirty="0">
                <a:solidFill>
                  <a:srgbClr val="CF2467"/>
                </a:solidFill>
              </a:rPr>
              <a:t>assembly-based</a:t>
            </a:r>
            <a:r>
              <a:rPr lang="en-US" sz="2000" dirty="0"/>
              <a:t> modeling tools.</a:t>
            </a:r>
          </a:p>
          <a:p>
            <a:pPr marL="182880" indent="-457200">
              <a:lnSpc>
                <a:spcPct val="114000"/>
              </a:lnSpc>
              <a:spcAft>
                <a:spcPts val="960"/>
              </a:spcAft>
              <a:buFont typeface="+mj-lt"/>
              <a:buAutoNum type="arabicPeriod"/>
            </a:pPr>
            <a:r>
              <a:rPr lang="en-US" sz="2000" dirty="0"/>
              <a:t>Does not require </a:t>
            </a:r>
            <a:r>
              <a:rPr lang="en-US" sz="2000" dirty="0">
                <a:solidFill>
                  <a:srgbClr val="CF2467"/>
                </a:solidFill>
              </a:rPr>
              <a:t>consistent</a:t>
            </a:r>
            <a:r>
              <a:rPr lang="en-US" sz="2000" dirty="0"/>
              <a:t> segmentation and part labeling.</a:t>
            </a:r>
          </a:p>
          <a:p>
            <a:pPr marL="182880" indent="-457200">
              <a:lnSpc>
                <a:spcPct val="114000"/>
              </a:lnSpc>
              <a:spcAft>
                <a:spcPts val="960"/>
              </a:spcAft>
              <a:buClr>
                <a:srgbClr val="444444"/>
              </a:buClr>
              <a:buFont typeface="+mj-lt"/>
              <a:buAutoNum type="arabicPeriod"/>
            </a:pPr>
            <a:r>
              <a:rPr lang="en-US" sz="2000" dirty="0">
                <a:solidFill>
                  <a:srgbClr val="CF2467"/>
                </a:solidFill>
              </a:rPr>
              <a:t>Jointly</a:t>
            </a:r>
            <a:r>
              <a:rPr lang="en-US" sz="2000" dirty="0"/>
              <a:t> learns how to predict complementary parts and how to organize them in the embedding space.</a:t>
            </a:r>
          </a:p>
          <a:p>
            <a:pPr marL="182880" indent="-457200">
              <a:lnSpc>
                <a:spcPct val="114000"/>
              </a:lnSpc>
              <a:spcAft>
                <a:spcPts val="960"/>
              </a:spcAft>
              <a:buFont typeface="+mj-lt"/>
              <a:buAutoNum type="arabicPeriod"/>
            </a:pPr>
            <a:r>
              <a:rPr lang="en-US" sz="2000" dirty="0"/>
              <a:t>Predicts target part </a:t>
            </a:r>
            <a:r>
              <a:rPr lang="en-US" sz="2000" dirty="0">
                <a:solidFill>
                  <a:srgbClr val="CF2467"/>
                </a:solidFill>
              </a:rPr>
              <a:t>position</a:t>
            </a:r>
            <a:r>
              <a:rPr lang="en-US" sz="2000" dirty="0"/>
              <a:t> from the given partial object geometry.</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1328473480"/>
      </p:ext>
    </p:extLst>
  </p:cSld>
  <p:clrMapOvr>
    <a:masterClrMapping/>
  </p:clrMapOvr>
  <mc:AlternateContent xmlns:mc="http://schemas.openxmlformats.org/markup-compatibility/2006" xmlns:p14="http://schemas.microsoft.com/office/powerpoint/2010/main">
    <mc:Choice Requires="p14">
      <p:transition spd="slow" p14:dur="2000" advTm="26789"/>
    </mc:Choice>
    <mc:Fallback xmlns="">
      <p:transition spd="slow" advTm="267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300"/>
              <a:t>Create a shape by assembling components of 3D models in large-scale repository.</a:t>
            </a:r>
          </a:p>
        </p:txBody>
      </p:sp>
      <p:sp>
        <p:nvSpPr>
          <p:cNvPr id="3" name="Title 2"/>
          <p:cNvSpPr>
            <a:spLocks noGrp="1"/>
          </p:cNvSpPr>
          <p:nvPr>
            <p:ph type="title"/>
          </p:nvPr>
        </p:nvSpPr>
        <p:spPr/>
        <p:txBody>
          <a:bodyPr/>
          <a:lstStyle/>
          <a:p>
            <a:r>
              <a:rPr lang="en-US"/>
              <a:t>Goal</a:t>
            </a:r>
          </a:p>
        </p:txBody>
      </p:sp>
      <p:grpSp>
        <p:nvGrpSpPr>
          <p:cNvPr id="4" name="Group 3"/>
          <p:cNvGrpSpPr>
            <a:grpSpLocks noChangeAspect="1"/>
          </p:cNvGrpSpPr>
          <p:nvPr/>
        </p:nvGrpSpPr>
        <p:grpSpPr>
          <a:xfrm>
            <a:off x="468606" y="2030680"/>
            <a:ext cx="8206789" cy="3017520"/>
            <a:chOff x="481969" y="1828800"/>
            <a:chExt cx="8518950" cy="3132297"/>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819" y="1828800"/>
              <a:ext cx="1900362" cy="3108960"/>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797" y="4046697"/>
              <a:ext cx="414491" cy="9144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11" y="4046697"/>
              <a:ext cx="526734" cy="91440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69" y="1889085"/>
              <a:ext cx="663018" cy="914400"/>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594" y="1889085"/>
              <a:ext cx="1114897" cy="91440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665" y="1828800"/>
              <a:ext cx="2610671" cy="310896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8843" y="4046697"/>
              <a:ext cx="898555" cy="914400"/>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6984" y="1844834"/>
              <a:ext cx="743935" cy="914400"/>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2982" y="4046697"/>
              <a:ext cx="775152" cy="914400"/>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9434" y="1844834"/>
              <a:ext cx="783911" cy="914400"/>
            </a:xfrm>
            <a:prstGeom prst="rect">
              <a:avLst/>
            </a:prstGeom>
          </p:spPr>
        </p:pic>
        <p:sp>
          <p:nvSpPr>
            <p:cNvPr id="43" name="Freeform 42"/>
            <p:cNvSpPr/>
            <p:nvPr/>
          </p:nvSpPr>
          <p:spPr>
            <a:xfrm>
              <a:off x="771277" y="4253948"/>
              <a:ext cx="1407380" cy="429370"/>
            </a:xfrm>
            <a:custGeom>
              <a:avLst/>
              <a:gdLst>
                <a:gd name="connsiteX0" fmla="*/ 0 w 1407380"/>
                <a:gd name="connsiteY0" fmla="*/ 429370 h 429370"/>
                <a:gd name="connsiteX1" fmla="*/ 787179 w 1407380"/>
                <a:gd name="connsiteY1" fmla="*/ 318052 h 429370"/>
                <a:gd name="connsiteX2" fmla="*/ 1407380 w 1407380"/>
                <a:gd name="connsiteY2" fmla="*/ 0 h 429370"/>
              </a:gdLst>
              <a:ahLst/>
              <a:cxnLst>
                <a:cxn ang="0">
                  <a:pos x="connsiteX0" y="connsiteY0"/>
                </a:cxn>
                <a:cxn ang="0">
                  <a:pos x="connsiteX1" y="connsiteY1"/>
                </a:cxn>
                <a:cxn ang="0">
                  <a:pos x="connsiteX2" y="connsiteY2"/>
                </a:cxn>
              </a:cxnLst>
              <a:rect l="l" t="t" r="r" b="b"/>
              <a:pathLst>
                <a:path w="1407380" h="429370">
                  <a:moveTo>
                    <a:pt x="0" y="429370"/>
                  </a:moveTo>
                  <a:cubicBezTo>
                    <a:pt x="276308" y="409492"/>
                    <a:pt x="552616" y="389614"/>
                    <a:pt x="787179" y="318052"/>
                  </a:cubicBezTo>
                  <a:cubicBezTo>
                    <a:pt x="1021742" y="246490"/>
                    <a:pt x="1407380" y="0"/>
                    <a:pt x="1407380"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2600077" y="3546282"/>
              <a:ext cx="1113182" cy="1033669"/>
            </a:xfrm>
            <a:custGeom>
              <a:avLst/>
              <a:gdLst>
                <a:gd name="connsiteX0" fmla="*/ 1113182 w 1113182"/>
                <a:gd name="connsiteY0" fmla="*/ 1033669 h 1033669"/>
                <a:gd name="connsiteX1" fmla="*/ 620201 w 1113182"/>
                <a:gd name="connsiteY1" fmla="*/ 230588 h 1033669"/>
                <a:gd name="connsiteX2" fmla="*/ 0 w 1113182"/>
                <a:gd name="connsiteY2" fmla="*/ 0 h 1033669"/>
              </a:gdLst>
              <a:ahLst/>
              <a:cxnLst>
                <a:cxn ang="0">
                  <a:pos x="connsiteX0" y="connsiteY0"/>
                </a:cxn>
                <a:cxn ang="0">
                  <a:pos x="connsiteX1" y="connsiteY1"/>
                </a:cxn>
                <a:cxn ang="0">
                  <a:pos x="connsiteX2" y="connsiteY2"/>
                </a:cxn>
              </a:cxnLst>
              <a:rect l="l" t="t" r="r" b="b"/>
              <a:pathLst>
                <a:path w="1113182" h="1033669">
                  <a:moveTo>
                    <a:pt x="1113182" y="1033669"/>
                  </a:moveTo>
                  <a:cubicBezTo>
                    <a:pt x="959456" y="718267"/>
                    <a:pt x="805731" y="402866"/>
                    <a:pt x="620201" y="230588"/>
                  </a:cubicBezTo>
                  <a:cubicBezTo>
                    <a:pt x="434671" y="58310"/>
                    <a:pt x="0" y="0"/>
                    <a:pt x="0"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2615979" y="2337683"/>
              <a:ext cx="970059" cy="365760"/>
            </a:xfrm>
            <a:custGeom>
              <a:avLst/>
              <a:gdLst>
                <a:gd name="connsiteX0" fmla="*/ 970059 w 970059"/>
                <a:gd name="connsiteY0" fmla="*/ 0 h 365760"/>
                <a:gd name="connsiteX1" fmla="*/ 0 w 970059"/>
                <a:gd name="connsiteY1" fmla="*/ 365760 h 365760"/>
              </a:gdLst>
              <a:ahLst/>
              <a:cxnLst>
                <a:cxn ang="0">
                  <a:pos x="connsiteX0" y="connsiteY0"/>
                </a:cxn>
                <a:cxn ang="0">
                  <a:pos x="connsiteX1" y="connsiteY1"/>
                </a:cxn>
              </a:cxnLst>
              <a:rect l="l" t="t" r="r" b="b"/>
              <a:pathLst>
                <a:path w="970059" h="365760">
                  <a:moveTo>
                    <a:pt x="970059" y="0"/>
                  </a:moveTo>
                  <a:lnTo>
                    <a:pt x="0" y="365760"/>
                  </a:ln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818984" y="1995777"/>
              <a:ext cx="1343771" cy="1192696"/>
            </a:xfrm>
            <a:custGeom>
              <a:avLst/>
              <a:gdLst>
                <a:gd name="connsiteX0" fmla="*/ 0 w 1343771"/>
                <a:gd name="connsiteY0" fmla="*/ 0 h 1192696"/>
                <a:gd name="connsiteX1" fmla="*/ 516835 w 1343771"/>
                <a:gd name="connsiteY1" fmla="*/ 795131 h 1192696"/>
                <a:gd name="connsiteX2" fmla="*/ 1343771 w 1343771"/>
                <a:gd name="connsiteY2" fmla="*/ 1192696 h 1192696"/>
              </a:gdLst>
              <a:ahLst/>
              <a:cxnLst>
                <a:cxn ang="0">
                  <a:pos x="connsiteX0" y="connsiteY0"/>
                </a:cxn>
                <a:cxn ang="0">
                  <a:pos x="connsiteX1" y="connsiteY1"/>
                </a:cxn>
                <a:cxn ang="0">
                  <a:pos x="connsiteX2" y="connsiteY2"/>
                </a:cxn>
              </a:cxnLst>
              <a:rect l="l" t="t" r="r" b="b"/>
              <a:pathLst>
                <a:path w="1343771" h="1192696">
                  <a:moveTo>
                    <a:pt x="0" y="0"/>
                  </a:moveTo>
                  <a:cubicBezTo>
                    <a:pt x="146436" y="298174"/>
                    <a:pt x="292873" y="596348"/>
                    <a:pt x="516835" y="795131"/>
                  </a:cubicBezTo>
                  <a:cubicBezTo>
                    <a:pt x="740797" y="993914"/>
                    <a:pt x="1343771" y="1192696"/>
                    <a:pt x="1343771" y="1192696"/>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5581816" y="2520563"/>
              <a:ext cx="1009815" cy="564543"/>
            </a:xfrm>
            <a:custGeom>
              <a:avLst/>
              <a:gdLst>
                <a:gd name="connsiteX0" fmla="*/ 0 w 1009815"/>
                <a:gd name="connsiteY0" fmla="*/ 0 h 564543"/>
                <a:gd name="connsiteX1" fmla="*/ 461175 w 1009815"/>
                <a:gd name="connsiteY1" fmla="*/ 397566 h 564543"/>
                <a:gd name="connsiteX2" fmla="*/ 1009815 w 1009815"/>
                <a:gd name="connsiteY2" fmla="*/ 564543 h 564543"/>
              </a:gdLst>
              <a:ahLst/>
              <a:cxnLst>
                <a:cxn ang="0">
                  <a:pos x="connsiteX0" y="connsiteY0"/>
                </a:cxn>
                <a:cxn ang="0">
                  <a:pos x="connsiteX1" y="connsiteY1"/>
                </a:cxn>
                <a:cxn ang="0">
                  <a:pos x="connsiteX2" y="connsiteY2"/>
                </a:cxn>
              </a:cxnLst>
              <a:rect l="l" t="t" r="r" b="b"/>
              <a:pathLst>
                <a:path w="1009815" h="564543">
                  <a:moveTo>
                    <a:pt x="0" y="0"/>
                  </a:moveTo>
                  <a:cubicBezTo>
                    <a:pt x="146436" y="151738"/>
                    <a:pt x="292873" y="303476"/>
                    <a:pt x="461175" y="397566"/>
                  </a:cubicBezTo>
                  <a:cubicBezTo>
                    <a:pt x="629477" y="491656"/>
                    <a:pt x="1009815" y="564543"/>
                    <a:pt x="1009815" y="564543"/>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a:off x="7649155" y="2115047"/>
              <a:ext cx="1049572" cy="429370"/>
            </a:xfrm>
            <a:custGeom>
              <a:avLst/>
              <a:gdLst>
                <a:gd name="connsiteX0" fmla="*/ 1049572 w 1049572"/>
                <a:gd name="connsiteY0" fmla="*/ 0 h 429370"/>
                <a:gd name="connsiteX1" fmla="*/ 0 w 1049572"/>
                <a:gd name="connsiteY1" fmla="*/ 429370 h 429370"/>
              </a:gdLst>
              <a:ahLst/>
              <a:cxnLst>
                <a:cxn ang="0">
                  <a:pos x="connsiteX0" y="connsiteY0"/>
                </a:cxn>
                <a:cxn ang="0">
                  <a:pos x="connsiteX1" y="connsiteY1"/>
                </a:cxn>
              </a:cxnLst>
              <a:rect l="l" t="t" r="r" b="b"/>
              <a:pathLst>
                <a:path w="1049572" h="429370">
                  <a:moveTo>
                    <a:pt x="1049572" y="0"/>
                  </a:moveTo>
                  <a:lnTo>
                    <a:pt x="0" y="429370"/>
                  </a:ln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eeform 52"/>
            <p:cNvSpPr/>
            <p:nvPr/>
          </p:nvSpPr>
          <p:spPr>
            <a:xfrm>
              <a:off x="5398936" y="4301656"/>
              <a:ext cx="548640" cy="413467"/>
            </a:xfrm>
            <a:custGeom>
              <a:avLst/>
              <a:gdLst>
                <a:gd name="connsiteX0" fmla="*/ 0 w 548640"/>
                <a:gd name="connsiteY0" fmla="*/ 413467 h 413467"/>
                <a:gd name="connsiteX1" fmla="*/ 548640 w 548640"/>
                <a:gd name="connsiteY1" fmla="*/ 0 h 413467"/>
              </a:gdLst>
              <a:ahLst/>
              <a:cxnLst>
                <a:cxn ang="0">
                  <a:pos x="connsiteX0" y="connsiteY0"/>
                </a:cxn>
                <a:cxn ang="0">
                  <a:pos x="connsiteX1" y="connsiteY1"/>
                </a:cxn>
              </a:cxnLst>
              <a:rect l="l" t="t" r="r" b="b"/>
              <a:pathLst>
                <a:path w="548640" h="413467">
                  <a:moveTo>
                    <a:pt x="0" y="413467"/>
                  </a:moveTo>
                  <a:lnTo>
                    <a:pt x="548640" y="0"/>
                  </a:ln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53"/>
            <p:cNvSpPr/>
            <p:nvPr/>
          </p:nvSpPr>
          <p:spPr>
            <a:xfrm>
              <a:off x="6957391" y="3927944"/>
              <a:ext cx="1383527" cy="612251"/>
            </a:xfrm>
            <a:custGeom>
              <a:avLst/>
              <a:gdLst>
                <a:gd name="connsiteX0" fmla="*/ 1383527 w 1383527"/>
                <a:gd name="connsiteY0" fmla="*/ 612251 h 612251"/>
                <a:gd name="connsiteX1" fmla="*/ 644056 w 1383527"/>
                <a:gd name="connsiteY1" fmla="*/ 461176 h 612251"/>
                <a:gd name="connsiteX2" fmla="*/ 0 w 1383527"/>
                <a:gd name="connsiteY2" fmla="*/ 0 h 612251"/>
              </a:gdLst>
              <a:ahLst/>
              <a:cxnLst>
                <a:cxn ang="0">
                  <a:pos x="connsiteX0" y="connsiteY0"/>
                </a:cxn>
                <a:cxn ang="0">
                  <a:pos x="connsiteX1" y="connsiteY1"/>
                </a:cxn>
                <a:cxn ang="0">
                  <a:pos x="connsiteX2" y="connsiteY2"/>
                </a:cxn>
              </a:cxnLst>
              <a:rect l="l" t="t" r="r" b="b"/>
              <a:pathLst>
                <a:path w="1383527" h="612251">
                  <a:moveTo>
                    <a:pt x="1383527" y="612251"/>
                  </a:moveTo>
                  <a:cubicBezTo>
                    <a:pt x="1129085" y="587734"/>
                    <a:pt x="874644" y="563218"/>
                    <a:pt x="644056" y="461176"/>
                  </a:cubicBezTo>
                  <a:cubicBezTo>
                    <a:pt x="413468" y="359134"/>
                    <a:pt x="0" y="0"/>
                    <a:pt x="0"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0033248"/>
      </p:ext>
    </p:extLst>
  </p:cSld>
  <p:clrMapOvr>
    <a:masterClrMapping/>
  </p:clrMapOvr>
  <mc:AlternateContent xmlns:mc="http://schemas.openxmlformats.org/markup-compatibility/2006" xmlns:p14="http://schemas.microsoft.com/office/powerpoint/2010/main">
    <mc:Choice Requires="p14">
      <p:transition spd="slow" p14:dur="2000" advTm="11091"/>
    </mc:Choice>
    <mc:Fallback xmlns="">
      <p:transition spd="slow" advTm="1109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Scale and deform the retrieved parts for better compatibility.</a:t>
            </a:r>
            <a:br>
              <a:rPr lang="en-US" dirty="0"/>
            </a:br>
            <a:endParaRPr lang="en-US" dirty="0"/>
          </a:p>
          <a:p>
            <a:r>
              <a:rPr lang="en-US" dirty="0"/>
              <a:t>Provide additional high-level user controls.</a:t>
            </a:r>
            <a:endParaRPr lang="en-US" sz="2400" dirty="0"/>
          </a:p>
        </p:txBody>
      </p:sp>
      <p:sp>
        <p:nvSpPr>
          <p:cNvPr id="3" name="Title 2"/>
          <p:cNvSpPr>
            <a:spLocks noGrp="1"/>
          </p:cNvSpPr>
          <p:nvPr>
            <p:ph type="title"/>
          </p:nvPr>
        </p:nvSpPr>
        <p:spPr/>
        <p:txBody>
          <a:bodyPr/>
          <a:lstStyle/>
          <a:p>
            <a:r>
              <a:rPr lang="en-US"/>
              <a:t>Future Works</a:t>
            </a:r>
          </a:p>
        </p:txBody>
      </p:sp>
      <p:grpSp>
        <p:nvGrpSpPr>
          <p:cNvPr id="13" name="Group 12"/>
          <p:cNvGrpSpPr/>
          <p:nvPr/>
        </p:nvGrpSpPr>
        <p:grpSpPr>
          <a:xfrm>
            <a:off x="1101478" y="3019924"/>
            <a:ext cx="3392416" cy="1853077"/>
            <a:chOff x="1319004" y="3019924"/>
            <a:chExt cx="3392416" cy="1853077"/>
          </a:xfrm>
        </p:grpSpPr>
        <p:sp>
          <p:nvSpPr>
            <p:cNvPr id="5" name="TextBox 4"/>
            <p:cNvSpPr txBox="1"/>
            <p:nvPr/>
          </p:nvSpPr>
          <p:spPr>
            <a:xfrm>
              <a:off x="3220306" y="4319003"/>
              <a:ext cx="1491114" cy="553998"/>
            </a:xfrm>
            <a:prstGeom prst="rect">
              <a:avLst/>
            </a:prstGeom>
            <a:noFill/>
          </p:spPr>
          <p:txBody>
            <a:bodyPr wrap="none" rtlCol="0">
              <a:spAutoFit/>
            </a:bodyPr>
            <a:lstStyle/>
            <a:p>
              <a:r>
                <a:rPr lang="en-US" sz="1600" dirty="0">
                  <a:solidFill>
                    <a:srgbClr val="444444"/>
                  </a:solidFill>
                  <a:latin typeface="Roboto" charset="0"/>
                  <a:ea typeface="Roboto" charset="0"/>
                  <a:cs typeface="Roboto" charset="0"/>
                </a:rPr>
                <a:t>Sketch-based</a:t>
              </a:r>
            </a:p>
            <a:p>
              <a:r>
                <a:rPr lang="en-US" sz="1400" dirty="0">
                  <a:solidFill>
                    <a:srgbClr val="444444"/>
                  </a:solidFill>
                  <a:latin typeface="Roboto" charset="0"/>
                  <a:ea typeface="Roboto" charset="0"/>
                  <a:cs typeface="Roboto" charset="0"/>
                </a:rPr>
                <a:t>[</a:t>
              </a:r>
              <a:r>
                <a:rPr lang="en-US" sz="1400" dirty="0" err="1">
                  <a:solidFill>
                    <a:srgbClr val="444444"/>
                  </a:solidFill>
                  <a:latin typeface="Roboto" charset="0"/>
                  <a:ea typeface="Roboto" charset="0"/>
                  <a:cs typeface="Roboto" charset="0"/>
                </a:rPr>
                <a:t>Eitz</a:t>
              </a:r>
              <a:r>
                <a:rPr lang="en-US" sz="1400" dirty="0">
                  <a:solidFill>
                    <a:srgbClr val="444444"/>
                  </a:solidFill>
                  <a:latin typeface="Roboto" charset="0"/>
                  <a:ea typeface="Roboto" charset="0"/>
                  <a:cs typeface="Roboto" charset="0"/>
                </a:rPr>
                <a:t> et al., 2012]</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1851" t="3798" r="16129" b="3492"/>
            <a:stretch/>
          </p:blipFill>
          <p:spPr>
            <a:xfrm>
              <a:off x="1319004" y="3019924"/>
              <a:ext cx="1892687"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pSp>
      <p:grpSp>
        <p:nvGrpSpPr>
          <p:cNvPr id="12" name="Group 11"/>
          <p:cNvGrpSpPr/>
          <p:nvPr/>
        </p:nvGrpSpPr>
        <p:grpSpPr>
          <a:xfrm>
            <a:off x="4686247" y="3019924"/>
            <a:ext cx="3356275" cy="1853077"/>
            <a:chOff x="5324559" y="3019924"/>
            <a:chExt cx="3356275" cy="1853077"/>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6492" t="11484" r="31203" b="27474"/>
            <a:stretch/>
          </p:blipFill>
          <p:spPr>
            <a:xfrm>
              <a:off x="5324559" y="3019924"/>
              <a:ext cx="1913642" cy="1828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7245825" y="4319003"/>
              <a:ext cx="1435009" cy="553998"/>
            </a:xfrm>
            <a:prstGeom prst="rect">
              <a:avLst/>
            </a:prstGeom>
            <a:noFill/>
          </p:spPr>
          <p:txBody>
            <a:bodyPr wrap="none" rtlCol="0">
              <a:spAutoFit/>
            </a:bodyPr>
            <a:lstStyle/>
            <a:p>
              <a:r>
                <a:rPr lang="en-US" sz="1600" dirty="0">
                  <a:solidFill>
                    <a:srgbClr val="444444"/>
                  </a:solidFill>
                  <a:latin typeface="Roboto" charset="0"/>
                  <a:ea typeface="Roboto" charset="0"/>
                  <a:cs typeface="Roboto" charset="0"/>
                </a:rPr>
                <a:t>Voxel-based</a:t>
              </a:r>
            </a:p>
            <a:p>
              <a:r>
                <a:rPr lang="en-US" sz="1400" dirty="0">
                  <a:solidFill>
                    <a:srgbClr val="444444"/>
                  </a:solidFill>
                  <a:latin typeface="Roboto" charset="0"/>
                  <a:ea typeface="Roboto" charset="0"/>
                  <a:cs typeface="Roboto" charset="0"/>
                </a:rPr>
                <a:t>[Liu et al., 2017]</a:t>
              </a:r>
            </a:p>
          </p:txBody>
        </p:sp>
      </p:grpSp>
    </p:spTree>
    <p:extLst>
      <p:ext uri="{BB962C8B-B14F-4D97-AF65-F5344CB8AC3E}">
        <p14:creationId xmlns:p14="http://schemas.microsoft.com/office/powerpoint/2010/main" val="1862448956"/>
      </p:ext>
    </p:extLst>
  </p:cSld>
  <p:clrMapOvr>
    <a:masterClrMapping/>
  </p:clrMapOvr>
  <mc:AlternateContent xmlns:mc="http://schemas.openxmlformats.org/markup-compatibility/2006" xmlns:p14="http://schemas.microsoft.com/office/powerpoint/2010/main">
    <mc:Choice Requires="p14">
      <p:transition spd="slow" p14:dur="2000" advTm="1137"/>
    </mc:Choice>
    <mc:Fallback xmlns="">
      <p:transition spd="slow" advTm="113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388471006"/>
              </p:ext>
            </p:extLst>
          </p:nvPr>
        </p:nvGraphicFramePr>
        <p:xfrm>
          <a:off x="595313" y="1235075"/>
          <a:ext cx="7953376" cy="1737360"/>
        </p:xfrm>
        <a:graphic>
          <a:graphicData uri="http://schemas.openxmlformats.org/drawingml/2006/table">
            <a:tbl>
              <a:tblPr firstRow="1" bandRow="1">
                <a:tableStyleId>{5C22544A-7EE6-4342-B048-85BDC9FD1C3A}</a:tableStyleId>
              </a:tblPr>
              <a:tblGrid>
                <a:gridCol w="3976688">
                  <a:extLst>
                    <a:ext uri="{9D8B030D-6E8A-4147-A177-3AD203B41FA5}">
                      <a16:colId xmlns:a16="http://schemas.microsoft.com/office/drawing/2014/main" val="20000"/>
                    </a:ext>
                  </a:extLst>
                </a:gridCol>
                <a:gridCol w="3976688">
                  <a:extLst>
                    <a:ext uri="{9D8B030D-6E8A-4147-A177-3AD203B41FA5}">
                      <a16:colId xmlns:a16="http://schemas.microsoft.com/office/drawing/2014/main" val="20001"/>
                    </a:ext>
                  </a:extLst>
                </a:gridCol>
              </a:tblGrid>
              <a:tr h="370840">
                <a:tc>
                  <a:txBody>
                    <a:bodyPr/>
                    <a:lstStyle/>
                    <a:p>
                      <a:pPr algn="l"/>
                      <a:r>
                        <a:rPr lang="en-US" sz="1800" b="0" dirty="0">
                          <a:solidFill>
                            <a:srgbClr val="444444"/>
                          </a:solidFill>
                          <a:latin typeface="Roboto" charset="0"/>
                          <a:ea typeface="Roboto" charset="0"/>
                          <a:cs typeface="Roboto" charset="0"/>
                        </a:rPr>
                        <a:t>The anonymous</a:t>
                      </a:r>
                      <a:r>
                        <a:rPr lang="en-US" sz="1800" b="0" baseline="0" dirty="0">
                          <a:solidFill>
                            <a:srgbClr val="444444"/>
                          </a:solidFill>
                          <a:latin typeface="Roboto" charset="0"/>
                          <a:ea typeface="Roboto" charset="0"/>
                          <a:cs typeface="Roboto" charset="0"/>
                        </a:rPr>
                        <a:t> reviews</a:t>
                      </a:r>
                      <a:endParaRPr lang="en-US" sz="1800" b="0" dirty="0">
                        <a:solidFill>
                          <a:srgbClr val="444444"/>
                        </a:solidFill>
                        <a:latin typeface="Roboto" charset="0"/>
                        <a:ea typeface="Roboto" charset="0"/>
                        <a:cs typeface="Roboto" charset="0"/>
                      </a:endParaRPr>
                    </a:p>
                    <a:p>
                      <a:pPr algn="l"/>
                      <a:r>
                        <a:rPr lang="en-US" sz="1800" b="0" dirty="0">
                          <a:solidFill>
                            <a:srgbClr val="444444"/>
                          </a:solidFill>
                          <a:latin typeface="Roboto" charset="0"/>
                          <a:ea typeface="Roboto" charset="0"/>
                          <a:cs typeface="Roboto" charset="0"/>
                        </a:rPr>
                        <a:t>NSF grants IIS-1528025 and DMS-1521608</a:t>
                      </a:r>
                    </a:p>
                    <a:p>
                      <a:pPr algn="l"/>
                      <a:r>
                        <a:rPr lang="en-US" sz="1800" b="0" dirty="0">
                          <a:solidFill>
                            <a:srgbClr val="444444"/>
                          </a:solidFill>
                          <a:latin typeface="Roboto" charset="0"/>
                          <a:ea typeface="Roboto" charset="0"/>
                          <a:cs typeface="Roboto" charset="0"/>
                        </a:rPr>
                        <a:t>MURI award N00014-13-1-0341</a:t>
                      </a:r>
                    </a:p>
                    <a:p>
                      <a:pPr algn="l"/>
                      <a:r>
                        <a:rPr lang="en-US" sz="1800" b="0" dirty="0">
                          <a:solidFill>
                            <a:srgbClr val="444444"/>
                          </a:solidFill>
                          <a:latin typeface="Roboto" charset="0"/>
                          <a:ea typeface="Roboto" charset="0"/>
                          <a:cs typeface="Roboto" charset="0"/>
                        </a:rPr>
                        <a:t>A Google focused research award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dirty="0">
                          <a:solidFill>
                            <a:srgbClr val="444444"/>
                          </a:solidFill>
                          <a:latin typeface="Roboto" charset="0"/>
                          <a:ea typeface="Roboto" charset="0"/>
                          <a:cs typeface="Roboto" charset="0"/>
                        </a:rPr>
                        <a:t>Adobe systems</a:t>
                      </a:r>
                    </a:p>
                    <a:p>
                      <a:pPr algn="l"/>
                      <a:r>
                        <a:rPr lang="en-US" sz="1800" b="0" dirty="0">
                          <a:solidFill>
                            <a:srgbClr val="444444"/>
                          </a:solidFill>
                          <a:latin typeface="Roboto" charset="0"/>
                          <a:ea typeface="Roboto" charset="0"/>
                          <a:cs typeface="Roboto" charset="0"/>
                        </a:rPr>
                        <a:t>Autodesk corporations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solidFill>
                            <a:srgbClr val="444444"/>
                          </a:solidFill>
                          <a:latin typeface="Roboto" charset="0"/>
                          <a:ea typeface="Roboto" charset="0"/>
                          <a:cs typeface="Roboto" charset="0"/>
                        </a:rPr>
                        <a:t>The Korea foundation for advanced studies</a:t>
                      </a:r>
                    </a:p>
                    <a:p>
                      <a:pPr algn="l"/>
                      <a:r>
                        <a:rPr lang="en-US" sz="1800" b="0" dirty="0">
                          <a:solidFill>
                            <a:srgbClr val="444444"/>
                          </a:solidFill>
                          <a:latin typeface="Roboto" charset="0"/>
                          <a:ea typeface="Roboto" charset="0"/>
                          <a:cs typeface="Roboto" charset="0"/>
                        </a:rPr>
                        <a:t>Stanford Bio-X travel subsidy</a:t>
                      </a:r>
                    </a:p>
                    <a:p>
                      <a:pPr algn="l"/>
                      <a:endParaRPr lang="en-US" b="0" dirty="0">
                        <a:solidFill>
                          <a:srgbClr val="444444"/>
                        </a:solidFill>
                        <a:latin typeface="Roboto" charset="0"/>
                        <a:ea typeface="Roboto" charset="0"/>
                        <a:cs typeface="Roboto"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n-US" dirty="0"/>
              <a:t>Acknowledgements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87" y="2262278"/>
            <a:ext cx="7898626" cy="4442977"/>
          </a:xfrm>
          <a:prstGeom prst="rect">
            <a:avLst/>
          </a:prstGeom>
        </p:spPr>
      </p:pic>
      <p:pic>
        <p:nvPicPr>
          <p:cNvPr id="5" name="Picture 4"/>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7818690" y="2160701"/>
            <a:ext cx="429407" cy="849056"/>
          </a:xfrm>
          <a:prstGeom prst="rect">
            <a:avLst/>
          </a:prstGeom>
          <a:noFill/>
          <a:ln w="9525">
            <a:noFill/>
            <a:miter lim="800000"/>
            <a:headEnd/>
            <a:tailEnd/>
          </a:ln>
        </p:spPr>
      </p:pic>
    </p:spTree>
    <p:extLst>
      <p:ext uri="{BB962C8B-B14F-4D97-AF65-F5344CB8AC3E}">
        <p14:creationId xmlns:p14="http://schemas.microsoft.com/office/powerpoint/2010/main" val="83301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74129" y="1340188"/>
            <a:ext cx="8427740" cy="998915"/>
          </a:xfrm>
        </p:spPr>
        <p:txBody>
          <a:bodyPr>
            <a:normAutofit/>
          </a:bodyPr>
          <a:lstStyle/>
          <a:p>
            <a:pPr algn="ctr"/>
            <a:r>
              <a:rPr lang="en-US" sz="3200"/>
              <a:t>Thank you</a:t>
            </a:r>
          </a:p>
        </p:txBody>
      </p:sp>
      <p:sp>
        <p:nvSpPr>
          <p:cNvPr id="3" name="Text Placeholder 2"/>
          <p:cNvSpPr>
            <a:spLocks noGrp="1"/>
          </p:cNvSpPr>
          <p:nvPr>
            <p:ph type="body" sz="quarter" idx="12"/>
          </p:nvPr>
        </p:nvSpPr>
        <p:spPr>
          <a:xfrm>
            <a:off x="374129" y="2142318"/>
            <a:ext cx="8427740" cy="2092429"/>
          </a:xfrm>
        </p:spPr>
        <p:txBody>
          <a:bodyPr>
            <a:normAutofit/>
          </a:bodyPr>
          <a:lstStyle/>
          <a:p>
            <a:pPr algn="ctr"/>
            <a:r>
              <a:rPr lang="en-US" sz="2400" dirty="0" err="1">
                <a:solidFill>
                  <a:srgbClr val="83141E"/>
                </a:solidFill>
                <a:latin typeface="Roboto Medium" charset="0"/>
                <a:ea typeface="Roboto Medium" charset="0"/>
                <a:cs typeface="Roboto Medium" charset="0"/>
              </a:rPr>
              <a:t>ComplementMe</a:t>
            </a:r>
            <a:r>
              <a:rPr lang="en-US" sz="2400" dirty="0">
                <a:solidFill>
                  <a:srgbClr val="83141E"/>
                </a:solidFill>
                <a:latin typeface="Roboto Medium" charset="0"/>
                <a:ea typeface="Roboto Medium" charset="0"/>
                <a:cs typeface="Roboto Medium" charset="0"/>
              </a:rPr>
              <a:t>: Weakly-Supervised</a:t>
            </a:r>
            <a:br>
              <a:rPr lang="en-US" sz="2400" dirty="0">
                <a:solidFill>
                  <a:srgbClr val="83141E"/>
                </a:solidFill>
                <a:latin typeface="Roboto Medium" charset="0"/>
                <a:ea typeface="Roboto Medium" charset="0"/>
                <a:cs typeface="Roboto Medium" charset="0"/>
              </a:rPr>
            </a:br>
            <a:r>
              <a:rPr lang="en-US" sz="2400" dirty="0">
                <a:solidFill>
                  <a:srgbClr val="83141E"/>
                </a:solidFill>
                <a:latin typeface="Roboto Medium" charset="0"/>
                <a:ea typeface="Roboto Medium" charset="0"/>
                <a:cs typeface="Roboto Medium" charset="0"/>
              </a:rPr>
              <a:t>Component Suggestions for 3D Modeling</a:t>
            </a:r>
            <a:br>
              <a:rPr lang="en-US" sz="2400" dirty="0">
                <a:solidFill>
                  <a:srgbClr val="83141E"/>
                </a:solidFill>
                <a:latin typeface="Roboto Medium" charset="0"/>
                <a:ea typeface="Roboto Medium" charset="0"/>
                <a:cs typeface="Roboto Medium" charset="0"/>
              </a:rPr>
            </a:br>
            <a:r>
              <a:rPr lang="en-US" sz="1400" dirty="0">
                <a:solidFill>
                  <a:srgbClr val="83141E"/>
                </a:solidFill>
                <a:latin typeface="Roboto Medium" charset="0"/>
                <a:ea typeface="Roboto Medium" charset="0"/>
                <a:cs typeface="Roboto Medium" charset="0"/>
              </a:rPr>
              <a:t> </a:t>
            </a:r>
          </a:p>
          <a:p>
            <a:pPr algn="ctr"/>
            <a:r>
              <a:rPr lang="en-US" dirty="0">
                <a:solidFill>
                  <a:srgbClr val="444444"/>
                </a:solidFill>
                <a:latin typeface="Roboto Medium" charset="0"/>
                <a:ea typeface="Roboto Medium" charset="0"/>
                <a:cs typeface="Roboto Medium" charset="0"/>
              </a:rPr>
              <a:t>Minhyuk Sung</a:t>
            </a:r>
            <a:r>
              <a:rPr lang="en-US" sz="1800" dirty="0">
                <a:solidFill>
                  <a:srgbClr val="444444"/>
                </a:solidFill>
                <a:latin typeface="Roboto Medium" charset="0"/>
                <a:ea typeface="Roboto Medium" charset="0"/>
                <a:cs typeface="Roboto Medium" charset="0"/>
              </a:rPr>
              <a:t> | </a:t>
            </a:r>
            <a:r>
              <a:rPr lang="en-US" sz="1800" dirty="0">
                <a:solidFill>
                  <a:srgbClr val="444444"/>
                </a:solidFill>
                <a:hlinkClick r:id="rId3"/>
              </a:rPr>
              <a:t>mhsung@cs.stanford.edu</a:t>
            </a:r>
            <a:endParaRPr lang="en-US" sz="1800" dirty="0">
              <a:solidFill>
                <a:srgbClr val="444444"/>
              </a:solidFill>
            </a:endParaRPr>
          </a:p>
          <a:p>
            <a:pPr algn="ctr"/>
            <a:r>
              <a:rPr lang="en-US" sz="1800" dirty="0">
                <a:solidFill>
                  <a:srgbClr val="444444"/>
                </a:solidFill>
              </a:rPr>
              <a:t>Project webpage | </a:t>
            </a:r>
            <a:r>
              <a:rPr lang="en-US" sz="1800" dirty="0">
                <a:solidFill>
                  <a:srgbClr val="444444"/>
                </a:solidFill>
                <a:hlinkClick r:id="rId4"/>
              </a:rPr>
              <a:t>https://mhsung.github.io/component-assembly.html</a:t>
            </a:r>
            <a:endParaRPr lang="en-US" sz="1800" dirty="0">
              <a:solidFill>
                <a:srgbClr val="444444"/>
              </a:solidFill>
            </a:endParaRPr>
          </a:p>
        </p:txBody>
      </p:sp>
      <p:cxnSp>
        <p:nvCxnSpPr>
          <p:cNvPr id="5" name="Straight Connector 4"/>
          <p:cNvCxnSpPr/>
          <p:nvPr/>
        </p:nvCxnSpPr>
        <p:spPr>
          <a:xfrm>
            <a:off x="3039291" y="1950718"/>
            <a:ext cx="3065418" cy="0"/>
          </a:xfrm>
          <a:prstGeom prst="line">
            <a:avLst/>
          </a:prstGeom>
          <a:ln>
            <a:solidFill>
              <a:srgbClr val="CF246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34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300"/>
              <a:t>Create a shape by assembling components of 3D models in large-scale repository.</a:t>
            </a:r>
          </a:p>
          <a:p>
            <a:r>
              <a:rPr lang="en-US" sz="2300"/>
              <a:t>Suggest </a:t>
            </a:r>
            <a:r>
              <a:rPr lang="en-US" sz="2300" i="1">
                <a:solidFill>
                  <a:srgbClr val="CF2467"/>
                </a:solidFill>
              </a:rPr>
              <a:t>complementary</a:t>
            </a:r>
            <a:r>
              <a:rPr lang="en-US" sz="2300">
                <a:solidFill>
                  <a:srgbClr val="CF2467"/>
                </a:solidFill>
              </a:rPr>
              <a:t> </a:t>
            </a:r>
            <a:r>
              <a:rPr lang="en-US" sz="2300"/>
              <a:t>components and their locations.</a:t>
            </a:r>
          </a:p>
        </p:txBody>
      </p:sp>
      <p:sp>
        <p:nvSpPr>
          <p:cNvPr id="3" name="Title 2"/>
          <p:cNvSpPr>
            <a:spLocks noGrp="1"/>
          </p:cNvSpPr>
          <p:nvPr>
            <p:ph type="title"/>
          </p:nvPr>
        </p:nvSpPr>
        <p:spPr/>
        <p:txBody>
          <a:bodyPr/>
          <a:lstStyle/>
          <a:p>
            <a:r>
              <a:rPr lang="en-US"/>
              <a:t>Goal</a:t>
            </a:r>
          </a:p>
        </p:txBody>
      </p:sp>
      <p:grpSp>
        <p:nvGrpSpPr>
          <p:cNvPr id="18" name="Group 17"/>
          <p:cNvGrpSpPr/>
          <p:nvPr/>
        </p:nvGrpSpPr>
        <p:grpSpPr>
          <a:xfrm>
            <a:off x="494316" y="2479723"/>
            <a:ext cx="1848264" cy="2560320"/>
            <a:chOff x="509471" y="2230341"/>
            <a:chExt cx="2029072" cy="28107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71" y="2230341"/>
              <a:ext cx="2029072" cy="1828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81" y="4126727"/>
              <a:ext cx="998253" cy="914400"/>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052" y="2479723"/>
            <a:ext cx="1848264" cy="166583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6444" y="4207124"/>
            <a:ext cx="1113481" cy="832919"/>
          </a:xfrm>
          <a:prstGeom prst="rect">
            <a:avLst/>
          </a:prstGeom>
        </p:spPr>
      </p:pic>
      <p:sp>
        <p:nvSpPr>
          <p:cNvPr id="16" name="Freeform 15"/>
          <p:cNvSpPr/>
          <p:nvPr/>
        </p:nvSpPr>
        <p:spPr>
          <a:xfrm>
            <a:off x="5315859" y="3881199"/>
            <a:ext cx="79670" cy="615636"/>
          </a:xfrm>
          <a:custGeom>
            <a:avLst/>
            <a:gdLst>
              <a:gd name="connsiteX0" fmla="*/ 0 w 262393"/>
              <a:gd name="connsiteY0" fmla="*/ 699715 h 699715"/>
              <a:gd name="connsiteX1" fmla="*/ 206734 w 262393"/>
              <a:gd name="connsiteY1" fmla="*/ 246491 h 699715"/>
              <a:gd name="connsiteX2" fmla="*/ 262393 w 262393"/>
              <a:gd name="connsiteY2" fmla="*/ 0 h 699715"/>
            </a:gdLst>
            <a:ahLst/>
            <a:cxnLst>
              <a:cxn ang="0">
                <a:pos x="connsiteX0" y="connsiteY0"/>
              </a:cxn>
              <a:cxn ang="0">
                <a:pos x="connsiteX1" y="connsiteY1"/>
              </a:cxn>
              <a:cxn ang="0">
                <a:pos x="connsiteX2" y="connsiteY2"/>
              </a:cxn>
            </a:cxnLst>
            <a:rect l="l" t="t" r="r" b="b"/>
            <a:pathLst>
              <a:path w="262393" h="699715">
                <a:moveTo>
                  <a:pt x="0" y="699715"/>
                </a:moveTo>
                <a:cubicBezTo>
                  <a:pt x="81501" y="531412"/>
                  <a:pt x="163002" y="363110"/>
                  <a:pt x="206734" y="246491"/>
                </a:cubicBezTo>
                <a:cubicBezTo>
                  <a:pt x="250466" y="129872"/>
                  <a:pt x="262393" y="0"/>
                  <a:pt x="262393"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421" y="2479723"/>
            <a:ext cx="1848264" cy="166583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9895" y="4207124"/>
            <a:ext cx="1071316" cy="832919"/>
          </a:xfrm>
          <a:prstGeom prst="rect">
            <a:avLst/>
          </a:prstGeom>
        </p:spPr>
      </p:pic>
      <p:sp>
        <p:nvSpPr>
          <p:cNvPr id="17" name="Freeform 16"/>
          <p:cNvSpPr/>
          <p:nvPr/>
        </p:nvSpPr>
        <p:spPr>
          <a:xfrm>
            <a:off x="7212274" y="3497333"/>
            <a:ext cx="174216" cy="1013988"/>
          </a:xfrm>
          <a:custGeom>
            <a:avLst/>
            <a:gdLst>
              <a:gd name="connsiteX0" fmla="*/ 191259 w 191259"/>
              <a:gd name="connsiteY0" fmla="*/ 1113182 h 1113182"/>
              <a:gd name="connsiteX1" fmla="*/ 428 w 191259"/>
              <a:gd name="connsiteY1" fmla="*/ 421419 h 1113182"/>
              <a:gd name="connsiteX2" fmla="*/ 135600 w 191259"/>
              <a:gd name="connsiteY2" fmla="*/ 0 h 1113182"/>
            </a:gdLst>
            <a:ahLst/>
            <a:cxnLst>
              <a:cxn ang="0">
                <a:pos x="connsiteX0" y="connsiteY0"/>
              </a:cxn>
              <a:cxn ang="0">
                <a:pos x="connsiteX1" y="connsiteY1"/>
              </a:cxn>
              <a:cxn ang="0">
                <a:pos x="connsiteX2" y="connsiteY2"/>
              </a:cxn>
            </a:cxnLst>
            <a:rect l="l" t="t" r="r" b="b"/>
            <a:pathLst>
              <a:path w="191259" h="1113182">
                <a:moveTo>
                  <a:pt x="191259" y="1113182"/>
                </a:moveTo>
                <a:cubicBezTo>
                  <a:pt x="100481" y="860065"/>
                  <a:pt x="9704" y="606949"/>
                  <a:pt x="428" y="421419"/>
                </a:cubicBezTo>
                <a:cubicBezTo>
                  <a:pt x="-8848" y="235889"/>
                  <a:pt x="135600" y="0"/>
                  <a:pt x="135600"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6684" y="2479723"/>
            <a:ext cx="1848264" cy="166583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9039" y="4207124"/>
            <a:ext cx="983553" cy="832919"/>
          </a:xfrm>
          <a:prstGeom prst="rect">
            <a:avLst/>
          </a:prstGeom>
        </p:spPr>
      </p:pic>
      <p:sp>
        <p:nvSpPr>
          <p:cNvPr id="20" name="Freeform 19"/>
          <p:cNvSpPr/>
          <p:nvPr/>
        </p:nvSpPr>
        <p:spPr>
          <a:xfrm>
            <a:off x="2927435" y="3519061"/>
            <a:ext cx="362594" cy="1108145"/>
          </a:xfrm>
          <a:custGeom>
            <a:avLst/>
            <a:gdLst>
              <a:gd name="connsiteX0" fmla="*/ 398065 w 398065"/>
              <a:gd name="connsiteY0" fmla="*/ 1216550 h 1216550"/>
              <a:gd name="connsiteX1" fmla="*/ 40256 w 398065"/>
              <a:gd name="connsiteY1" fmla="*/ 667910 h 1216550"/>
              <a:gd name="connsiteX2" fmla="*/ 8451 w 398065"/>
              <a:gd name="connsiteY2" fmla="*/ 0 h 1216550"/>
            </a:gdLst>
            <a:ahLst/>
            <a:cxnLst>
              <a:cxn ang="0">
                <a:pos x="connsiteX0" y="connsiteY0"/>
              </a:cxn>
              <a:cxn ang="0">
                <a:pos x="connsiteX1" y="connsiteY1"/>
              </a:cxn>
              <a:cxn ang="0">
                <a:pos x="connsiteX2" y="connsiteY2"/>
              </a:cxn>
            </a:cxnLst>
            <a:rect l="l" t="t" r="r" b="b"/>
            <a:pathLst>
              <a:path w="398065" h="1216550">
                <a:moveTo>
                  <a:pt x="398065" y="1216550"/>
                </a:moveTo>
                <a:cubicBezTo>
                  <a:pt x="251628" y="1043609"/>
                  <a:pt x="105192" y="870668"/>
                  <a:pt x="40256" y="667910"/>
                </a:cubicBezTo>
                <a:cubicBezTo>
                  <a:pt x="-24680" y="465152"/>
                  <a:pt x="8451" y="0"/>
                  <a:pt x="8451" y="0"/>
                </a:cubicBezTo>
              </a:path>
            </a:pathLst>
          </a:custGeom>
          <a:no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2288562" y="3243836"/>
            <a:ext cx="362139" cy="296953"/>
          </a:xfrm>
          <a:prstGeom prst="rightArrow">
            <a:avLst/>
          </a:prstGeom>
          <a:solidFill>
            <a:srgbClr val="EFBC1A"/>
          </a:solid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ight Arrow 24"/>
          <p:cNvSpPr/>
          <p:nvPr/>
        </p:nvSpPr>
        <p:spPr>
          <a:xfrm>
            <a:off x="4390930" y="3243836"/>
            <a:ext cx="362139" cy="296953"/>
          </a:xfrm>
          <a:prstGeom prst="rightArrow">
            <a:avLst/>
          </a:prstGeom>
          <a:solidFill>
            <a:srgbClr val="EFBC1A"/>
          </a:solid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ight Arrow 25"/>
          <p:cNvSpPr/>
          <p:nvPr/>
        </p:nvSpPr>
        <p:spPr>
          <a:xfrm>
            <a:off x="6493298" y="3243836"/>
            <a:ext cx="362139" cy="296953"/>
          </a:xfrm>
          <a:prstGeom prst="rightArrow">
            <a:avLst/>
          </a:prstGeom>
          <a:solidFill>
            <a:srgbClr val="EFBC1A"/>
          </a:solidFill>
          <a:ln w="19050">
            <a:solidFill>
              <a:srgbClr val="444444"/>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263331"/>
      </p:ext>
    </p:extLst>
  </p:cSld>
  <p:clrMapOvr>
    <a:masterClrMapping/>
  </p:clrMapOvr>
  <mc:AlternateContent xmlns:mc="http://schemas.openxmlformats.org/markup-compatibility/2006" xmlns:p14="http://schemas.microsoft.com/office/powerpoint/2010/main">
    <mc:Choice Requires="p14">
      <p:transition spd="slow" p14:dur="2000" advTm="35319"/>
    </mc:Choice>
    <mc:Fallback xmlns="">
      <p:transition spd="slow" advTm="3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par>
                          <p:cTn id="17" fill="hold">
                            <p:stCondLst>
                              <p:cond delay="2000"/>
                            </p:stCondLst>
                            <p:childTnLst>
                              <p:par>
                                <p:cTn id="18" presetID="1" presetClass="entr" presetSubtype="0" fill="hold"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4000"/>
                            </p:stCondLst>
                            <p:childTnLst>
                              <p:par>
                                <p:cTn id="31" presetID="1" presetClass="entr" presetSubtype="0" fill="hold" nodeType="afterEffect">
                                  <p:stCondLst>
                                    <p:cond delay="50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500"/>
                                  </p:stCondLst>
                                  <p:childTnLst>
                                    <p:set>
                                      <p:cBhvr>
                                        <p:cTn id="35" dur="1" fill="hold">
                                          <p:stCondLst>
                                            <p:cond delay="0"/>
                                          </p:stCondLst>
                                        </p:cTn>
                                        <p:tgtEl>
                                          <p:spTgt spid="26"/>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nodeType="afterEffect">
                                  <p:stCondLst>
                                    <p:cond delay="50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5500"/>
                            </p:stCondLst>
                            <p:childTnLst>
                              <p:par>
                                <p:cTn id="40" presetID="2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95671" y="1235677"/>
            <a:ext cx="3840480" cy="279876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i="1" dirty="0">
                <a:solidFill>
                  <a:srgbClr val="CF2467"/>
                </a:solidFill>
              </a:rPr>
              <a:t>Automatic</a:t>
            </a:r>
            <a:r>
              <a:rPr lang="en-US" dirty="0">
                <a:solidFill>
                  <a:srgbClr val="CF2467"/>
                </a:solidFill>
              </a:rPr>
              <a:t> </a:t>
            </a:r>
            <a:r>
              <a:rPr lang="en-US" dirty="0"/>
              <a:t>shape synthesis</a:t>
            </a:r>
          </a:p>
        </p:txBody>
      </p:sp>
      <p:sp>
        <p:nvSpPr>
          <p:cNvPr id="3" name="Title 2"/>
          <p:cNvSpPr>
            <a:spLocks noGrp="1"/>
          </p:cNvSpPr>
          <p:nvPr>
            <p:ph type="title"/>
          </p:nvPr>
        </p:nvSpPr>
        <p:spPr/>
        <p:txBody>
          <a:bodyPr/>
          <a:lstStyle/>
          <a:p>
            <a:r>
              <a:rPr lang="en-US"/>
              <a:t>Goal</a:t>
            </a:r>
          </a:p>
        </p:txBody>
      </p:sp>
      <p:sp>
        <p:nvSpPr>
          <p:cNvPr id="27" name="Content Placeholder 1"/>
          <p:cNvSpPr txBox="1">
            <a:spLocks/>
          </p:cNvSpPr>
          <p:nvPr/>
        </p:nvSpPr>
        <p:spPr>
          <a:xfrm>
            <a:off x="4700186" y="1235677"/>
            <a:ext cx="3840480" cy="2798763"/>
          </a:xfrm>
          <a:prstGeom prst="rect">
            <a:avLst/>
          </a:prstGeom>
        </p:spPr>
        <p:txBody>
          <a:bodyPr vert="horz" lIns="91440" tIns="45720" rIns="91440" bIns="45720" rtlCol="0">
            <a:normAutofit/>
          </a:bodyPr>
          <a:lstStyle>
            <a:lvl1pPr marL="0" indent="-274320" algn="l" defTabSz="457200" rtl="0" eaLnBrk="1" latinLnBrk="0" hangingPunct="1">
              <a:spcBef>
                <a:spcPct val="20000"/>
              </a:spcBef>
              <a:buSzPct val="100000"/>
              <a:buFont typeface="Arial" panose="020B0604020202020204" pitchFamily="34" charset="0"/>
              <a:buChar char="•"/>
              <a:defRPr sz="2400" kern="1200" baseline="0">
                <a:solidFill>
                  <a:srgbClr val="444444"/>
                </a:solidFill>
                <a:latin typeface="Roboto Condensed" panose="02000000000000000000" pitchFamily="2" charset="0"/>
                <a:ea typeface="+mn-ea"/>
                <a:cs typeface="Arial"/>
              </a:defRPr>
            </a:lvl1pPr>
            <a:lvl2pPr marL="548640" indent="-274320" algn="l" defTabSz="457200" rtl="0" eaLnBrk="1" latinLnBrk="0" hangingPunct="1">
              <a:spcBef>
                <a:spcPct val="20000"/>
              </a:spcBef>
              <a:buSzPct val="100000"/>
              <a:buFont typeface="Arial" panose="020B0604020202020204" pitchFamily="34" charset="0"/>
              <a:buChar char="•"/>
              <a:defRPr sz="2000" kern="1200" baseline="0">
                <a:solidFill>
                  <a:srgbClr val="444444"/>
                </a:solidFill>
                <a:latin typeface="Roboto Condensed" panose="02000000000000000000" pitchFamily="2" charset="0"/>
                <a:ea typeface="+mn-ea"/>
                <a:cs typeface="Arial"/>
              </a:defRPr>
            </a:lvl2pPr>
            <a:lvl3pPr marL="822960" indent="-274320" algn="l" defTabSz="457200" rtl="0" eaLnBrk="1" latinLnBrk="0" hangingPunct="1">
              <a:spcBef>
                <a:spcPct val="20000"/>
              </a:spcBef>
              <a:buSzPct val="100000"/>
              <a:buFont typeface="Arial" panose="020B0604020202020204" pitchFamily="34" charset="0"/>
              <a:buChar char="•"/>
              <a:defRPr sz="1800" kern="1200" baseline="0">
                <a:solidFill>
                  <a:srgbClr val="444444"/>
                </a:solidFill>
                <a:latin typeface="Roboto Condensed" panose="02000000000000000000" pitchFamily="2" charset="0"/>
                <a:ea typeface="+mn-ea"/>
                <a:cs typeface="Arial"/>
              </a:defRPr>
            </a:lvl3pPr>
            <a:lvl4pPr marL="1097280" indent="-274320" algn="l" defTabSz="457200" rtl="0" eaLnBrk="1" latinLnBrk="0" hangingPunct="1">
              <a:spcBef>
                <a:spcPct val="20000"/>
              </a:spcBef>
              <a:buSzPct val="100000"/>
              <a:buFont typeface="Arial" panose="020B0604020202020204" pitchFamily="34" charset="0"/>
              <a:buChar char="•"/>
              <a:defRPr sz="1600" kern="1200" baseline="0">
                <a:solidFill>
                  <a:srgbClr val="444444"/>
                </a:solidFill>
                <a:latin typeface="Roboto Condensed" panose="02000000000000000000" pitchFamily="2" charset="0"/>
                <a:ea typeface="+mn-ea"/>
                <a:cs typeface="Arial"/>
              </a:defRPr>
            </a:lvl4pPr>
            <a:lvl5pPr marL="1371600" indent="-274320" algn="l" defTabSz="457200" rtl="0" eaLnBrk="1" latinLnBrk="0" hangingPunct="1">
              <a:spcBef>
                <a:spcPct val="20000"/>
              </a:spcBef>
              <a:buSzPct val="100000"/>
              <a:buFont typeface="Arial" panose="020B0604020202020204" pitchFamily="34" charset="0"/>
              <a:buChar char="•"/>
              <a:defRPr sz="1600" kern="1200" baseline="0">
                <a:solidFill>
                  <a:srgbClr val="444444"/>
                </a:solidFill>
                <a:latin typeface="Roboto Condensed" panose="02000000000000000000" pitchFamily="2"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i="1" dirty="0">
                <a:solidFill>
                  <a:srgbClr val="CF2467"/>
                </a:solidFill>
              </a:rPr>
              <a:t>Interactive</a:t>
            </a:r>
            <a:r>
              <a:rPr lang="en-US" dirty="0">
                <a:solidFill>
                  <a:srgbClr val="CF2467"/>
                </a:solidFill>
              </a:rPr>
              <a:t> </a:t>
            </a:r>
            <a:r>
              <a:rPr lang="en-US" dirty="0"/>
              <a:t>design interface</a:t>
            </a:r>
          </a:p>
        </p:txBody>
      </p:sp>
      <p:grpSp>
        <p:nvGrpSpPr>
          <p:cNvPr id="36" name="Group 35"/>
          <p:cNvGrpSpPr/>
          <p:nvPr/>
        </p:nvGrpSpPr>
        <p:grpSpPr>
          <a:xfrm>
            <a:off x="182880" y="2103120"/>
            <a:ext cx="8778240" cy="2417445"/>
            <a:chOff x="182880" y="2060389"/>
            <a:chExt cx="8778240" cy="2417445"/>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2060389"/>
              <a:ext cx="4297680" cy="2417445"/>
            </a:xfrm>
            <a:prstGeom prst="rect">
              <a:avLst/>
            </a:prstGeom>
          </p:spPr>
        </p:pic>
        <p:grpSp>
          <p:nvGrpSpPr>
            <p:cNvPr id="19" name="Group 18"/>
            <p:cNvGrpSpPr>
              <a:grpSpLocks noChangeAspect="1"/>
            </p:cNvGrpSpPr>
            <p:nvPr/>
          </p:nvGrpSpPr>
          <p:grpSpPr>
            <a:xfrm>
              <a:off x="182880" y="2194691"/>
              <a:ext cx="4297680" cy="2148841"/>
              <a:chOff x="1377980" y="2443206"/>
              <a:chExt cx="3194020" cy="1597010"/>
            </a:xfrm>
          </p:grpSpPr>
          <p:pic>
            <p:nvPicPr>
              <p:cNvPr id="28" name="Picture 2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7980" y="2443206"/>
                <a:ext cx="798505" cy="798505"/>
              </a:xfrm>
              <a:prstGeom prst="rect">
                <a:avLst/>
              </a:prstGeom>
            </p:spPr>
          </p:pic>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76485" y="2443206"/>
                <a:ext cx="798505" cy="798505"/>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4990" y="2443206"/>
                <a:ext cx="798505" cy="798505"/>
              </a:xfrm>
              <a:prstGeom prst="rect">
                <a:avLst/>
              </a:prstGeom>
            </p:spPr>
          </p:pic>
          <p:pic>
            <p:nvPicPr>
              <p:cNvPr id="31" name="Picture 3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495" y="2443206"/>
                <a:ext cx="798505" cy="798505"/>
              </a:xfrm>
              <a:prstGeom prst="rect">
                <a:avLst/>
              </a:prstGeom>
            </p:spPr>
          </p:pic>
          <p:pic>
            <p:nvPicPr>
              <p:cNvPr id="32" name="Picture 3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7980" y="3241711"/>
                <a:ext cx="798505" cy="798505"/>
              </a:xfrm>
              <a:prstGeom prst="rect">
                <a:avLst/>
              </a:prstGeom>
            </p:spPr>
          </p:pic>
          <p:pic>
            <p:nvPicPr>
              <p:cNvPr id="33" name="Picture 3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76485" y="3241711"/>
                <a:ext cx="798505" cy="798505"/>
              </a:xfrm>
              <a:prstGeom prst="rect">
                <a:avLst/>
              </a:prstGeom>
            </p:spPr>
          </p:pic>
          <p:pic>
            <p:nvPicPr>
              <p:cNvPr id="34" name="Picture 3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4990" y="3241711"/>
                <a:ext cx="798505" cy="798505"/>
              </a:xfrm>
              <a:prstGeom prst="rect">
                <a:avLst/>
              </a:prstGeom>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495" y="3241711"/>
                <a:ext cx="798505" cy="798505"/>
              </a:xfrm>
              <a:prstGeom prst="rect">
                <a:avLst/>
              </a:prstGeom>
            </p:spPr>
          </p:pic>
        </p:grpSp>
      </p:grpSp>
    </p:spTree>
    <p:extLst>
      <p:ext uri="{BB962C8B-B14F-4D97-AF65-F5344CB8AC3E}">
        <p14:creationId xmlns:p14="http://schemas.microsoft.com/office/powerpoint/2010/main" val="623189200"/>
      </p:ext>
    </p:extLst>
  </p:cSld>
  <p:clrMapOvr>
    <a:masterClrMapping/>
  </p:clrMapOvr>
  <mc:AlternateContent xmlns:mc="http://schemas.openxmlformats.org/markup-compatibility/2006" xmlns:p14="http://schemas.microsoft.com/office/powerpoint/2010/main">
    <mc:Choice Requires="p14">
      <p:transition spd="slow" p14:dur="2000" advTm="35319"/>
    </mc:Choice>
    <mc:Fallback xmlns="">
      <p:transition spd="slow" advTm="3531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lvl="0" indent="0" defTabSz="914400">
              <a:spcBef>
                <a:spcPts val="0"/>
              </a:spcBef>
              <a:buSzTx/>
              <a:buNone/>
            </a:pPr>
            <a:r>
              <a:rPr lang="en-US"/>
              <a:t>Part labeling</a:t>
            </a:r>
          </a:p>
        </p:txBody>
      </p:sp>
      <p:sp>
        <p:nvSpPr>
          <p:cNvPr id="3" name="Title 2"/>
          <p:cNvSpPr>
            <a:spLocks noGrp="1"/>
          </p:cNvSpPr>
          <p:nvPr>
            <p:ph type="title"/>
          </p:nvPr>
        </p:nvSpPr>
        <p:spPr/>
        <p:txBody>
          <a:bodyPr/>
          <a:lstStyle/>
          <a:p>
            <a:r>
              <a:rPr lang="en-US"/>
              <a:t>Challenges</a:t>
            </a:r>
          </a:p>
        </p:txBody>
      </p:sp>
      <p:grpSp>
        <p:nvGrpSpPr>
          <p:cNvPr id="11" name="Group 10"/>
          <p:cNvGrpSpPr/>
          <p:nvPr/>
        </p:nvGrpSpPr>
        <p:grpSpPr>
          <a:xfrm>
            <a:off x="4097426" y="1837428"/>
            <a:ext cx="4565271" cy="2912277"/>
            <a:chOff x="4097426" y="1757915"/>
            <a:chExt cx="4565271" cy="2912277"/>
          </a:xfrm>
        </p:grpSpPr>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7426" y="1757915"/>
              <a:ext cx="4565271" cy="2641304"/>
            </a:xfrm>
            <a:prstGeom prst="rect">
              <a:avLst/>
            </a:prstGeom>
          </p:spPr>
        </p:pic>
        <p:sp>
          <p:nvSpPr>
            <p:cNvPr id="8" name="TextBox 7"/>
            <p:cNvSpPr txBox="1"/>
            <p:nvPr/>
          </p:nvSpPr>
          <p:spPr>
            <a:xfrm>
              <a:off x="5619829" y="4418584"/>
              <a:ext cx="1520464" cy="251608"/>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[Chaudhuri et al., 2011]</a:t>
              </a:r>
            </a:p>
          </p:txBody>
        </p:sp>
      </p:grpSp>
      <p:grpSp>
        <p:nvGrpSpPr>
          <p:cNvPr id="10" name="Group 9"/>
          <p:cNvGrpSpPr/>
          <p:nvPr/>
        </p:nvGrpSpPr>
        <p:grpSpPr>
          <a:xfrm>
            <a:off x="481303" y="2042523"/>
            <a:ext cx="3259892" cy="2602558"/>
            <a:chOff x="481303" y="2062247"/>
            <a:chExt cx="3259892" cy="260255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03" y="2062247"/>
              <a:ext cx="3259892" cy="2330355"/>
            </a:xfrm>
            <a:prstGeom prst="rect">
              <a:avLst/>
            </a:prstGeom>
          </p:spPr>
        </p:pic>
        <p:sp>
          <p:nvSpPr>
            <p:cNvPr id="9" name="TextBox 8"/>
            <p:cNvSpPr txBox="1"/>
            <p:nvPr/>
          </p:nvSpPr>
          <p:spPr>
            <a:xfrm>
              <a:off x="1367295" y="4418584"/>
              <a:ext cx="1487908"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[Chaudhuri et al., 2013]</a:t>
              </a:r>
            </a:p>
          </p:txBody>
        </p:sp>
      </p:grpSp>
    </p:spTree>
    <p:extLst>
      <p:ext uri="{BB962C8B-B14F-4D97-AF65-F5344CB8AC3E}">
        <p14:creationId xmlns:p14="http://schemas.microsoft.com/office/powerpoint/2010/main" val="1572435833"/>
      </p:ext>
    </p:extLst>
  </p:cSld>
  <p:clrMapOvr>
    <a:masterClrMapping/>
  </p:clrMapOvr>
  <mc:AlternateContent xmlns:mc="http://schemas.openxmlformats.org/markup-compatibility/2006" xmlns:p14="http://schemas.microsoft.com/office/powerpoint/2010/main">
    <mc:Choice Requires="p14">
      <p:transition spd="slow" p14:dur="2000" advTm="21003"/>
    </mc:Choice>
    <mc:Fallback xmlns="">
      <p:transition spd="slow" advTm="210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0"/>
          </p:nvPr>
        </p:nvSpPr>
        <p:spPr/>
        <p:txBody>
          <a:bodyPr/>
          <a:lstStyle/>
          <a:p>
            <a:pPr indent="0" defTabSz="914400">
              <a:spcBef>
                <a:spcPts val="0"/>
              </a:spcBef>
              <a:buSzTx/>
              <a:buNone/>
            </a:pPr>
            <a:r>
              <a:rPr lang="en-US" dirty="0"/>
              <a:t>Part labeling </a:t>
            </a:r>
            <a:r>
              <a:rPr lang="mr-IN" dirty="0"/>
              <a:t>–</a:t>
            </a:r>
            <a:r>
              <a:rPr lang="en-US" dirty="0"/>
              <a:t> Significant manual effort.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3" name="Title 2"/>
          <p:cNvSpPr>
            <a:spLocks noGrp="1"/>
          </p:cNvSpPr>
          <p:nvPr>
            <p:ph type="title"/>
          </p:nvPr>
        </p:nvSpPr>
        <p:spPr/>
        <p:txBody>
          <a:bodyPr/>
          <a:lstStyle/>
          <a:p>
            <a:r>
              <a:rPr lang="en-US"/>
              <a:t>Challenges</a:t>
            </a:r>
          </a:p>
        </p:txBody>
      </p:sp>
      <p:grpSp>
        <p:nvGrpSpPr>
          <p:cNvPr id="2" name="Group 1"/>
          <p:cNvGrpSpPr/>
          <p:nvPr/>
        </p:nvGrpSpPr>
        <p:grpSpPr>
          <a:xfrm>
            <a:off x="346585" y="1813623"/>
            <a:ext cx="8450831" cy="3256910"/>
            <a:chOff x="316911" y="1813623"/>
            <a:chExt cx="8450831" cy="3256910"/>
          </a:xfrm>
        </p:grpSpPr>
        <p:grpSp>
          <p:nvGrpSpPr>
            <p:cNvPr id="12" name="Group 11"/>
            <p:cNvGrpSpPr/>
            <p:nvPr/>
          </p:nvGrpSpPr>
          <p:grpSpPr>
            <a:xfrm>
              <a:off x="316911" y="2348889"/>
              <a:ext cx="4415720" cy="2211000"/>
              <a:chOff x="251860" y="2054690"/>
              <a:chExt cx="4023360" cy="2014541"/>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51860" y="2054690"/>
                <a:ext cx="4023360" cy="1700505"/>
              </a:xfrm>
              <a:prstGeom prst="rect">
                <a:avLst/>
              </a:prstGeom>
            </p:spPr>
          </p:pic>
          <p:sp>
            <p:nvSpPr>
              <p:cNvPr id="9" name="TextBox 8"/>
              <p:cNvSpPr txBox="1"/>
              <p:nvPr/>
            </p:nvSpPr>
            <p:spPr>
              <a:xfrm>
                <a:off x="1475504" y="3823010"/>
                <a:ext cx="1576072"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a:t>
                </a:r>
                <a:r>
                  <a:rPr lang="en-US" sz="1000" err="1">
                    <a:solidFill>
                      <a:srgbClr val="444444"/>
                    </a:solidFill>
                    <a:latin typeface="Roboto" charset="0"/>
                    <a:ea typeface="Roboto" charset="0"/>
                    <a:cs typeface="Roboto" charset="0"/>
                  </a:rPr>
                  <a:t>Kalogerakis</a:t>
                </a:r>
                <a:r>
                  <a:rPr lang="en-US" sz="1000">
                    <a:solidFill>
                      <a:srgbClr val="444444"/>
                    </a:solidFill>
                    <a:latin typeface="Roboto" charset="0"/>
                    <a:ea typeface="Roboto" charset="0"/>
                    <a:cs typeface="Roboto" charset="0"/>
                  </a:rPr>
                  <a:t> et al., 2010]</a:t>
                </a:r>
              </a:p>
            </p:txBody>
          </p:sp>
        </p:grpSp>
        <p:grpSp>
          <p:nvGrpSpPr>
            <p:cNvPr id="19" name="Group 18"/>
            <p:cNvGrpSpPr/>
            <p:nvPr/>
          </p:nvGrpSpPr>
          <p:grpSpPr>
            <a:xfrm>
              <a:off x="5154880" y="1813623"/>
              <a:ext cx="3612862" cy="3256910"/>
              <a:chOff x="5098318" y="1567133"/>
              <a:chExt cx="3291840" cy="2967516"/>
            </a:xfrm>
          </p:grpSpPr>
          <p:sp>
            <p:nvSpPr>
              <p:cNvPr id="6" name="TextBox 5"/>
              <p:cNvSpPr txBox="1"/>
              <p:nvPr/>
            </p:nvSpPr>
            <p:spPr>
              <a:xfrm>
                <a:off x="6237529" y="4288428"/>
                <a:ext cx="1013419" cy="246221"/>
              </a:xfrm>
              <a:prstGeom prst="rect">
                <a:avLst/>
              </a:prstGeom>
              <a:noFill/>
            </p:spPr>
            <p:txBody>
              <a:bodyPr wrap="none" rtlCol="0">
                <a:spAutoFit/>
              </a:bodyPr>
              <a:lstStyle/>
              <a:p>
                <a:pPr algn="ctr"/>
                <a:r>
                  <a:rPr lang="en-US" sz="1000">
                    <a:solidFill>
                      <a:srgbClr val="444444"/>
                    </a:solidFill>
                    <a:latin typeface="Roboto" charset="0"/>
                    <a:ea typeface="Roboto" charset="0"/>
                    <a:cs typeface="Roboto" charset="0"/>
                  </a:rPr>
                  <a:t>[Yi et al., 2016]</a:t>
                </a:r>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8318" y="1567133"/>
                <a:ext cx="3291840" cy="2791299"/>
              </a:xfrm>
              <a:prstGeom prst="rect">
                <a:avLst/>
              </a:prstGeom>
            </p:spPr>
          </p:pic>
        </p:grpSp>
      </p:grpSp>
    </p:spTree>
    <p:extLst>
      <p:ext uri="{BB962C8B-B14F-4D97-AF65-F5344CB8AC3E}">
        <p14:creationId xmlns:p14="http://schemas.microsoft.com/office/powerpoint/2010/main" val="1674876674"/>
      </p:ext>
    </p:extLst>
  </p:cSld>
  <p:clrMapOvr>
    <a:masterClrMapping/>
  </p:clrMapOvr>
  <mc:AlternateContent xmlns:mc="http://schemas.openxmlformats.org/markup-compatibility/2006" xmlns:p14="http://schemas.microsoft.com/office/powerpoint/2010/main">
    <mc:Choice Requires="p14">
      <p:transition spd="slow" p14:dur="2000" advTm="10851"/>
    </mc:Choice>
    <mc:Fallback xmlns="">
      <p:transition spd="slow" advTm="1085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1|2|3.4"/>
</p:tagLst>
</file>

<file path=ppt/tags/tag10.xml><?xml version="1.0" encoding="utf-8"?>
<p:tagLst xmlns:a="http://schemas.openxmlformats.org/drawingml/2006/main" xmlns:r="http://schemas.openxmlformats.org/officeDocument/2006/relationships" xmlns:p="http://schemas.openxmlformats.org/presentationml/2006/main">
  <p:tag name="TIMING" val="|8.3|10.1"/>
</p:tagLst>
</file>

<file path=ppt/tags/tag11.xml><?xml version="1.0" encoding="utf-8"?>
<p:tagLst xmlns:a="http://schemas.openxmlformats.org/drawingml/2006/main" xmlns:r="http://schemas.openxmlformats.org/officeDocument/2006/relationships" xmlns:p="http://schemas.openxmlformats.org/presentationml/2006/main">
  <p:tag name="TIMING" val="|16.7|2"/>
</p:tagLst>
</file>

<file path=ppt/tags/tag2.xml><?xml version="1.0" encoding="utf-8"?>
<p:tagLst xmlns:a="http://schemas.openxmlformats.org/drawingml/2006/main" xmlns:r="http://schemas.openxmlformats.org/officeDocument/2006/relationships" xmlns:p="http://schemas.openxmlformats.org/presentationml/2006/main">
  <p:tag name="TIMING" val="|16.6|3.8|2.3"/>
</p:tagLst>
</file>

<file path=ppt/tags/tag3.xml><?xml version="1.0" encoding="utf-8"?>
<p:tagLst xmlns:a="http://schemas.openxmlformats.org/drawingml/2006/main" xmlns:r="http://schemas.openxmlformats.org/officeDocument/2006/relationships" xmlns:p="http://schemas.openxmlformats.org/presentationml/2006/main">
  <p:tag name="TIMING" val="|7.1|4.6|10.3"/>
</p:tagLst>
</file>

<file path=ppt/tags/tag4.xml><?xml version="1.0" encoding="utf-8"?>
<p:tagLst xmlns:a="http://schemas.openxmlformats.org/drawingml/2006/main" xmlns:r="http://schemas.openxmlformats.org/officeDocument/2006/relationships" xmlns:p="http://schemas.openxmlformats.org/presentationml/2006/main">
  <p:tag name="TIMING" val="|22.8|4.5"/>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TIMING" val="|3.1"/>
</p:tagLst>
</file>

<file path=ppt/tags/tag7.xml><?xml version="1.0" encoding="utf-8"?>
<p:tagLst xmlns:a="http://schemas.openxmlformats.org/drawingml/2006/main" xmlns:r="http://schemas.openxmlformats.org/officeDocument/2006/relationships" xmlns:p="http://schemas.openxmlformats.org/presentationml/2006/main">
  <p:tag name="TIMING" val="|6.7"/>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SA2015_16by9_Powerpoint_Presentation_Templat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9BB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444444"/>
          </a:solidFill>
          <a:headEnd type="none" w="med" len="med"/>
          <a:tailEnd type="arrow" w="med" len="med"/>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rgbClr val="444444"/>
          </a:solidFill>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3DEC72D-DB46-413E-9505-717886CE8B5E}" vid="{A04C3DF1-7C99-4AC4-89E1-C213F916C6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component-assembly-presentation</Template>
  <TotalTime>4962</TotalTime>
  <Words>3746</Words>
  <Application>Microsoft Macintosh PowerPoint</Application>
  <PresentationFormat>On-screen Show (16:9)</PresentationFormat>
  <Paragraphs>607</Paragraphs>
  <Slides>52</Slides>
  <Notes>52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맑은 고딕</vt:lpstr>
      <vt:lpstr>Arial</vt:lpstr>
      <vt:lpstr>Calibri</vt:lpstr>
      <vt:lpstr>Cambria Math</vt:lpstr>
      <vt:lpstr>Linux Biolinum O</vt:lpstr>
      <vt:lpstr>Linux Libertine</vt:lpstr>
      <vt:lpstr>Mangal</vt:lpstr>
      <vt:lpstr>Roboto</vt:lpstr>
      <vt:lpstr>Roboto Condensed</vt:lpstr>
      <vt:lpstr>Roboto Light</vt:lpstr>
      <vt:lpstr>Roboto Medium</vt:lpstr>
      <vt:lpstr>Roboto Slab Bold</vt:lpstr>
      <vt:lpstr>SA2015_16by9_Powerpoint_Presentation_Template</vt:lpstr>
      <vt:lpstr>PowerPoint Presentation</vt:lpstr>
      <vt:lpstr>Motivation</vt:lpstr>
      <vt:lpstr>Motivation</vt:lpstr>
      <vt:lpstr>Motivation</vt:lpstr>
      <vt:lpstr>Goal</vt:lpstr>
      <vt:lpstr>Goal</vt:lpstr>
      <vt:lpstr>Goal</vt:lpstr>
      <vt:lpstr>Challenges</vt:lpstr>
      <vt:lpstr>Challenges</vt:lpstr>
      <vt:lpstr>Challenges</vt:lpstr>
      <vt:lpstr>Observations</vt:lpstr>
      <vt:lpstr>Observations</vt:lpstr>
      <vt:lpstr>Observations</vt:lpstr>
      <vt:lpstr>Challenge</vt:lpstr>
      <vt:lpstr>Our Approach</vt:lpstr>
      <vt:lpstr>Our Approach</vt:lpstr>
      <vt:lpstr>Outline</vt:lpstr>
      <vt:lpstr>Outline</vt:lpstr>
      <vt:lpstr>Data Preprocessing</vt:lpstr>
      <vt:lpstr>Data Preprocessing</vt:lpstr>
      <vt:lpstr>Data Preprocessing</vt:lpstr>
      <vt:lpstr>Data Preprocessing</vt:lpstr>
      <vt:lpstr>Data Preprocessing</vt:lpstr>
      <vt:lpstr>Outline</vt:lpstr>
      <vt:lpstr>Retrieval and Embedding</vt:lpstr>
      <vt:lpstr>Retrieval and Embedding</vt:lpstr>
      <vt:lpstr>Retrieval and Embedding</vt:lpstr>
      <vt:lpstr>Joint Training</vt:lpstr>
      <vt:lpstr>Joint Training</vt:lpstr>
      <vt:lpstr>Joint Training</vt:lpstr>
      <vt:lpstr>Outline</vt:lpstr>
      <vt:lpstr>Placement Network</vt:lpstr>
      <vt:lpstr>Results</vt:lpstr>
      <vt:lpstr>PowerPoint Presentation</vt:lpstr>
      <vt:lpstr>Automatic Shape Synthesis</vt:lpstr>
      <vt:lpstr>Automatic Shape Synthesis</vt:lpstr>
      <vt:lpstr>Automatic Shape Synthesis</vt:lpstr>
      <vt:lpstr>Automatic Shape Synthesis</vt:lpstr>
      <vt:lpstr>Automatic Shape Synthesis</vt:lpstr>
      <vt:lpstr>Automatic Shape Synthesis</vt:lpstr>
      <vt:lpstr>Cross-category Assembly</vt:lpstr>
      <vt:lpstr>Cross-category Assembly</vt:lpstr>
      <vt:lpstr>Comparison</vt:lpstr>
      <vt:lpstr>Comparison</vt:lpstr>
      <vt:lpstr>Effect of Learning Embedding</vt:lpstr>
      <vt:lpstr>Effect of Learning Embedding</vt:lpstr>
      <vt:lpstr>Placement Evaluation</vt:lpstr>
      <vt:lpstr>Limitations</vt:lpstr>
      <vt:lpstr>Summary</vt:lpstr>
      <vt:lpstr>Future Works</vt:lpstr>
      <vt:lpstr>Acknowledgements</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Minhyuk Sung</dc:creator>
  <cp:lastModifiedBy>Microsoft Office User</cp:lastModifiedBy>
  <cp:revision>1165</cp:revision>
  <cp:lastPrinted>2017-11-26T05:06:23Z</cp:lastPrinted>
  <dcterms:created xsi:type="dcterms:W3CDTF">2017-11-11T23:56:43Z</dcterms:created>
  <dcterms:modified xsi:type="dcterms:W3CDTF">2018-06-16T21:50:13Z</dcterms:modified>
</cp:coreProperties>
</file>